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353" r:id="rId2"/>
    <p:sldId id="455" r:id="rId3"/>
    <p:sldId id="456" r:id="rId4"/>
    <p:sldId id="457" r:id="rId5"/>
    <p:sldId id="372" r:id="rId6"/>
    <p:sldId id="458" r:id="rId7"/>
    <p:sldId id="367" r:id="rId8"/>
    <p:sldId id="459" r:id="rId9"/>
    <p:sldId id="436" r:id="rId10"/>
    <p:sldId id="435" r:id="rId11"/>
    <p:sldId id="460" r:id="rId12"/>
    <p:sldId id="461" r:id="rId13"/>
    <p:sldId id="462" r:id="rId14"/>
    <p:sldId id="463" r:id="rId15"/>
    <p:sldId id="469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46" r:id="rId24"/>
    <p:sldId id="296" r:id="rId25"/>
    <p:sldId id="346" r:id="rId26"/>
    <p:sldId id="394" r:id="rId27"/>
    <p:sldId id="300" r:id="rId28"/>
    <p:sldId id="447" r:id="rId29"/>
    <p:sldId id="464" r:id="rId30"/>
    <p:sldId id="465" r:id="rId31"/>
    <p:sldId id="466" r:id="rId32"/>
    <p:sldId id="467" r:id="rId33"/>
    <p:sldId id="430" r:id="rId34"/>
    <p:sldId id="448" r:id="rId35"/>
    <p:sldId id="427" r:id="rId36"/>
    <p:sldId id="450" r:id="rId37"/>
    <p:sldId id="449" r:id="rId38"/>
    <p:sldId id="301" r:id="rId39"/>
    <p:sldId id="453" r:id="rId40"/>
    <p:sldId id="398" r:id="rId41"/>
    <p:sldId id="420" r:id="rId42"/>
    <p:sldId id="424" r:id="rId43"/>
    <p:sldId id="432" r:id="rId44"/>
    <p:sldId id="303" r:id="rId45"/>
    <p:sldId id="351" r:id="rId46"/>
    <p:sldId id="431" r:id="rId47"/>
    <p:sldId id="302" r:id="rId48"/>
    <p:sldId id="350" r:id="rId49"/>
    <p:sldId id="408" r:id="rId50"/>
    <p:sldId id="259" r:id="rId51"/>
  </p:sldIdLst>
  <p:sldSz cx="18288000" cy="10287000"/>
  <p:notesSz cx="6858000" cy="9144000"/>
  <p:embeddedFontLst>
    <p:embeddedFont>
      <p:font typeface="Concourse T2" pitchFamily="2" charset="0"/>
      <p:regular r:id="rId53"/>
      <p:bold r:id="rId54"/>
      <p:italic r:id="rId55"/>
      <p:boldItalic r:id="rId56"/>
    </p:embeddedFont>
    <p:embeddedFont>
      <p:font typeface="Kollektif" panose="020B0604020202020204" charset="0"/>
      <p:regular r:id="rId57"/>
    </p:embeddedFont>
    <p:embeddedFont>
      <p:font typeface="Reddit Sans SemiBold" pitchFamily="2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1F16C4-7973-B44F-B24C-A94CD5F3F218}">
          <p14:sldIdLst>
            <p14:sldId id="353"/>
            <p14:sldId id="455"/>
            <p14:sldId id="456"/>
            <p14:sldId id="457"/>
            <p14:sldId id="372"/>
            <p14:sldId id="458"/>
            <p14:sldId id="367"/>
            <p14:sldId id="459"/>
            <p14:sldId id="436"/>
            <p14:sldId id="435"/>
            <p14:sldId id="460"/>
            <p14:sldId id="461"/>
            <p14:sldId id="462"/>
            <p14:sldId id="463"/>
            <p14:sldId id="469"/>
            <p14:sldId id="437"/>
            <p14:sldId id="438"/>
            <p14:sldId id="439"/>
            <p14:sldId id="440"/>
            <p14:sldId id="441"/>
            <p14:sldId id="442"/>
            <p14:sldId id="443"/>
            <p14:sldId id="446"/>
            <p14:sldId id="296"/>
            <p14:sldId id="346"/>
            <p14:sldId id="394"/>
            <p14:sldId id="300"/>
            <p14:sldId id="447"/>
            <p14:sldId id="464"/>
            <p14:sldId id="465"/>
            <p14:sldId id="466"/>
            <p14:sldId id="467"/>
            <p14:sldId id="430"/>
            <p14:sldId id="448"/>
            <p14:sldId id="427"/>
            <p14:sldId id="450"/>
            <p14:sldId id="449"/>
            <p14:sldId id="301"/>
            <p14:sldId id="453"/>
            <p14:sldId id="398"/>
            <p14:sldId id="420"/>
            <p14:sldId id="424"/>
            <p14:sldId id="432"/>
            <p14:sldId id="303"/>
            <p14:sldId id="351"/>
            <p14:sldId id="431"/>
            <p14:sldId id="302"/>
            <p14:sldId id="350"/>
            <p14:sldId id="408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BFF96"/>
    <a:srgbClr val="FACDBC"/>
    <a:srgbClr val="181A1B"/>
    <a:srgbClr val="FFA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4" autoAdjust="0"/>
    <p:restoredTop sz="97128" autoAdjust="0"/>
  </p:normalViewPr>
  <p:slideViewPr>
    <p:cSldViewPr>
      <p:cViewPr>
        <p:scale>
          <a:sx n="40" d="100"/>
          <a:sy n="40" d="100"/>
        </p:scale>
        <p:origin x="2421" y="18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C5C26-3736-D743-B178-B29B67E0EAD4}" type="datetimeFigureOut">
              <a:rPr lang="en-SE" smtClean="0"/>
              <a:t>05/04/2026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04B4F-7672-054B-BC70-41DDD2D57BF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7677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t.kuleuven.be/cosic/blog/introduction-to-lattices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zama.ai/post/fully-homomorphic-encryption-and-post-quantum-cryptography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st-quantum_cryptography#Lattice-based_cryptography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st-quantum_cryptography#Lattice-based_cryptography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password-monitor-safeguarding-passwords-in-microsoft-edge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dirty="0"/>
              <a:t>And that’s precisely the title of this talk.</a:t>
            </a:r>
          </a:p>
          <a:p>
            <a:endParaRPr lang="en-GB" sz="3600" dirty="0"/>
          </a:p>
          <a:p>
            <a:r>
              <a:rPr lang="en-GB" sz="3600" dirty="0"/>
              <a:t>So let’s get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274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81739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0578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96620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72534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37170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Exact spoken lines</a:t>
            </a:r>
          </a:p>
          <a:p>
            <a:r>
              <a:rPr lang="en-GB" dirty="0"/>
              <a:t>“We already know how to protect data in two states.</a:t>
            </a:r>
            <a:br>
              <a:rPr lang="en-GB" dirty="0"/>
            </a:br>
            <a:r>
              <a:rPr lang="en-GB" dirty="0"/>
              <a:t>At rest, when it is stored.</a:t>
            </a:r>
            <a:br>
              <a:rPr lang="en-GB" dirty="0"/>
            </a:br>
            <a:r>
              <a:rPr lang="en-GB" dirty="0"/>
              <a:t>In transit, when it moves across the network.</a:t>
            </a:r>
            <a:br>
              <a:rPr lang="en-GB" dirty="0"/>
            </a:br>
            <a:r>
              <a:rPr lang="en-GB" dirty="0"/>
              <a:t>That part of the story is mature.” [PAUSE]</a:t>
            </a:r>
          </a:p>
          <a:p>
            <a:endParaRPr lang="en-GB" dirty="0"/>
          </a:p>
          <a:p>
            <a:r>
              <a:rPr lang="en-GB" b="1" dirty="0"/>
              <a:t>Build order</a:t>
            </a:r>
          </a:p>
          <a:p>
            <a:r>
              <a:rPr lang="en-GB" dirty="0"/>
              <a:t>At rest -&gt; In transit</a:t>
            </a:r>
          </a:p>
          <a:p>
            <a:endParaRPr lang="en-GB" b="1" dirty="0"/>
          </a:p>
          <a:p>
            <a:r>
              <a:rPr lang="en-GB" b="1" dirty="0"/>
              <a:t>Visual direction</a:t>
            </a:r>
          </a:p>
          <a:p>
            <a:r>
              <a:rPr lang="en-GB" dirty="0"/>
              <a:t>Storage icon and network icon.</a:t>
            </a:r>
          </a:p>
          <a:p>
            <a:endParaRPr lang="en-GB" b="1" dirty="0"/>
          </a:p>
          <a:p>
            <a:r>
              <a:rPr lang="en-GB" b="1" dirty="0"/>
              <a:t>Speaker notes</a:t>
            </a:r>
          </a:p>
          <a:p>
            <a:r>
              <a:rPr lang="en-GB" dirty="0"/>
              <a:t>Matter-of-fact tone.</a:t>
            </a:r>
          </a:p>
          <a:p>
            <a:endParaRPr lang="en-GB" dirty="0"/>
          </a:p>
          <a:p>
            <a:r>
              <a:rPr lang="en-GB" b="1" dirty="0"/>
              <a:t>Visual type</a:t>
            </a:r>
          </a:p>
          <a:p>
            <a:r>
              <a:rPr lang="en-GB" dirty="0"/>
              <a:t>Manual simple state diagram</a:t>
            </a:r>
          </a:p>
          <a:p>
            <a:endParaRPr lang="en-GB" dirty="0"/>
          </a:p>
          <a:p>
            <a:r>
              <a:rPr lang="en-GB" b="1" dirty="0"/>
              <a:t>AI image prompt</a:t>
            </a:r>
          </a:p>
          <a:p>
            <a:r>
              <a:rPr lang="en-GB" dirty="0"/>
              <a:t>“two secure data states visualized as encrypted storage and encrypted network transmission, minimalist and balanced, black background, white line art, subtle cyan accents, ultra-clean keynote slide aesthetic, high contrast, minimalist, technical, no text, no watermark, no labels”</a:t>
            </a:r>
          </a:p>
          <a:p>
            <a:endParaRPr lang="en-GB" b="1" dirty="0"/>
          </a:p>
          <a:p>
            <a:r>
              <a:rPr lang="en-GB" b="1" dirty="0"/>
              <a:t>Manual diagram instructions</a:t>
            </a:r>
          </a:p>
          <a:p>
            <a:r>
              <a:rPr lang="en-GB" dirty="0"/>
              <a:t>Two large boxes: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storage icon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network icon</a:t>
            </a:r>
            <a:br>
              <a:rPr lang="en-GB" dirty="0"/>
            </a:br>
            <a:r>
              <a:rPr lang="en-GB" dirty="0"/>
              <a:t>No third box yet.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13715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rest.</a:t>
            </a:r>
          </a:p>
          <a:p>
            <a:endParaRPr lang="en-GB" dirty="0"/>
          </a:p>
          <a:p>
            <a:r>
              <a:rPr lang="en-GB" dirty="0"/>
              <a:t>That is, you know, stored on disk.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08176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In transits, that is… moving around, on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7146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And in use, that’s the data that is being processed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37000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the thing is that we have good encryption mechanisms for the fist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19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4684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dirty="0"/>
              <a:t>And that’s precisely the title of this talk.</a:t>
            </a:r>
          </a:p>
          <a:p>
            <a:endParaRPr lang="en-GB" sz="3600" dirty="0"/>
          </a:p>
          <a:p>
            <a:r>
              <a:rPr lang="en-GB" sz="3600" dirty="0"/>
              <a:t>So let’s get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53911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have TLS, VPN, end-to-end encryption for the second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44992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when data is in use… Huston, we have a problem.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97592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when data is in use… Huston, we have a problem.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47617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when data is in use… Huston, we have a problem.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9491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The gradients can reveal data.</a:t>
            </a:r>
          </a:p>
          <a:p>
            <a:endParaRPr lang="en-GB" b="0" dirty="0"/>
          </a:p>
          <a:p>
            <a:r>
              <a:rPr lang="en-GB" b="0" dirty="0"/>
              <a:t>In other words, it’s possible to reverse engineering them.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06977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What’s the solution then?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54517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Well, we’re lucky today because there’s something called “Homomorphic Encryption”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00739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homomorphic encryption is a way to compute on encrypted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5083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homomorphic encryption is a way to compute on encrypted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32033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homomorphic encryption is a way to compute on encrypted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29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5687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dirty="0"/>
              <a:t>And that’s precisely the title of this talk.</a:t>
            </a:r>
          </a:p>
          <a:p>
            <a:endParaRPr lang="en-GB" sz="3600" dirty="0"/>
          </a:p>
          <a:p>
            <a:r>
              <a:rPr lang="en-GB" sz="3600" dirty="0"/>
              <a:t>So let’s get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77141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homomorphic encryption is a way to compute on encrypted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3021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homomorphic encryption is a way to compute on encrypted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56936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homomorphic encryption is a way to compute on encrypted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92960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And that’s a way to achieve AI privacy by design, not by promise.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8177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And that’s a way to achieve AI privacy by design, not by promise.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995878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do this transformation, FHE uses </a:t>
            </a:r>
            <a:r>
              <a:rPr lang="en-GB" dirty="0">
                <a:hlinkClick r:id="rId3"/>
              </a:rPr>
              <a:t>lattice-based cryptography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Imagine a multidimensional grid of points extending infinitely in all directions.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At the heart of lattice-based cryptography are problems that are believed to be extremely hard to solve even for quantum computers. </a:t>
            </a:r>
          </a:p>
          <a:p>
            <a:endParaRPr lang="en-SE" dirty="0"/>
          </a:p>
          <a:p>
            <a:r>
              <a:rPr lang="en-SE" dirty="0"/>
              <a:t>---</a:t>
            </a:r>
          </a:p>
          <a:p>
            <a:endParaRPr lang="en-SE" dirty="0"/>
          </a:p>
          <a:p>
            <a:r>
              <a:rPr lang="en-SE" sz="1200" dirty="0">
                <a:latin typeface="Concourse T2" pitchFamily="2" charset="0"/>
                <a:ea typeface="Reddit Sans" pitchFamily="2" charset="77"/>
              </a:rPr>
              <a:t>Source: </a:t>
            </a:r>
            <a:r>
              <a:rPr lang="en-GB" sz="1200" dirty="0">
                <a:latin typeface="Concourse T2" pitchFamily="2" charset="0"/>
                <a:ea typeface="Reddit Sans" pitchFamily="2" charset="77"/>
                <a:hlinkClick r:id="rId4"/>
              </a:rPr>
              <a:t>https://www.zama.ai/post/fully-homomorphic-encryption-and-post-quantum-cryptography</a:t>
            </a:r>
            <a:r>
              <a:rPr lang="en-GB" sz="1200" dirty="0">
                <a:latin typeface="Concourse T2" pitchFamily="2" charset="0"/>
                <a:ea typeface="Reddit Sans" pitchFamily="2" charset="77"/>
              </a:rPr>
              <a:t> </a:t>
            </a:r>
          </a:p>
          <a:p>
            <a:r>
              <a:rPr lang="en-SE" sz="1200" dirty="0"/>
              <a:t> 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127460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</a:t>
            </a:r>
            <a:r>
              <a:rPr lang="en-GB" b="1" dirty="0"/>
              <a:t>Closest Vector Problem (CVP):</a:t>
            </a:r>
            <a:r>
              <a:rPr lang="en-GB" dirty="0"/>
              <a:t> Find the lattice point nearest to any given point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In 2D, these look trivial. But add 1,000,000 dimensions? </a:t>
            </a:r>
          </a:p>
          <a:p>
            <a:endParaRPr lang="en-GB" dirty="0"/>
          </a:p>
          <a:p>
            <a:r>
              <a:rPr lang="en-GB" dirty="0"/>
              <a:t>Then it becomes extremely hard, so that it is believed that </a:t>
            </a:r>
            <a:r>
              <a:rPr lang="en-GB" dirty="0">
                <a:hlinkClick r:id="rId3"/>
              </a:rPr>
              <a:t>even quantum computers can't crack them efficiently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This makes FHE inherently quantum-resistant. A very important property to prepare for the possible quantum computing future.</a:t>
            </a:r>
            <a:br>
              <a:rPr lang="en-GB" dirty="0"/>
            </a:br>
            <a:endParaRPr lang="en-GB" dirty="0"/>
          </a:p>
          <a:p>
            <a:r>
              <a:rPr lang="en-GB" dirty="0"/>
              <a:t>Bonus: Lattice operations are highly parallelizable, which means they benefit enormously from modern GPUs and specialized hardware acceleration.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43584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</a:t>
            </a:r>
            <a:r>
              <a:rPr lang="en-GB" b="1" dirty="0"/>
              <a:t>Closest Vector Problem (CVP):</a:t>
            </a:r>
            <a:r>
              <a:rPr lang="en-GB" dirty="0"/>
              <a:t> Find the lattice point nearest to any given point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In 2D, these look trivial. But add 1,000,000 dimensions? </a:t>
            </a:r>
          </a:p>
          <a:p>
            <a:endParaRPr lang="en-GB" dirty="0"/>
          </a:p>
          <a:p>
            <a:r>
              <a:rPr lang="en-GB" dirty="0"/>
              <a:t>Then it becomes extremely hard, so that it is believed that </a:t>
            </a:r>
            <a:r>
              <a:rPr lang="en-GB" dirty="0">
                <a:hlinkClick r:id="rId3"/>
              </a:rPr>
              <a:t>even quantum computers can't crack them efficiently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This makes FHE inherently quantum-resistant. A very important property to prepare for the possible quantum computing future.</a:t>
            </a:r>
            <a:br>
              <a:rPr lang="en-GB" dirty="0"/>
            </a:br>
            <a:endParaRPr lang="en-GB" dirty="0"/>
          </a:p>
          <a:p>
            <a:r>
              <a:rPr lang="en-GB" dirty="0"/>
              <a:t>Bonus: Lattice operations are highly parallelizable, which means they benefit enormously from modern GPUs and specialized hardware acceleration.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93861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So we encrypt, then we computer, and then decrypt, right?</a:t>
            </a:r>
          </a:p>
          <a:p>
            <a:endParaRPr lang="en-GB" b="0" dirty="0"/>
          </a:p>
          <a:p>
            <a:r>
              <a:rPr lang="en-GB" b="0" dirty="0"/>
              <a:t>This is the proper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78532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What’s the solution then?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39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42120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dirty="0"/>
              <a:t>And that’s precisely the title of this talk.</a:t>
            </a:r>
          </a:p>
          <a:p>
            <a:endParaRPr lang="en-GB" sz="3600" dirty="0"/>
          </a:p>
          <a:p>
            <a:r>
              <a:rPr lang="en-GB" sz="3600" dirty="0"/>
              <a:t>So let’s get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022674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this is also not new.</a:t>
            </a:r>
          </a:p>
          <a:p>
            <a:endParaRPr lang="en-GB" dirty="0"/>
          </a:p>
          <a:p>
            <a:r>
              <a:rPr lang="en-GB" dirty="0"/>
              <a:t>Homomorphic Encryption has been a megatrend in the last few years.</a:t>
            </a:r>
          </a:p>
          <a:p>
            <a:endParaRPr lang="en-GB" dirty="0"/>
          </a:p>
          <a:p>
            <a:r>
              <a:rPr lang="en-GB" dirty="0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234405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Well, computing on encrypted data gets faster and faster every year.</a:t>
            </a:r>
          </a:p>
          <a:p>
            <a:endParaRPr lang="en-GB" dirty="0"/>
          </a:p>
          <a:p>
            <a:r>
              <a:rPr lang="en-GB" dirty="0"/>
              <a:t>Actually, around 8 times faster every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62495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recent paper published in June 2025 claims 1,000× higher multiplication throughput and 10× lower latency (for large-integer </a:t>
            </a:r>
            <a:r>
              <a:rPr lang="en-GB" dirty="0" err="1"/>
              <a:t>operationss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Alongside with algorithm improvements, hardware improvements are also happening, compounding the effect. </a:t>
            </a:r>
          </a:p>
          <a:p>
            <a:r>
              <a:rPr lang="en-GB" dirty="0"/>
              <a:t>Hardware acceleration could increase the speed by more that another 1,000x.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27631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There are even compilers for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69482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Because it’s really useful.</a:t>
            </a:r>
          </a:p>
          <a:p>
            <a:endParaRPr lang="en-GB" b="0" dirty="0"/>
          </a:p>
          <a:p>
            <a:r>
              <a:rPr lang="en-GB" b="0" dirty="0"/>
              <a:t>Homomorphic Encryption is already being applied in real </a:t>
            </a:r>
            <a:r>
              <a:rPr lang="en-GB" b="0" dirty="0" err="1"/>
              <a:t>wold</a:t>
            </a:r>
            <a:r>
              <a:rPr lang="en-GB" b="0" dirty="0"/>
              <a:t> applications,</a:t>
            </a:r>
          </a:p>
          <a:p>
            <a:endParaRPr lang="en-GB" b="0" dirty="0"/>
          </a:p>
          <a:p>
            <a:r>
              <a:rPr lang="en-GB" dirty="0" err="1"/>
              <a:t>Mycrosoft</a:t>
            </a:r>
            <a:r>
              <a:rPr lang="en-GB" dirty="0"/>
              <a:t> security uses HE for </a:t>
            </a:r>
            <a:r>
              <a:rPr lang="en-GB" dirty="0">
                <a:hlinkClick r:id="rId3"/>
              </a:rPr>
              <a:t>Password Checkup in the Edge</a:t>
            </a:r>
            <a:r>
              <a:rPr lang="en-GB" dirty="0"/>
              <a:t> browser, they do private set intersection on encrypted data.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303027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Apple uses Homomorphic Encryption for Machine learning on</a:t>
            </a:r>
            <a:r>
              <a:rPr lang="en-GB" dirty="0"/>
              <a:t> for private nearest neighbours search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06170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recent paper published in June 2025 claims 1,000× higher multiplication throughput and 10× lower latency (for large-integer </a:t>
            </a:r>
            <a:r>
              <a:rPr lang="en-GB" dirty="0" err="1"/>
              <a:t>operationss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Alongside with algorithm improvements, hardware improvements are also happening, compounding the effect. </a:t>
            </a:r>
          </a:p>
          <a:p>
            <a:r>
              <a:rPr lang="en-GB" dirty="0"/>
              <a:t>Hardware acceleration could increase the speed by more that another 1,000x.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611246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For example, Microsoft has library called SEAL that supports all of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49004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There are even compilers for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902609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49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085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first, before the technical exciting part.</a:t>
            </a:r>
          </a:p>
          <a:p>
            <a:endParaRPr lang="en-GB" dirty="0"/>
          </a:p>
          <a:p>
            <a:r>
              <a:rPr lang="en-GB" dirty="0"/>
              <a:t>I </a:t>
            </a:r>
            <a:r>
              <a:rPr lang="en-GB" dirty="0" err="1"/>
              <a:t>wanna</a:t>
            </a:r>
            <a:r>
              <a:rPr lang="en-GB" dirty="0"/>
              <a:t> mention one very important thing.</a:t>
            </a:r>
          </a:p>
          <a:p>
            <a:endParaRPr lang="en-GB" dirty="0"/>
          </a:p>
          <a:p>
            <a:r>
              <a:rPr lang="en-GB" dirty="0"/>
              <a:t>That our entire society, and all of us rely on. </a:t>
            </a:r>
          </a:p>
          <a:p>
            <a:endParaRPr lang="en-GB" dirty="0"/>
          </a:p>
          <a:p>
            <a:r>
              <a:rPr lang="en-GB" dirty="0"/>
              <a:t>Trust.</a:t>
            </a:r>
          </a:p>
          <a:p>
            <a:endParaRPr lang="en-GB" dirty="0"/>
          </a:p>
          <a:p>
            <a:r>
              <a:rPr lang="en-GB" dirty="0"/>
              <a:t>Because, if you think about about it, it’s just impossible to verify everything.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0459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3473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9909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</a:t>
            </a:r>
          </a:p>
          <a:p>
            <a:endParaRPr lang="en-GB" dirty="0"/>
          </a:p>
          <a:p>
            <a:r>
              <a:rPr lang="en-GB" dirty="0"/>
              <a:t>- We trust the skills of doctors when we get sick.</a:t>
            </a:r>
          </a:p>
          <a:p>
            <a:r>
              <a:rPr lang="en-GB" dirty="0"/>
              <a:t>- We trust the </a:t>
            </a:r>
            <a:r>
              <a:rPr lang="en-GB" dirty="0" err="1"/>
              <a:t>knownledge</a:t>
            </a:r>
            <a:r>
              <a:rPr lang="en-GB" dirty="0"/>
              <a:t> our teachers when we’re students.</a:t>
            </a:r>
          </a:p>
          <a:p>
            <a:r>
              <a:rPr lang="en-GB" dirty="0"/>
              <a:t>- And we trust the banks, the financial system, to hold and safeguard our money.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76449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Exact spoken lines</a:t>
            </a:r>
          </a:p>
          <a:p>
            <a:r>
              <a:rPr lang="en-GB" dirty="0"/>
              <a:t>“We already know how to protect data in two states.</a:t>
            </a:r>
            <a:br>
              <a:rPr lang="en-GB" dirty="0"/>
            </a:br>
            <a:r>
              <a:rPr lang="en-GB" dirty="0"/>
              <a:t>At rest, when it is stored.</a:t>
            </a:r>
            <a:br>
              <a:rPr lang="en-GB" dirty="0"/>
            </a:br>
            <a:r>
              <a:rPr lang="en-GB" dirty="0"/>
              <a:t>In transit, when it moves across the network.</a:t>
            </a:r>
            <a:br>
              <a:rPr lang="en-GB" dirty="0"/>
            </a:br>
            <a:r>
              <a:rPr lang="en-GB" dirty="0"/>
              <a:t>That part of the story is mature.” [PAUSE]</a:t>
            </a:r>
          </a:p>
          <a:p>
            <a:endParaRPr lang="en-GB" dirty="0"/>
          </a:p>
          <a:p>
            <a:r>
              <a:rPr lang="en-GB" b="1" dirty="0"/>
              <a:t>Build order</a:t>
            </a:r>
          </a:p>
          <a:p>
            <a:r>
              <a:rPr lang="en-GB" dirty="0"/>
              <a:t>At rest -&gt; In transit</a:t>
            </a:r>
          </a:p>
          <a:p>
            <a:endParaRPr lang="en-GB" b="1" dirty="0"/>
          </a:p>
          <a:p>
            <a:r>
              <a:rPr lang="en-GB" b="1" dirty="0"/>
              <a:t>Visual direction</a:t>
            </a:r>
          </a:p>
          <a:p>
            <a:r>
              <a:rPr lang="en-GB" dirty="0"/>
              <a:t>Storage icon and network icon.</a:t>
            </a:r>
          </a:p>
          <a:p>
            <a:endParaRPr lang="en-GB" b="1" dirty="0"/>
          </a:p>
          <a:p>
            <a:r>
              <a:rPr lang="en-GB" b="1" dirty="0"/>
              <a:t>Speaker notes</a:t>
            </a:r>
          </a:p>
          <a:p>
            <a:r>
              <a:rPr lang="en-GB" dirty="0"/>
              <a:t>Matter-of-fact tone.</a:t>
            </a:r>
          </a:p>
          <a:p>
            <a:endParaRPr lang="en-GB" dirty="0"/>
          </a:p>
          <a:p>
            <a:r>
              <a:rPr lang="en-GB" b="1" dirty="0"/>
              <a:t>Visual type</a:t>
            </a:r>
          </a:p>
          <a:p>
            <a:r>
              <a:rPr lang="en-GB" dirty="0"/>
              <a:t>Manual simple state diagram</a:t>
            </a:r>
          </a:p>
          <a:p>
            <a:endParaRPr lang="en-GB" dirty="0"/>
          </a:p>
          <a:p>
            <a:r>
              <a:rPr lang="en-GB" b="1" dirty="0"/>
              <a:t>AI image prompt</a:t>
            </a:r>
          </a:p>
          <a:p>
            <a:r>
              <a:rPr lang="en-GB" dirty="0"/>
              <a:t>“two secure data states visualized as encrypted storage and encrypted network transmission, minimalist and balanced, black background, white line art, subtle cyan accents, ultra-clean keynote slide aesthetic, high contrast, minimalist, technical, no text, no watermark, no labels”</a:t>
            </a:r>
          </a:p>
          <a:p>
            <a:endParaRPr lang="en-GB" b="1" dirty="0"/>
          </a:p>
          <a:p>
            <a:r>
              <a:rPr lang="en-GB" b="1" dirty="0"/>
              <a:t>Manual diagram instructions</a:t>
            </a:r>
          </a:p>
          <a:p>
            <a:r>
              <a:rPr lang="en-GB" dirty="0"/>
              <a:t>Two large boxes: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storage icon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network icon</a:t>
            </a:r>
            <a:br>
              <a:rPr lang="en-GB" dirty="0"/>
            </a:br>
            <a:r>
              <a:rPr lang="en-GB" dirty="0"/>
              <a:t>No third box yet.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04B4F-7672-054B-BC70-41DDD2D57BFA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1813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2.sv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6.png"/><Relationship Id="rId10" Type="http://schemas.openxmlformats.org/officeDocument/2006/relationships/image" Target="../media/image8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1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4.sv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8.svg"/><Relationship Id="rId19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90600" y="2324100"/>
            <a:ext cx="16306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>
                    <a:alpha val="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ddit Sans SemiBold" pitchFamily="2" charset="0"/>
                <a:ea typeface="Reddit Sans SemiBold" pitchFamily="2" charset="0"/>
                <a:sym typeface="Kollektif Bold"/>
              </a:rPr>
              <a:t>Fully Homomorphic Encryption and the Future of Trustworthy AI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78EFFE4-CF96-3E72-7052-A4D448F7B2C0}"/>
              </a:ext>
            </a:extLst>
          </p:cNvPr>
          <p:cNvSpPr txBox="1"/>
          <p:nvPr/>
        </p:nvSpPr>
        <p:spPr>
          <a:xfrm>
            <a:off x="0" y="5500688"/>
            <a:ext cx="182641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rPr>
              <a:t>César Soto Valero</a:t>
            </a:r>
          </a:p>
        </p:txBody>
      </p:sp>
    </p:spTree>
    <p:extLst>
      <p:ext uri="{BB962C8B-B14F-4D97-AF65-F5344CB8AC3E}">
        <p14:creationId xmlns:p14="http://schemas.microsoft.com/office/powerpoint/2010/main" val="74602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Man">
            <a:extLst>
              <a:ext uri="{FF2B5EF4-FFF2-40B4-BE49-F238E27FC236}">
                <a16:creationId xmlns:a16="http://schemas.microsoft.com/office/drawing/2014/main" id="{B8FF2FBE-309B-94CD-A01C-A08B7437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050" y="1940624"/>
            <a:ext cx="3243749" cy="32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7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Man">
            <a:extLst>
              <a:ext uri="{FF2B5EF4-FFF2-40B4-BE49-F238E27FC236}">
                <a16:creationId xmlns:a16="http://schemas.microsoft.com/office/drawing/2014/main" id="{B8FF2FBE-309B-94CD-A01C-A08B7437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050" y="1940624"/>
            <a:ext cx="3243749" cy="3243749"/>
          </a:xfrm>
          <a:prstGeom prst="rect">
            <a:avLst/>
          </a:prstGeom>
        </p:spPr>
      </p:pic>
      <p:pic>
        <p:nvPicPr>
          <p:cNvPr id="13" name="Graphic 12" descr="Chat bubble">
            <a:extLst>
              <a:ext uri="{FF2B5EF4-FFF2-40B4-BE49-F238E27FC236}">
                <a16:creationId xmlns:a16="http://schemas.microsoft.com/office/drawing/2014/main" id="{51F0D6BC-88CC-6B77-EEA7-C49D9DA06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2548" y="2391079"/>
            <a:ext cx="2558571" cy="2558571"/>
          </a:xfrm>
          <a:prstGeom prst="rect">
            <a:avLst/>
          </a:prstGeom>
        </p:spPr>
      </p:pic>
      <p:sp>
        <p:nvSpPr>
          <p:cNvPr id="16" name="Right Arrow 12">
            <a:extLst>
              <a:ext uri="{FF2B5EF4-FFF2-40B4-BE49-F238E27FC236}">
                <a16:creationId xmlns:a16="http://schemas.microsoft.com/office/drawing/2014/main" id="{11E54C90-6481-3734-C240-EFD05B0E7BC6}"/>
              </a:ext>
            </a:extLst>
          </p:cNvPr>
          <p:cNvSpPr/>
          <p:nvPr/>
        </p:nvSpPr>
        <p:spPr>
          <a:xfrm>
            <a:off x="2868042" y="3138048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sp>
        <p:nvSpPr>
          <p:cNvPr id="17" name="Right Arrow 13">
            <a:extLst>
              <a:ext uri="{FF2B5EF4-FFF2-40B4-BE49-F238E27FC236}">
                <a16:creationId xmlns:a16="http://schemas.microsoft.com/office/drawing/2014/main" id="{F7A6F2D0-F397-4983-815E-B50E61834971}"/>
              </a:ext>
            </a:extLst>
          </p:cNvPr>
          <p:cNvSpPr/>
          <p:nvPr/>
        </p:nvSpPr>
        <p:spPr>
          <a:xfrm>
            <a:off x="7746404" y="3225502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9CD40D-0D28-6393-1A35-E24388ED08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29024" r="14033" b="29090"/>
          <a:stretch/>
        </p:blipFill>
        <p:spPr>
          <a:xfrm>
            <a:off x="9907893" y="2391079"/>
            <a:ext cx="2651287" cy="28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11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Man">
            <a:extLst>
              <a:ext uri="{FF2B5EF4-FFF2-40B4-BE49-F238E27FC236}">
                <a16:creationId xmlns:a16="http://schemas.microsoft.com/office/drawing/2014/main" id="{B8FF2FBE-309B-94CD-A01C-A08B7437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050" y="1940624"/>
            <a:ext cx="3243749" cy="3243749"/>
          </a:xfrm>
          <a:prstGeom prst="rect">
            <a:avLst/>
          </a:prstGeom>
        </p:spPr>
      </p:pic>
      <p:pic>
        <p:nvPicPr>
          <p:cNvPr id="13" name="Graphic 12" descr="Chat bubble">
            <a:extLst>
              <a:ext uri="{FF2B5EF4-FFF2-40B4-BE49-F238E27FC236}">
                <a16:creationId xmlns:a16="http://schemas.microsoft.com/office/drawing/2014/main" id="{51F0D6BC-88CC-6B77-EEA7-C49D9DA06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2548" y="2391079"/>
            <a:ext cx="2558571" cy="2558571"/>
          </a:xfrm>
          <a:prstGeom prst="rect">
            <a:avLst/>
          </a:prstGeom>
        </p:spPr>
      </p:pic>
      <p:pic>
        <p:nvPicPr>
          <p:cNvPr id="15" name="Graphic 14" descr="Processor">
            <a:extLst>
              <a:ext uri="{FF2B5EF4-FFF2-40B4-BE49-F238E27FC236}">
                <a16:creationId xmlns:a16="http://schemas.microsoft.com/office/drawing/2014/main" id="{0D30F24D-D32D-1388-373A-2B5191098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34969" y="2385632"/>
            <a:ext cx="2716996" cy="2716996"/>
          </a:xfrm>
          <a:prstGeom prst="rect">
            <a:avLst/>
          </a:prstGeom>
        </p:spPr>
      </p:pic>
      <p:sp>
        <p:nvSpPr>
          <p:cNvPr id="16" name="Right Arrow 12">
            <a:extLst>
              <a:ext uri="{FF2B5EF4-FFF2-40B4-BE49-F238E27FC236}">
                <a16:creationId xmlns:a16="http://schemas.microsoft.com/office/drawing/2014/main" id="{11E54C90-6481-3734-C240-EFD05B0E7BC6}"/>
              </a:ext>
            </a:extLst>
          </p:cNvPr>
          <p:cNvSpPr/>
          <p:nvPr/>
        </p:nvSpPr>
        <p:spPr>
          <a:xfrm>
            <a:off x="2868042" y="3138048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sp>
        <p:nvSpPr>
          <p:cNvPr id="17" name="Right Arrow 13">
            <a:extLst>
              <a:ext uri="{FF2B5EF4-FFF2-40B4-BE49-F238E27FC236}">
                <a16:creationId xmlns:a16="http://schemas.microsoft.com/office/drawing/2014/main" id="{F7A6F2D0-F397-4983-815E-B50E61834971}"/>
              </a:ext>
            </a:extLst>
          </p:cNvPr>
          <p:cNvSpPr/>
          <p:nvPr/>
        </p:nvSpPr>
        <p:spPr>
          <a:xfrm>
            <a:off x="7746404" y="3225502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sp>
        <p:nvSpPr>
          <p:cNvPr id="18" name="Right Arrow 14">
            <a:extLst>
              <a:ext uri="{FF2B5EF4-FFF2-40B4-BE49-F238E27FC236}">
                <a16:creationId xmlns:a16="http://schemas.microsoft.com/office/drawing/2014/main" id="{F14DB601-9B8E-FF53-7DAE-5717596BAE66}"/>
              </a:ext>
            </a:extLst>
          </p:cNvPr>
          <p:cNvSpPr/>
          <p:nvPr/>
        </p:nvSpPr>
        <p:spPr>
          <a:xfrm>
            <a:off x="13031448" y="3386140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9CD40D-0D28-6393-1A35-E24388ED08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29024" r="14033" b="29090"/>
          <a:stretch/>
        </p:blipFill>
        <p:spPr>
          <a:xfrm>
            <a:off x="9907893" y="2391079"/>
            <a:ext cx="2651287" cy="28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2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Man">
            <a:extLst>
              <a:ext uri="{FF2B5EF4-FFF2-40B4-BE49-F238E27FC236}">
                <a16:creationId xmlns:a16="http://schemas.microsoft.com/office/drawing/2014/main" id="{B8FF2FBE-309B-94CD-A01C-A08B7437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050" y="1940624"/>
            <a:ext cx="3243749" cy="3243749"/>
          </a:xfrm>
          <a:prstGeom prst="rect">
            <a:avLst/>
          </a:prstGeom>
        </p:spPr>
      </p:pic>
      <p:pic>
        <p:nvPicPr>
          <p:cNvPr id="13" name="Graphic 12" descr="Chat bubble">
            <a:extLst>
              <a:ext uri="{FF2B5EF4-FFF2-40B4-BE49-F238E27FC236}">
                <a16:creationId xmlns:a16="http://schemas.microsoft.com/office/drawing/2014/main" id="{51F0D6BC-88CC-6B77-EEA7-C49D9DA06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2548" y="2391079"/>
            <a:ext cx="2558571" cy="2558571"/>
          </a:xfrm>
          <a:prstGeom prst="rect">
            <a:avLst/>
          </a:prstGeom>
        </p:spPr>
      </p:pic>
      <p:pic>
        <p:nvPicPr>
          <p:cNvPr id="15" name="Graphic 14" descr="Processor">
            <a:extLst>
              <a:ext uri="{FF2B5EF4-FFF2-40B4-BE49-F238E27FC236}">
                <a16:creationId xmlns:a16="http://schemas.microsoft.com/office/drawing/2014/main" id="{0D30F24D-D32D-1388-373A-2B5191098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34969" y="2385632"/>
            <a:ext cx="2716996" cy="2716996"/>
          </a:xfrm>
          <a:prstGeom prst="rect">
            <a:avLst/>
          </a:prstGeom>
        </p:spPr>
      </p:pic>
      <p:sp>
        <p:nvSpPr>
          <p:cNvPr id="16" name="Right Arrow 12">
            <a:extLst>
              <a:ext uri="{FF2B5EF4-FFF2-40B4-BE49-F238E27FC236}">
                <a16:creationId xmlns:a16="http://schemas.microsoft.com/office/drawing/2014/main" id="{11E54C90-6481-3734-C240-EFD05B0E7BC6}"/>
              </a:ext>
            </a:extLst>
          </p:cNvPr>
          <p:cNvSpPr/>
          <p:nvPr/>
        </p:nvSpPr>
        <p:spPr>
          <a:xfrm>
            <a:off x="2868042" y="3138048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sp>
        <p:nvSpPr>
          <p:cNvPr id="17" name="Right Arrow 13">
            <a:extLst>
              <a:ext uri="{FF2B5EF4-FFF2-40B4-BE49-F238E27FC236}">
                <a16:creationId xmlns:a16="http://schemas.microsoft.com/office/drawing/2014/main" id="{F7A6F2D0-F397-4983-815E-B50E61834971}"/>
              </a:ext>
            </a:extLst>
          </p:cNvPr>
          <p:cNvSpPr/>
          <p:nvPr/>
        </p:nvSpPr>
        <p:spPr>
          <a:xfrm>
            <a:off x="7746404" y="3225502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sp>
        <p:nvSpPr>
          <p:cNvPr id="18" name="Right Arrow 14">
            <a:extLst>
              <a:ext uri="{FF2B5EF4-FFF2-40B4-BE49-F238E27FC236}">
                <a16:creationId xmlns:a16="http://schemas.microsoft.com/office/drawing/2014/main" id="{F14DB601-9B8E-FF53-7DAE-5717596BAE66}"/>
              </a:ext>
            </a:extLst>
          </p:cNvPr>
          <p:cNvSpPr/>
          <p:nvPr/>
        </p:nvSpPr>
        <p:spPr>
          <a:xfrm>
            <a:off x="13031448" y="3386140"/>
            <a:ext cx="1689221" cy="8897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sp>
        <p:nvSpPr>
          <p:cNvPr id="19" name="Bent Arrow 15">
            <a:extLst>
              <a:ext uri="{FF2B5EF4-FFF2-40B4-BE49-F238E27FC236}">
                <a16:creationId xmlns:a16="http://schemas.microsoft.com/office/drawing/2014/main" id="{372C280D-7706-E32D-DD09-D4FF607B66D6}"/>
              </a:ext>
            </a:extLst>
          </p:cNvPr>
          <p:cNvSpPr/>
          <p:nvPr/>
        </p:nvSpPr>
        <p:spPr>
          <a:xfrm rot="10800000">
            <a:off x="10515600" y="5184373"/>
            <a:ext cx="5943600" cy="3146240"/>
          </a:xfrm>
          <a:prstGeom prst="bentArrow">
            <a:avLst>
              <a:gd name="adj1" fmla="val 15339"/>
              <a:gd name="adj2" fmla="val 16395"/>
              <a:gd name="adj3" fmla="val 18472"/>
              <a:gd name="adj4" fmla="val 37631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sp>
        <p:nvSpPr>
          <p:cNvPr id="20" name="Bent Arrow 17">
            <a:extLst>
              <a:ext uri="{FF2B5EF4-FFF2-40B4-BE49-F238E27FC236}">
                <a16:creationId xmlns:a16="http://schemas.microsoft.com/office/drawing/2014/main" id="{47FC9DB6-CB04-4227-4AD1-58B9420E72B2}"/>
              </a:ext>
            </a:extLst>
          </p:cNvPr>
          <p:cNvSpPr/>
          <p:nvPr/>
        </p:nvSpPr>
        <p:spPr>
          <a:xfrm rot="16200000">
            <a:off x="3175991" y="3554359"/>
            <a:ext cx="2411024" cy="6781802"/>
          </a:xfrm>
          <a:prstGeom prst="bentArrow">
            <a:avLst>
              <a:gd name="adj1" fmla="val 19865"/>
              <a:gd name="adj2" fmla="val 25876"/>
              <a:gd name="adj3" fmla="val 25666"/>
              <a:gd name="adj4" fmla="val 44495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9CD40D-0D28-6393-1A35-E24388ED08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29024" r="14033" b="29090"/>
          <a:stretch/>
        </p:blipFill>
        <p:spPr>
          <a:xfrm>
            <a:off x="9907893" y="2391079"/>
            <a:ext cx="2651287" cy="2879847"/>
          </a:xfrm>
          <a:prstGeom prst="rect">
            <a:avLst/>
          </a:prstGeom>
        </p:spPr>
      </p:pic>
      <p:pic>
        <p:nvPicPr>
          <p:cNvPr id="4" name="Graphic 3" descr="Box with solid fill">
            <a:extLst>
              <a:ext uri="{FF2B5EF4-FFF2-40B4-BE49-F238E27FC236}">
                <a16:creationId xmlns:a16="http://schemas.microsoft.com/office/drawing/2014/main" id="{035BAE35-3FE0-9126-73AD-98BF606D4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40510" y="6438900"/>
            <a:ext cx="2575087" cy="25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34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Man">
            <a:extLst>
              <a:ext uri="{FF2B5EF4-FFF2-40B4-BE49-F238E27FC236}">
                <a16:creationId xmlns:a16="http://schemas.microsoft.com/office/drawing/2014/main" id="{B8FF2FBE-309B-94CD-A01C-A08B7437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050" y="1940624"/>
            <a:ext cx="3243749" cy="3243749"/>
          </a:xfrm>
          <a:prstGeom prst="rect">
            <a:avLst/>
          </a:prstGeom>
        </p:spPr>
      </p:pic>
      <p:pic>
        <p:nvPicPr>
          <p:cNvPr id="13" name="Graphic 12" descr="Chat bubble">
            <a:extLst>
              <a:ext uri="{FF2B5EF4-FFF2-40B4-BE49-F238E27FC236}">
                <a16:creationId xmlns:a16="http://schemas.microsoft.com/office/drawing/2014/main" id="{51F0D6BC-88CC-6B77-EEA7-C49D9DA06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2548" y="2391079"/>
            <a:ext cx="2558571" cy="2558571"/>
          </a:xfrm>
          <a:prstGeom prst="rect">
            <a:avLst/>
          </a:prstGeom>
        </p:spPr>
      </p:pic>
      <p:sp>
        <p:nvSpPr>
          <p:cNvPr id="16" name="Right Arrow 12">
            <a:extLst>
              <a:ext uri="{FF2B5EF4-FFF2-40B4-BE49-F238E27FC236}">
                <a16:creationId xmlns:a16="http://schemas.microsoft.com/office/drawing/2014/main" id="{11E54C90-6481-3734-C240-EFD05B0E7BC6}"/>
              </a:ext>
            </a:extLst>
          </p:cNvPr>
          <p:cNvSpPr/>
          <p:nvPr/>
        </p:nvSpPr>
        <p:spPr>
          <a:xfrm>
            <a:off x="2868042" y="3138048"/>
            <a:ext cx="1689221" cy="889724"/>
          </a:xfrm>
          <a:prstGeom prst="rightArrow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sp>
        <p:nvSpPr>
          <p:cNvPr id="17" name="Right Arrow 13">
            <a:extLst>
              <a:ext uri="{FF2B5EF4-FFF2-40B4-BE49-F238E27FC236}">
                <a16:creationId xmlns:a16="http://schemas.microsoft.com/office/drawing/2014/main" id="{F7A6F2D0-F397-4983-815E-B50E61834971}"/>
              </a:ext>
            </a:extLst>
          </p:cNvPr>
          <p:cNvSpPr/>
          <p:nvPr/>
        </p:nvSpPr>
        <p:spPr>
          <a:xfrm>
            <a:off x="7746404" y="3225502"/>
            <a:ext cx="1689221" cy="8897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highlight>
                <a:srgbClr val="0000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9CD40D-0D28-6393-1A35-E24388ED08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29024" r="14033" b="29090"/>
          <a:stretch/>
        </p:blipFill>
        <p:spPr>
          <a:xfrm>
            <a:off x="9907893" y="2391079"/>
            <a:ext cx="2651287" cy="28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63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6BA10E88-1D93-6707-121B-080EA331A5E2}"/>
              </a:ext>
            </a:extLst>
          </p:cNvPr>
          <p:cNvSpPr txBox="1"/>
          <p:nvPr/>
        </p:nvSpPr>
        <p:spPr>
          <a:xfrm>
            <a:off x="3486150" y="4201857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Data States</a:t>
            </a:r>
          </a:p>
        </p:txBody>
      </p:sp>
    </p:spTree>
    <p:extLst>
      <p:ext uri="{BB962C8B-B14F-4D97-AF65-F5344CB8AC3E}">
        <p14:creationId xmlns:p14="http://schemas.microsoft.com/office/powerpoint/2010/main" val="396039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9948B-8DC5-0137-2875-DE1BE5FC2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313" r="70173"/>
          <a:stretch/>
        </p:blipFill>
        <p:spPr>
          <a:xfrm>
            <a:off x="0" y="3543300"/>
            <a:ext cx="5486400" cy="67437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4DF36BF2-0F29-CFE3-EC48-509C6594883B}"/>
              </a:ext>
            </a:extLst>
          </p:cNvPr>
          <p:cNvSpPr txBox="1"/>
          <p:nvPr/>
        </p:nvSpPr>
        <p:spPr>
          <a:xfrm>
            <a:off x="-1676400" y="72771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At rest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CD3A9E-8A0C-B021-2946-3C9650BE64DB}"/>
              </a:ext>
            </a:extLst>
          </p:cNvPr>
          <p:cNvSpPr/>
          <p:nvPr/>
        </p:nvSpPr>
        <p:spPr>
          <a:xfrm>
            <a:off x="5465697" y="4686300"/>
            <a:ext cx="94603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A476289-E469-1DC3-D3C2-EA7383A2A262}"/>
              </a:ext>
            </a:extLst>
          </p:cNvPr>
          <p:cNvSpPr txBox="1"/>
          <p:nvPr/>
        </p:nvSpPr>
        <p:spPr>
          <a:xfrm>
            <a:off x="3486150" y="1002951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200"/>
              </a:lnSpc>
              <a:spcBef>
                <a:spcPct val="0"/>
              </a:spcBef>
              <a:defRPr sz="6000" b="1" u="none" strike="noStrike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Data States</a:t>
            </a:r>
          </a:p>
        </p:txBody>
      </p:sp>
    </p:spTree>
    <p:extLst>
      <p:ext uri="{BB962C8B-B14F-4D97-AF65-F5344CB8AC3E}">
        <p14:creationId xmlns:p14="http://schemas.microsoft.com/office/powerpoint/2010/main" val="1405049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9948B-8DC5-0137-2875-DE1BE5FC2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4" t="40251" r="37032"/>
          <a:stretch/>
        </p:blipFill>
        <p:spPr>
          <a:xfrm>
            <a:off x="6858000" y="4152900"/>
            <a:ext cx="4724400" cy="6134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701F5-9EDF-1E4C-2830-0CB8A29AC91F}"/>
              </a:ext>
            </a:extLst>
          </p:cNvPr>
          <p:cNvSpPr txBox="1"/>
          <p:nvPr/>
        </p:nvSpPr>
        <p:spPr>
          <a:xfrm>
            <a:off x="3562350" y="64389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transit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4577A-6D78-CF75-6388-2DF314EE7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313" r="59403"/>
          <a:stretch/>
        </p:blipFill>
        <p:spPr>
          <a:xfrm>
            <a:off x="0" y="3543300"/>
            <a:ext cx="7467600" cy="67437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2033D59D-449D-A85B-50DE-86E65635B228}"/>
              </a:ext>
            </a:extLst>
          </p:cNvPr>
          <p:cNvSpPr txBox="1"/>
          <p:nvPr/>
        </p:nvSpPr>
        <p:spPr>
          <a:xfrm>
            <a:off x="-1676400" y="72771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At rest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5F3D230-0264-A480-B643-76E1B13321A1}"/>
              </a:ext>
            </a:extLst>
          </p:cNvPr>
          <p:cNvSpPr txBox="1"/>
          <p:nvPr/>
        </p:nvSpPr>
        <p:spPr>
          <a:xfrm>
            <a:off x="3486150" y="1002951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200"/>
              </a:lnSpc>
              <a:spcBef>
                <a:spcPct val="0"/>
              </a:spcBef>
              <a:defRPr sz="6000" b="1" u="none" strike="noStrike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Data States</a:t>
            </a:r>
          </a:p>
        </p:txBody>
      </p:sp>
    </p:spTree>
    <p:extLst>
      <p:ext uri="{BB962C8B-B14F-4D97-AF65-F5344CB8AC3E}">
        <p14:creationId xmlns:p14="http://schemas.microsoft.com/office/powerpoint/2010/main" val="22816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9948B-8DC5-0137-2875-DE1BE5FC2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4" t="34313" r="3477"/>
          <a:stretch/>
        </p:blipFill>
        <p:spPr>
          <a:xfrm>
            <a:off x="6858000" y="3543300"/>
            <a:ext cx="10896600" cy="674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4577A-6D78-CF75-6388-2DF314EE7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313" r="57926"/>
          <a:stretch/>
        </p:blipFill>
        <p:spPr>
          <a:xfrm>
            <a:off x="0" y="3543300"/>
            <a:ext cx="7739158" cy="6743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C73416-9AF9-14B6-28A8-CFCE1B1885C2}"/>
              </a:ext>
            </a:extLst>
          </p:cNvPr>
          <p:cNvSpPr/>
          <p:nvPr/>
        </p:nvSpPr>
        <p:spPr>
          <a:xfrm>
            <a:off x="13487400" y="6743700"/>
            <a:ext cx="1392303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29F0FC-3987-44DF-356D-B217C3BCC44D}"/>
              </a:ext>
            </a:extLst>
          </p:cNvPr>
          <p:cNvSpPr/>
          <p:nvPr/>
        </p:nvSpPr>
        <p:spPr>
          <a:xfrm>
            <a:off x="7740811" y="2803071"/>
            <a:ext cx="2546189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239E7-3C8E-2EBF-B884-602D53DDB7ED}"/>
              </a:ext>
            </a:extLst>
          </p:cNvPr>
          <p:cNvSpPr txBox="1"/>
          <p:nvPr/>
        </p:nvSpPr>
        <p:spPr>
          <a:xfrm>
            <a:off x="8439150" y="7138097"/>
            <a:ext cx="113157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6DFC2-3A6E-06C6-E046-4E2893641AE4}"/>
              </a:ext>
            </a:extLst>
          </p:cNvPr>
          <p:cNvSpPr txBox="1"/>
          <p:nvPr/>
        </p:nvSpPr>
        <p:spPr>
          <a:xfrm>
            <a:off x="3486150" y="1002951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200"/>
              </a:lnSpc>
              <a:spcBef>
                <a:spcPct val="0"/>
              </a:spcBef>
              <a:defRPr sz="6000" b="1" u="none" strike="noStrike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Data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11ADC-9309-F622-A9DC-9E150FFAA8ED}"/>
              </a:ext>
            </a:extLst>
          </p:cNvPr>
          <p:cNvSpPr txBox="1"/>
          <p:nvPr/>
        </p:nvSpPr>
        <p:spPr>
          <a:xfrm>
            <a:off x="3562350" y="64389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transit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1021E9B-A6EE-B61E-D5B9-5C6ACB30FE06}"/>
              </a:ext>
            </a:extLst>
          </p:cNvPr>
          <p:cNvSpPr txBox="1"/>
          <p:nvPr/>
        </p:nvSpPr>
        <p:spPr>
          <a:xfrm>
            <a:off x="-1676400" y="72771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At rest</a:t>
            </a:r>
          </a:p>
        </p:txBody>
      </p:sp>
    </p:spTree>
    <p:extLst>
      <p:ext uri="{BB962C8B-B14F-4D97-AF65-F5344CB8AC3E}">
        <p14:creationId xmlns:p14="http://schemas.microsoft.com/office/powerpoint/2010/main" val="79650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9948B-8DC5-0137-2875-DE1BE5FC2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4" t="34313" r="3477"/>
          <a:stretch/>
        </p:blipFill>
        <p:spPr>
          <a:xfrm>
            <a:off x="6858000" y="3543300"/>
            <a:ext cx="10896600" cy="674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4577A-6D78-CF75-6388-2DF314EE7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313" r="57926"/>
          <a:stretch/>
        </p:blipFill>
        <p:spPr>
          <a:xfrm>
            <a:off x="0" y="3543300"/>
            <a:ext cx="7739158" cy="6743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C73416-9AF9-14B6-28A8-CFCE1B1885C2}"/>
              </a:ext>
            </a:extLst>
          </p:cNvPr>
          <p:cNvSpPr/>
          <p:nvPr/>
        </p:nvSpPr>
        <p:spPr>
          <a:xfrm>
            <a:off x="13487400" y="6743700"/>
            <a:ext cx="1392303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29F0FC-3987-44DF-356D-B217C3BCC44D}"/>
              </a:ext>
            </a:extLst>
          </p:cNvPr>
          <p:cNvSpPr/>
          <p:nvPr/>
        </p:nvSpPr>
        <p:spPr>
          <a:xfrm>
            <a:off x="7740811" y="2803071"/>
            <a:ext cx="2546189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5E314-5A20-F765-7BCC-D0C4C3849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30" y="2082560"/>
            <a:ext cx="1041640" cy="1041640"/>
          </a:xfrm>
          <a:prstGeom prst="rect">
            <a:avLst/>
          </a:prstGeom>
          <a:noFill/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A40DF5B7-92E1-74FA-400F-B02C1D7B2EF4}"/>
              </a:ext>
            </a:extLst>
          </p:cNvPr>
          <p:cNvSpPr txBox="1"/>
          <p:nvPr/>
        </p:nvSpPr>
        <p:spPr>
          <a:xfrm>
            <a:off x="3486150" y="1002951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200"/>
              </a:lnSpc>
              <a:spcBef>
                <a:spcPct val="0"/>
              </a:spcBef>
              <a:defRPr sz="6000" b="1" u="none" strike="noStrike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Data States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23DD6D9-DCEC-9302-F907-C88A8C004EA6}"/>
              </a:ext>
            </a:extLst>
          </p:cNvPr>
          <p:cNvSpPr txBox="1"/>
          <p:nvPr/>
        </p:nvSpPr>
        <p:spPr>
          <a:xfrm>
            <a:off x="-1676400" y="7277100"/>
            <a:ext cx="113157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At rest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2DD29-5ECE-E1FD-26C9-4BB4665505E7}"/>
              </a:ext>
            </a:extLst>
          </p:cNvPr>
          <p:cNvSpPr txBox="1"/>
          <p:nvPr/>
        </p:nvSpPr>
        <p:spPr>
          <a:xfrm>
            <a:off x="8439150" y="7138097"/>
            <a:ext cx="113157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02273-C0A5-274F-C9C7-8F079A2F39C3}"/>
              </a:ext>
            </a:extLst>
          </p:cNvPr>
          <p:cNvSpPr txBox="1"/>
          <p:nvPr/>
        </p:nvSpPr>
        <p:spPr>
          <a:xfrm>
            <a:off x="3562350" y="64389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transit</a:t>
            </a:r>
          </a:p>
        </p:txBody>
      </p:sp>
    </p:spTree>
    <p:extLst>
      <p:ext uri="{BB962C8B-B14F-4D97-AF65-F5344CB8AC3E}">
        <p14:creationId xmlns:p14="http://schemas.microsoft.com/office/powerpoint/2010/main" val="138962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90600" y="2324100"/>
            <a:ext cx="16306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0"/>
                <a:cs typeface="Arial" panose="020B0604020202020204" pitchFamily="34" charset="0"/>
                <a:sym typeface="Kollektif Bold"/>
              </a:rPr>
              <a:t>Fully Homomorphic Encryption </a:t>
            </a:r>
            <a:r>
              <a:rPr lang="en-US" sz="8000" b="1" dirty="0">
                <a:solidFill>
                  <a:schemeClr val="bg1">
                    <a:alpha val="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ddit Sans SemiBold" pitchFamily="2" charset="0"/>
                <a:ea typeface="Reddit Sans SemiBold" pitchFamily="2" charset="0"/>
                <a:sym typeface="Kollektif Bold"/>
              </a:rPr>
              <a:t>and the Future of Trustworthy AI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78EFFE4-CF96-3E72-7052-A4D448F7B2C0}"/>
              </a:ext>
            </a:extLst>
          </p:cNvPr>
          <p:cNvSpPr txBox="1"/>
          <p:nvPr/>
        </p:nvSpPr>
        <p:spPr>
          <a:xfrm>
            <a:off x="0" y="5500688"/>
            <a:ext cx="182641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rPr>
              <a:t>César Soto Valero</a:t>
            </a:r>
          </a:p>
        </p:txBody>
      </p:sp>
    </p:spTree>
    <p:extLst>
      <p:ext uri="{BB962C8B-B14F-4D97-AF65-F5344CB8AC3E}">
        <p14:creationId xmlns:p14="http://schemas.microsoft.com/office/powerpoint/2010/main" val="248189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9948B-8DC5-0137-2875-DE1BE5FC2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4" t="34313" r="3477"/>
          <a:stretch/>
        </p:blipFill>
        <p:spPr>
          <a:xfrm>
            <a:off x="6858000" y="3543300"/>
            <a:ext cx="10896600" cy="674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4577A-6D78-CF75-6388-2DF314EE7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313" r="57926"/>
          <a:stretch/>
        </p:blipFill>
        <p:spPr>
          <a:xfrm>
            <a:off x="0" y="3543300"/>
            <a:ext cx="7739158" cy="6743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C73416-9AF9-14B6-28A8-CFCE1B1885C2}"/>
              </a:ext>
            </a:extLst>
          </p:cNvPr>
          <p:cNvSpPr/>
          <p:nvPr/>
        </p:nvSpPr>
        <p:spPr>
          <a:xfrm>
            <a:off x="13487400" y="6743700"/>
            <a:ext cx="1392303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29F0FC-3987-44DF-356D-B217C3BCC44D}"/>
              </a:ext>
            </a:extLst>
          </p:cNvPr>
          <p:cNvSpPr/>
          <p:nvPr/>
        </p:nvSpPr>
        <p:spPr>
          <a:xfrm>
            <a:off x="7740811" y="2803071"/>
            <a:ext cx="2546189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5E314-5A20-F765-7BCC-D0C4C3849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30" y="2082560"/>
            <a:ext cx="1041640" cy="104164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7D2D7-7855-1248-CCC2-9D1F49259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380" y="2770413"/>
            <a:ext cx="1041640" cy="1041640"/>
          </a:xfrm>
          <a:prstGeom prst="rect">
            <a:avLst/>
          </a:prstGeom>
          <a:noFill/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2CA36367-AB15-7E6B-5E1D-D7349A3C045B}"/>
              </a:ext>
            </a:extLst>
          </p:cNvPr>
          <p:cNvSpPr txBox="1"/>
          <p:nvPr/>
        </p:nvSpPr>
        <p:spPr>
          <a:xfrm>
            <a:off x="3486150" y="1002951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200"/>
              </a:lnSpc>
              <a:spcBef>
                <a:spcPct val="0"/>
              </a:spcBef>
              <a:defRPr sz="6000" b="1" u="none" strike="noStrike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Data States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2057E0C-020F-E8C9-8885-B2E8801BCD96}"/>
              </a:ext>
            </a:extLst>
          </p:cNvPr>
          <p:cNvSpPr txBox="1"/>
          <p:nvPr/>
        </p:nvSpPr>
        <p:spPr>
          <a:xfrm>
            <a:off x="-1676400" y="7277100"/>
            <a:ext cx="113157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At rest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99BAD8-CC29-D14B-9AF4-2E9D9D59C29C}"/>
              </a:ext>
            </a:extLst>
          </p:cNvPr>
          <p:cNvSpPr txBox="1"/>
          <p:nvPr/>
        </p:nvSpPr>
        <p:spPr>
          <a:xfrm>
            <a:off x="8439150" y="7138097"/>
            <a:ext cx="113157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73138-1ECB-408F-2185-AE12991FE2D4}"/>
              </a:ext>
            </a:extLst>
          </p:cNvPr>
          <p:cNvSpPr txBox="1"/>
          <p:nvPr/>
        </p:nvSpPr>
        <p:spPr>
          <a:xfrm>
            <a:off x="3562350" y="64389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transit</a:t>
            </a:r>
          </a:p>
        </p:txBody>
      </p:sp>
    </p:spTree>
    <p:extLst>
      <p:ext uri="{BB962C8B-B14F-4D97-AF65-F5344CB8AC3E}">
        <p14:creationId xmlns:p14="http://schemas.microsoft.com/office/powerpoint/2010/main" val="703707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9948B-8DC5-0137-2875-DE1BE5FC2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4" t="34313" r="3477"/>
          <a:stretch/>
        </p:blipFill>
        <p:spPr>
          <a:xfrm>
            <a:off x="6858000" y="3543300"/>
            <a:ext cx="10896600" cy="674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4577A-6D78-CF75-6388-2DF314EE7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313" r="57926"/>
          <a:stretch/>
        </p:blipFill>
        <p:spPr>
          <a:xfrm>
            <a:off x="0" y="3543300"/>
            <a:ext cx="7739158" cy="6743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C73416-9AF9-14B6-28A8-CFCE1B1885C2}"/>
              </a:ext>
            </a:extLst>
          </p:cNvPr>
          <p:cNvSpPr/>
          <p:nvPr/>
        </p:nvSpPr>
        <p:spPr>
          <a:xfrm>
            <a:off x="13487400" y="6743700"/>
            <a:ext cx="1392303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29F0FC-3987-44DF-356D-B217C3BCC44D}"/>
              </a:ext>
            </a:extLst>
          </p:cNvPr>
          <p:cNvSpPr/>
          <p:nvPr/>
        </p:nvSpPr>
        <p:spPr>
          <a:xfrm>
            <a:off x="7740811" y="2803071"/>
            <a:ext cx="2546189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5E314-5A20-F765-7BCC-D0C4C3849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30" y="2082560"/>
            <a:ext cx="1041640" cy="104164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7D2D7-7855-1248-CCC2-9D1F49259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380" y="2770413"/>
            <a:ext cx="1041640" cy="104164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A2AD2-E14B-3B75-B9B4-D560438AD2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180" y="2114202"/>
            <a:ext cx="1231900" cy="12319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55D8B95-0C09-039B-4A24-BE7C0908EE14}"/>
              </a:ext>
            </a:extLst>
          </p:cNvPr>
          <p:cNvSpPr txBox="1"/>
          <p:nvPr/>
        </p:nvSpPr>
        <p:spPr>
          <a:xfrm>
            <a:off x="3486150" y="1002951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200"/>
              </a:lnSpc>
              <a:spcBef>
                <a:spcPct val="0"/>
              </a:spcBef>
              <a:defRPr sz="6000" b="1" u="none" strike="noStrike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Data States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6B1CD945-1F1D-6DC3-A29C-654A7B14AE15}"/>
              </a:ext>
            </a:extLst>
          </p:cNvPr>
          <p:cNvSpPr txBox="1"/>
          <p:nvPr/>
        </p:nvSpPr>
        <p:spPr>
          <a:xfrm>
            <a:off x="-1676400" y="7277100"/>
            <a:ext cx="113157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At rest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BD323A-1D8A-5087-50EC-35313B28122B}"/>
              </a:ext>
            </a:extLst>
          </p:cNvPr>
          <p:cNvSpPr txBox="1"/>
          <p:nvPr/>
        </p:nvSpPr>
        <p:spPr>
          <a:xfrm>
            <a:off x="8439150" y="7138097"/>
            <a:ext cx="113157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97C1F1-A870-1122-634D-78963095ADA2}"/>
              </a:ext>
            </a:extLst>
          </p:cNvPr>
          <p:cNvSpPr txBox="1"/>
          <p:nvPr/>
        </p:nvSpPr>
        <p:spPr>
          <a:xfrm>
            <a:off x="3562350" y="6438900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In transit</a:t>
            </a:r>
          </a:p>
        </p:txBody>
      </p:sp>
    </p:spTree>
    <p:extLst>
      <p:ext uri="{BB962C8B-B14F-4D97-AF65-F5344CB8AC3E}">
        <p14:creationId xmlns:p14="http://schemas.microsoft.com/office/powerpoint/2010/main" val="160012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A06A20D-B2F1-1976-75EC-62685901EC64}"/>
              </a:ext>
            </a:extLst>
          </p:cNvPr>
          <p:cNvSpPr txBox="1"/>
          <p:nvPr/>
        </p:nvSpPr>
        <p:spPr>
          <a:xfrm>
            <a:off x="0" y="4204397"/>
            <a:ext cx="18288001" cy="931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7200"/>
              </a:lnSpc>
              <a:spcBef>
                <a:spcPct val="0"/>
              </a:spcBef>
              <a:defRPr sz="7200" b="1" u="none" strike="noStrike">
                <a:solidFill>
                  <a:srgbClr val="FACDB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ddit Sans SemiBold" pitchFamily="2" charset="77"/>
                <a:ea typeface="Reddit Sans SemiBold" pitchFamily="2" charset="77"/>
                <a:cs typeface="Kollektif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in Use Is Exposed</a:t>
            </a:r>
          </a:p>
        </p:txBody>
      </p:sp>
    </p:spTree>
    <p:extLst>
      <p:ext uri="{BB962C8B-B14F-4D97-AF65-F5344CB8AC3E}">
        <p14:creationId xmlns:p14="http://schemas.microsoft.com/office/powerpoint/2010/main" val="1417558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7B866-38BE-A100-32B6-1E5FB263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811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40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9792783-84CA-D848-8C73-11E93A760FCB}"/>
              </a:ext>
            </a:extLst>
          </p:cNvPr>
          <p:cNvSpPr txBox="1"/>
          <p:nvPr/>
        </p:nvSpPr>
        <p:spPr>
          <a:xfrm>
            <a:off x="3482604" y="1263302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FFA69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Gradients can reveal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5F2E9-D703-3AC2-DB7E-822FD094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28518"/>
          <a:stretch/>
        </p:blipFill>
        <p:spPr>
          <a:xfrm>
            <a:off x="0" y="3284370"/>
            <a:ext cx="18288000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2D213-3E74-8097-D34F-ABBC95EA32A6}"/>
              </a:ext>
            </a:extLst>
          </p:cNvPr>
          <p:cNvSpPr txBox="1"/>
          <p:nvPr/>
        </p:nvSpPr>
        <p:spPr>
          <a:xfrm>
            <a:off x="-3546" y="9639300"/>
            <a:ext cx="18288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rPr>
              <a:t>Zhu et al., “Deep Leakage from Gradients,”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rPr>
              <a:t>NeurIPS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rPr>
              <a:t> 2019</a:t>
            </a:r>
            <a:endParaRPr lang="en-SE" sz="2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Reddit Sans Ligh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66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76BA8FAC-8E12-2E02-DFD7-1DE6A4FB78BB}"/>
              </a:ext>
            </a:extLst>
          </p:cNvPr>
          <p:cNvSpPr txBox="1"/>
          <p:nvPr/>
        </p:nvSpPr>
        <p:spPr>
          <a:xfrm>
            <a:off x="4114800" y="4204397"/>
            <a:ext cx="100584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Solution</a:t>
            </a:r>
            <a:r>
              <a:rPr lang="en-US" sz="7200" b="1" u="none" strike="noStrike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9730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76BA8FAC-8E12-2E02-DFD7-1DE6A4FB78BB}"/>
              </a:ext>
            </a:extLst>
          </p:cNvPr>
          <p:cNvSpPr txBox="1"/>
          <p:nvPr/>
        </p:nvSpPr>
        <p:spPr>
          <a:xfrm>
            <a:off x="2038350" y="4220170"/>
            <a:ext cx="142113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7200"/>
              </a:lnSpc>
              <a:spcBef>
                <a:spcPct val="0"/>
              </a:spcBef>
              <a:defRPr sz="7200" b="1" u="none" strike="noStrike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Fully Homomorphic Encryption</a:t>
            </a:r>
          </a:p>
        </p:txBody>
      </p:sp>
    </p:spTree>
    <p:extLst>
      <p:ext uri="{BB962C8B-B14F-4D97-AF65-F5344CB8AC3E}">
        <p14:creationId xmlns:p14="http://schemas.microsoft.com/office/powerpoint/2010/main" val="1688611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2EBEF-BECD-AEC9-2445-86759FA25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2" b="8888"/>
          <a:stretch/>
        </p:blipFill>
        <p:spPr>
          <a:xfrm>
            <a:off x="0" y="1638300"/>
            <a:ext cx="18288000" cy="82677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19792783-84CA-D848-8C73-11E93A760FCB}"/>
              </a:ext>
            </a:extLst>
          </p:cNvPr>
          <p:cNvSpPr txBox="1"/>
          <p:nvPr/>
        </p:nvSpPr>
        <p:spPr>
          <a:xfrm>
            <a:off x="0" y="1638300"/>
            <a:ext cx="18288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Computing on encrypted data</a:t>
            </a:r>
          </a:p>
        </p:txBody>
      </p:sp>
    </p:spTree>
    <p:extLst>
      <p:ext uri="{BB962C8B-B14F-4D97-AF65-F5344CB8AC3E}">
        <p14:creationId xmlns:p14="http://schemas.microsoft.com/office/powerpoint/2010/main" val="372788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D938D95D-AC10-0311-4A67-9836DD9A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" y="2254432"/>
            <a:ext cx="3314221" cy="3314221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66FB280A-DB90-8C34-581D-9738C0327FE2}"/>
              </a:ext>
            </a:extLst>
          </p:cNvPr>
          <p:cNvSpPr/>
          <p:nvPr/>
        </p:nvSpPr>
        <p:spPr>
          <a:xfrm>
            <a:off x="3393942" y="2838450"/>
            <a:ext cx="3944354" cy="266492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hat bubble">
            <a:extLst>
              <a:ext uri="{FF2B5EF4-FFF2-40B4-BE49-F238E27FC236}">
                <a16:creationId xmlns:a16="http://schemas.microsoft.com/office/drawing/2014/main" id="{BAD8076C-454F-2F29-8C63-B8CBEEA09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6110" y="2858973"/>
            <a:ext cx="1773834" cy="1773834"/>
          </a:xfrm>
          <a:prstGeom prst="rect">
            <a:avLst/>
          </a:prstGeom>
        </p:spPr>
      </p:pic>
      <p:pic>
        <p:nvPicPr>
          <p:cNvPr id="14" name="Graphic 13" descr="Key">
            <a:extLst>
              <a:ext uri="{FF2B5EF4-FFF2-40B4-BE49-F238E27FC236}">
                <a16:creationId xmlns:a16="http://schemas.microsoft.com/office/drawing/2014/main" id="{2F238603-C8DC-57C0-9E95-92BC18004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7551" y="4241504"/>
            <a:ext cx="1261867" cy="1261867"/>
          </a:xfrm>
          <a:prstGeom prst="rect">
            <a:avLst/>
          </a:prstGeom>
        </p:spPr>
      </p:pic>
      <p:pic>
        <p:nvPicPr>
          <p:cNvPr id="15" name="Graphic 14" descr="Key">
            <a:extLst>
              <a:ext uri="{FF2B5EF4-FFF2-40B4-BE49-F238E27FC236}">
                <a16:creationId xmlns:a16="http://schemas.microsoft.com/office/drawing/2014/main" id="{92E33334-9D6F-B722-92FC-D6ECCB39A9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65096" y="4274209"/>
            <a:ext cx="1261867" cy="126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D938D95D-AC10-0311-4A67-9836DD9A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" y="2254432"/>
            <a:ext cx="3314221" cy="3314221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66FB280A-DB90-8C34-581D-9738C0327FE2}"/>
              </a:ext>
            </a:extLst>
          </p:cNvPr>
          <p:cNvSpPr/>
          <p:nvPr/>
        </p:nvSpPr>
        <p:spPr>
          <a:xfrm>
            <a:off x="3393942" y="2838450"/>
            <a:ext cx="3944354" cy="266492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Key">
            <a:extLst>
              <a:ext uri="{FF2B5EF4-FFF2-40B4-BE49-F238E27FC236}">
                <a16:creationId xmlns:a16="http://schemas.microsoft.com/office/drawing/2014/main" id="{83BBFBB7-F074-9489-1069-6DF8B3CD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1414" y="4241504"/>
            <a:ext cx="1261867" cy="1261867"/>
          </a:xfrm>
          <a:prstGeom prst="rect">
            <a:avLst/>
          </a:prstGeom>
        </p:spPr>
      </p:pic>
      <p:pic>
        <p:nvPicPr>
          <p:cNvPr id="9" name="Graphic 8" descr="Chat bubble">
            <a:extLst>
              <a:ext uri="{FF2B5EF4-FFF2-40B4-BE49-F238E27FC236}">
                <a16:creationId xmlns:a16="http://schemas.microsoft.com/office/drawing/2014/main" id="{BAD8076C-454F-2F29-8C63-B8CBEEA09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6110" y="2858973"/>
            <a:ext cx="1773834" cy="1773834"/>
          </a:xfrm>
          <a:prstGeom prst="rect">
            <a:avLst/>
          </a:prstGeom>
        </p:spPr>
      </p:pic>
      <p:pic>
        <p:nvPicPr>
          <p:cNvPr id="13" name="Graphic 12" descr="Subtitles RTL">
            <a:extLst>
              <a:ext uri="{FF2B5EF4-FFF2-40B4-BE49-F238E27FC236}">
                <a16:creationId xmlns:a16="http://schemas.microsoft.com/office/drawing/2014/main" id="{AA9A42D0-2BF4-A34C-27FA-5B2878605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1414" y="2912893"/>
            <a:ext cx="1145190" cy="1145190"/>
          </a:xfrm>
          <a:prstGeom prst="rect">
            <a:avLst/>
          </a:prstGeom>
        </p:spPr>
      </p:pic>
      <p:pic>
        <p:nvPicPr>
          <p:cNvPr id="14" name="Graphic 13" descr="Key">
            <a:extLst>
              <a:ext uri="{FF2B5EF4-FFF2-40B4-BE49-F238E27FC236}">
                <a16:creationId xmlns:a16="http://schemas.microsoft.com/office/drawing/2014/main" id="{2F238603-C8DC-57C0-9E95-92BC18004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7551" y="4241504"/>
            <a:ext cx="1261867" cy="1261867"/>
          </a:xfrm>
          <a:prstGeom prst="rect">
            <a:avLst/>
          </a:prstGeom>
        </p:spPr>
      </p:pic>
      <p:pic>
        <p:nvPicPr>
          <p:cNvPr id="15" name="Graphic 14" descr="Key">
            <a:extLst>
              <a:ext uri="{FF2B5EF4-FFF2-40B4-BE49-F238E27FC236}">
                <a16:creationId xmlns:a16="http://schemas.microsoft.com/office/drawing/2014/main" id="{92E33334-9D6F-B722-92FC-D6ECCB39A9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65096" y="4274209"/>
            <a:ext cx="1261867" cy="1261867"/>
          </a:xfrm>
          <a:prstGeom prst="rect">
            <a:avLst/>
          </a:prstGeom>
        </p:spPr>
      </p:pic>
      <p:sp>
        <p:nvSpPr>
          <p:cNvPr id="23" name="Curved Down Arrow 30">
            <a:extLst>
              <a:ext uri="{FF2B5EF4-FFF2-40B4-BE49-F238E27FC236}">
                <a16:creationId xmlns:a16="http://schemas.microsoft.com/office/drawing/2014/main" id="{57658F3D-D5A2-1339-862F-CCA99151299D}"/>
              </a:ext>
            </a:extLst>
          </p:cNvPr>
          <p:cNvSpPr/>
          <p:nvPr/>
        </p:nvSpPr>
        <p:spPr>
          <a:xfrm>
            <a:off x="5355981" y="765491"/>
            <a:ext cx="306373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0116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90600" y="2324100"/>
            <a:ext cx="16306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0"/>
                <a:cs typeface="Arial" panose="020B0604020202020204" pitchFamily="34" charset="0"/>
                <a:sym typeface="Kollektif Bold"/>
              </a:rPr>
              <a:t>Fully Homomorphic Encryption and the Future of </a:t>
            </a:r>
            <a:r>
              <a:rPr lang="en-US" sz="8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0"/>
                <a:cs typeface="Arial" panose="020B0604020202020204" pitchFamily="34" charset="0"/>
                <a:sym typeface="Kollektif Bold"/>
              </a:rPr>
              <a:t>Trustworthy AI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78EFFE4-CF96-3E72-7052-A4D448F7B2C0}"/>
              </a:ext>
            </a:extLst>
          </p:cNvPr>
          <p:cNvSpPr txBox="1"/>
          <p:nvPr/>
        </p:nvSpPr>
        <p:spPr>
          <a:xfrm>
            <a:off x="0" y="5500688"/>
            <a:ext cx="182641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rPr>
              <a:t>César Soto Valero</a:t>
            </a:r>
          </a:p>
        </p:txBody>
      </p:sp>
    </p:spTree>
    <p:extLst>
      <p:ext uri="{BB962C8B-B14F-4D97-AF65-F5344CB8AC3E}">
        <p14:creationId xmlns:p14="http://schemas.microsoft.com/office/powerpoint/2010/main" val="2611394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D938D95D-AC10-0311-4A67-9836DD9A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" y="2254432"/>
            <a:ext cx="3314221" cy="3314221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66FB280A-DB90-8C34-581D-9738C0327FE2}"/>
              </a:ext>
            </a:extLst>
          </p:cNvPr>
          <p:cNvSpPr/>
          <p:nvPr/>
        </p:nvSpPr>
        <p:spPr>
          <a:xfrm>
            <a:off x="3393942" y="2838450"/>
            <a:ext cx="3944354" cy="266492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Key">
            <a:extLst>
              <a:ext uri="{FF2B5EF4-FFF2-40B4-BE49-F238E27FC236}">
                <a16:creationId xmlns:a16="http://schemas.microsoft.com/office/drawing/2014/main" id="{83BBFBB7-F074-9489-1069-6DF8B3CD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1414" y="4241504"/>
            <a:ext cx="1261867" cy="1261867"/>
          </a:xfrm>
          <a:prstGeom prst="rect">
            <a:avLst/>
          </a:prstGeom>
        </p:spPr>
      </p:pic>
      <p:pic>
        <p:nvPicPr>
          <p:cNvPr id="9" name="Graphic 8" descr="Chat bubble">
            <a:extLst>
              <a:ext uri="{FF2B5EF4-FFF2-40B4-BE49-F238E27FC236}">
                <a16:creationId xmlns:a16="http://schemas.microsoft.com/office/drawing/2014/main" id="{BAD8076C-454F-2F29-8C63-B8CBEEA09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6110" y="2858973"/>
            <a:ext cx="1773834" cy="1773834"/>
          </a:xfrm>
          <a:prstGeom prst="rect">
            <a:avLst/>
          </a:prstGeom>
        </p:spPr>
      </p:pic>
      <p:pic>
        <p:nvPicPr>
          <p:cNvPr id="13" name="Graphic 12" descr="Subtitles RTL">
            <a:extLst>
              <a:ext uri="{FF2B5EF4-FFF2-40B4-BE49-F238E27FC236}">
                <a16:creationId xmlns:a16="http://schemas.microsoft.com/office/drawing/2014/main" id="{AA9A42D0-2BF4-A34C-27FA-5B2878605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1414" y="2912893"/>
            <a:ext cx="1145190" cy="1145190"/>
          </a:xfrm>
          <a:prstGeom prst="rect">
            <a:avLst/>
          </a:prstGeom>
        </p:spPr>
      </p:pic>
      <p:pic>
        <p:nvPicPr>
          <p:cNvPr id="14" name="Graphic 13" descr="Key">
            <a:extLst>
              <a:ext uri="{FF2B5EF4-FFF2-40B4-BE49-F238E27FC236}">
                <a16:creationId xmlns:a16="http://schemas.microsoft.com/office/drawing/2014/main" id="{2F238603-C8DC-57C0-9E95-92BC18004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7551" y="4241504"/>
            <a:ext cx="1261867" cy="1261867"/>
          </a:xfrm>
          <a:prstGeom prst="rect">
            <a:avLst/>
          </a:prstGeom>
        </p:spPr>
      </p:pic>
      <p:pic>
        <p:nvPicPr>
          <p:cNvPr id="15" name="Graphic 14" descr="Key">
            <a:extLst>
              <a:ext uri="{FF2B5EF4-FFF2-40B4-BE49-F238E27FC236}">
                <a16:creationId xmlns:a16="http://schemas.microsoft.com/office/drawing/2014/main" id="{92E33334-9D6F-B722-92FC-D6ECCB39A9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65096" y="4274209"/>
            <a:ext cx="1261867" cy="1261867"/>
          </a:xfrm>
          <a:prstGeom prst="rect">
            <a:avLst/>
          </a:prstGeom>
        </p:spPr>
      </p:pic>
      <p:sp>
        <p:nvSpPr>
          <p:cNvPr id="23" name="Curved Down Arrow 30">
            <a:extLst>
              <a:ext uri="{FF2B5EF4-FFF2-40B4-BE49-F238E27FC236}">
                <a16:creationId xmlns:a16="http://schemas.microsoft.com/office/drawing/2014/main" id="{57658F3D-D5A2-1339-862F-CCA99151299D}"/>
              </a:ext>
            </a:extLst>
          </p:cNvPr>
          <p:cNvSpPr/>
          <p:nvPr/>
        </p:nvSpPr>
        <p:spPr>
          <a:xfrm>
            <a:off x="5355981" y="765491"/>
            <a:ext cx="306373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sp>
        <p:nvSpPr>
          <p:cNvPr id="25" name="Curved Down Arrow 32">
            <a:extLst>
              <a:ext uri="{FF2B5EF4-FFF2-40B4-BE49-F238E27FC236}">
                <a16:creationId xmlns:a16="http://schemas.microsoft.com/office/drawing/2014/main" id="{6DE0FF18-4325-565E-427B-E7FB4AF64C4C}"/>
              </a:ext>
            </a:extLst>
          </p:cNvPr>
          <p:cNvSpPr/>
          <p:nvPr/>
        </p:nvSpPr>
        <p:spPr>
          <a:xfrm>
            <a:off x="8890453" y="817197"/>
            <a:ext cx="265128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BDF3FB-5977-512C-4FB9-AC70229106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29024" r="14033" b="29090"/>
          <a:stretch/>
        </p:blipFill>
        <p:spPr>
          <a:xfrm>
            <a:off x="10237114" y="2618159"/>
            <a:ext cx="2651287" cy="28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99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C2483936-1510-512F-5E48-3F7E115745DB}"/>
              </a:ext>
            </a:extLst>
          </p:cNvPr>
          <p:cNvSpPr/>
          <p:nvPr/>
        </p:nvSpPr>
        <p:spPr>
          <a:xfrm>
            <a:off x="13662234" y="2857500"/>
            <a:ext cx="3944355" cy="27406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D938D95D-AC10-0311-4A67-9836DD9A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" y="2254432"/>
            <a:ext cx="3314221" cy="3314221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66FB280A-DB90-8C34-581D-9738C0327FE2}"/>
              </a:ext>
            </a:extLst>
          </p:cNvPr>
          <p:cNvSpPr/>
          <p:nvPr/>
        </p:nvSpPr>
        <p:spPr>
          <a:xfrm>
            <a:off x="3393942" y="2838450"/>
            <a:ext cx="3944354" cy="266492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Key">
            <a:extLst>
              <a:ext uri="{FF2B5EF4-FFF2-40B4-BE49-F238E27FC236}">
                <a16:creationId xmlns:a16="http://schemas.microsoft.com/office/drawing/2014/main" id="{83BBFBB7-F074-9489-1069-6DF8B3CD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1414" y="4241504"/>
            <a:ext cx="1261867" cy="1261867"/>
          </a:xfrm>
          <a:prstGeom prst="rect">
            <a:avLst/>
          </a:prstGeom>
        </p:spPr>
      </p:pic>
      <p:pic>
        <p:nvPicPr>
          <p:cNvPr id="9" name="Graphic 8" descr="Chat bubble">
            <a:extLst>
              <a:ext uri="{FF2B5EF4-FFF2-40B4-BE49-F238E27FC236}">
                <a16:creationId xmlns:a16="http://schemas.microsoft.com/office/drawing/2014/main" id="{BAD8076C-454F-2F29-8C63-B8CBEEA09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6110" y="2858973"/>
            <a:ext cx="1773834" cy="1773834"/>
          </a:xfrm>
          <a:prstGeom prst="rect">
            <a:avLst/>
          </a:prstGeom>
        </p:spPr>
      </p:pic>
      <p:pic>
        <p:nvPicPr>
          <p:cNvPr id="11" name="Graphic 10" descr="Processor">
            <a:extLst>
              <a:ext uri="{FF2B5EF4-FFF2-40B4-BE49-F238E27FC236}">
                <a16:creationId xmlns:a16="http://schemas.microsoft.com/office/drawing/2014/main" id="{59C52A0D-B7C9-F2CD-234B-4A0269AE1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110219" y="3044475"/>
            <a:ext cx="1344520" cy="1344520"/>
          </a:xfrm>
          <a:prstGeom prst="rect">
            <a:avLst/>
          </a:prstGeom>
        </p:spPr>
      </p:pic>
      <p:pic>
        <p:nvPicPr>
          <p:cNvPr id="13" name="Graphic 12" descr="Subtitles RTL">
            <a:extLst>
              <a:ext uri="{FF2B5EF4-FFF2-40B4-BE49-F238E27FC236}">
                <a16:creationId xmlns:a16="http://schemas.microsoft.com/office/drawing/2014/main" id="{AA9A42D0-2BF4-A34C-27FA-5B28786059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1414" y="2912893"/>
            <a:ext cx="1145190" cy="1145190"/>
          </a:xfrm>
          <a:prstGeom prst="rect">
            <a:avLst/>
          </a:prstGeom>
        </p:spPr>
      </p:pic>
      <p:pic>
        <p:nvPicPr>
          <p:cNvPr id="14" name="Graphic 13" descr="Key">
            <a:extLst>
              <a:ext uri="{FF2B5EF4-FFF2-40B4-BE49-F238E27FC236}">
                <a16:creationId xmlns:a16="http://schemas.microsoft.com/office/drawing/2014/main" id="{2F238603-C8DC-57C0-9E95-92BC18004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7551" y="4241504"/>
            <a:ext cx="1261867" cy="1261867"/>
          </a:xfrm>
          <a:prstGeom prst="rect">
            <a:avLst/>
          </a:prstGeom>
        </p:spPr>
      </p:pic>
      <p:pic>
        <p:nvPicPr>
          <p:cNvPr id="15" name="Graphic 14" descr="Key">
            <a:extLst>
              <a:ext uri="{FF2B5EF4-FFF2-40B4-BE49-F238E27FC236}">
                <a16:creationId xmlns:a16="http://schemas.microsoft.com/office/drawing/2014/main" id="{92E33334-9D6F-B722-92FC-D6ECCB39A9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65096" y="4274209"/>
            <a:ext cx="1261867" cy="1261867"/>
          </a:xfrm>
          <a:prstGeom prst="rect">
            <a:avLst/>
          </a:prstGeom>
        </p:spPr>
      </p:pic>
      <p:pic>
        <p:nvPicPr>
          <p:cNvPr id="17" name="Graphic 16" descr="Subtitles RTL">
            <a:extLst>
              <a:ext uri="{FF2B5EF4-FFF2-40B4-BE49-F238E27FC236}">
                <a16:creationId xmlns:a16="http://schemas.microsoft.com/office/drawing/2014/main" id="{8E60D5EC-368F-5B4E-E2DB-1E7256B185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62486" y="4340234"/>
            <a:ext cx="1145190" cy="1145190"/>
          </a:xfrm>
          <a:prstGeom prst="rect">
            <a:avLst/>
          </a:prstGeom>
        </p:spPr>
      </p:pic>
      <p:pic>
        <p:nvPicPr>
          <p:cNvPr id="18" name="Graphic 17" descr="Key">
            <a:extLst>
              <a:ext uri="{FF2B5EF4-FFF2-40B4-BE49-F238E27FC236}">
                <a16:creationId xmlns:a16="http://schemas.microsoft.com/office/drawing/2014/main" id="{ACBC2A6C-D98A-2632-1C1B-F2FFA12B2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24727" y="4227816"/>
            <a:ext cx="1261867" cy="1261867"/>
          </a:xfrm>
          <a:prstGeom prst="rect">
            <a:avLst/>
          </a:prstGeom>
        </p:spPr>
      </p:pic>
      <p:sp>
        <p:nvSpPr>
          <p:cNvPr id="23" name="Curved Down Arrow 30">
            <a:extLst>
              <a:ext uri="{FF2B5EF4-FFF2-40B4-BE49-F238E27FC236}">
                <a16:creationId xmlns:a16="http://schemas.microsoft.com/office/drawing/2014/main" id="{57658F3D-D5A2-1339-862F-CCA99151299D}"/>
              </a:ext>
            </a:extLst>
          </p:cNvPr>
          <p:cNvSpPr/>
          <p:nvPr/>
        </p:nvSpPr>
        <p:spPr>
          <a:xfrm>
            <a:off x="5355981" y="765491"/>
            <a:ext cx="306373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sp>
        <p:nvSpPr>
          <p:cNvPr id="24" name="Curved Down Arrow 31">
            <a:extLst>
              <a:ext uri="{FF2B5EF4-FFF2-40B4-BE49-F238E27FC236}">
                <a16:creationId xmlns:a16="http://schemas.microsoft.com/office/drawing/2014/main" id="{232B8F88-89AB-2D59-459C-519E86A5324D}"/>
              </a:ext>
            </a:extLst>
          </p:cNvPr>
          <p:cNvSpPr/>
          <p:nvPr/>
        </p:nvSpPr>
        <p:spPr>
          <a:xfrm>
            <a:off x="12130365" y="765491"/>
            <a:ext cx="306373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sp>
        <p:nvSpPr>
          <p:cNvPr id="25" name="Curved Down Arrow 32">
            <a:extLst>
              <a:ext uri="{FF2B5EF4-FFF2-40B4-BE49-F238E27FC236}">
                <a16:creationId xmlns:a16="http://schemas.microsoft.com/office/drawing/2014/main" id="{6DE0FF18-4325-565E-427B-E7FB4AF64C4C}"/>
              </a:ext>
            </a:extLst>
          </p:cNvPr>
          <p:cNvSpPr/>
          <p:nvPr/>
        </p:nvSpPr>
        <p:spPr>
          <a:xfrm>
            <a:off x="8890453" y="817197"/>
            <a:ext cx="265128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BDF3FB-5977-512C-4FB9-AC702291062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29024" r="14033" b="29090"/>
          <a:stretch/>
        </p:blipFill>
        <p:spPr>
          <a:xfrm>
            <a:off x="10237114" y="2618159"/>
            <a:ext cx="2651287" cy="28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7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C2483936-1510-512F-5E48-3F7E115745DB}"/>
              </a:ext>
            </a:extLst>
          </p:cNvPr>
          <p:cNvSpPr/>
          <p:nvPr/>
        </p:nvSpPr>
        <p:spPr>
          <a:xfrm>
            <a:off x="13662234" y="2857500"/>
            <a:ext cx="3944355" cy="27406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D938D95D-AC10-0311-4A67-9836DD9A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" y="2254432"/>
            <a:ext cx="3314221" cy="3314221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66FB280A-DB90-8C34-581D-9738C0327FE2}"/>
              </a:ext>
            </a:extLst>
          </p:cNvPr>
          <p:cNvSpPr/>
          <p:nvPr/>
        </p:nvSpPr>
        <p:spPr>
          <a:xfrm>
            <a:off x="3393942" y="2838450"/>
            <a:ext cx="3944354" cy="266492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Key">
            <a:extLst>
              <a:ext uri="{FF2B5EF4-FFF2-40B4-BE49-F238E27FC236}">
                <a16:creationId xmlns:a16="http://schemas.microsoft.com/office/drawing/2014/main" id="{83BBFBB7-F074-9489-1069-6DF8B3CD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1414" y="4241504"/>
            <a:ext cx="1261867" cy="1261867"/>
          </a:xfrm>
          <a:prstGeom prst="rect">
            <a:avLst/>
          </a:prstGeom>
        </p:spPr>
      </p:pic>
      <p:pic>
        <p:nvPicPr>
          <p:cNvPr id="9" name="Graphic 8" descr="Chat bubble">
            <a:extLst>
              <a:ext uri="{FF2B5EF4-FFF2-40B4-BE49-F238E27FC236}">
                <a16:creationId xmlns:a16="http://schemas.microsoft.com/office/drawing/2014/main" id="{BAD8076C-454F-2F29-8C63-B8CBEEA09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6110" y="2858973"/>
            <a:ext cx="1773834" cy="1773834"/>
          </a:xfrm>
          <a:prstGeom prst="rect">
            <a:avLst/>
          </a:prstGeom>
        </p:spPr>
      </p:pic>
      <p:pic>
        <p:nvPicPr>
          <p:cNvPr id="11" name="Graphic 10" descr="Processor">
            <a:extLst>
              <a:ext uri="{FF2B5EF4-FFF2-40B4-BE49-F238E27FC236}">
                <a16:creationId xmlns:a16="http://schemas.microsoft.com/office/drawing/2014/main" id="{59C52A0D-B7C9-F2CD-234B-4A0269AE1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110219" y="3044475"/>
            <a:ext cx="1344520" cy="1344520"/>
          </a:xfrm>
          <a:prstGeom prst="rect">
            <a:avLst/>
          </a:prstGeom>
        </p:spPr>
      </p:pic>
      <p:pic>
        <p:nvPicPr>
          <p:cNvPr id="13" name="Graphic 12" descr="Subtitles RTL">
            <a:extLst>
              <a:ext uri="{FF2B5EF4-FFF2-40B4-BE49-F238E27FC236}">
                <a16:creationId xmlns:a16="http://schemas.microsoft.com/office/drawing/2014/main" id="{AA9A42D0-2BF4-A34C-27FA-5B28786059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1414" y="2912893"/>
            <a:ext cx="1145190" cy="1145190"/>
          </a:xfrm>
          <a:prstGeom prst="rect">
            <a:avLst/>
          </a:prstGeom>
        </p:spPr>
      </p:pic>
      <p:pic>
        <p:nvPicPr>
          <p:cNvPr id="14" name="Graphic 13" descr="Key">
            <a:extLst>
              <a:ext uri="{FF2B5EF4-FFF2-40B4-BE49-F238E27FC236}">
                <a16:creationId xmlns:a16="http://schemas.microsoft.com/office/drawing/2014/main" id="{2F238603-C8DC-57C0-9E95-92BC18004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7551" y="4241504"/>
            <a:ext cx="1261867" cy="1261867"/>
          </a:xfrm>
          <a:prstGeom prst="rect">
            <a:avLst/>
          </a:prstGeom>
        </p:spPr>
      </p:pic>
      <p:pic>
        <p:nvPicPr>
          <p:cNvPr id="15" name="Graphic 14" descr="Key">
            <a:extLst>
              <a:ext uri="{FF2B5EF4-FFF2-40B4-BE49-F238E27FC236}">
                <a16:creationId xmlns:a16="http://schemas.microsoft.com/office/drawing/2014/main" id="{92E33334-9D6F-B722-92FC-D6ECCB39A9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65096" y="4274209"/>
            <a:ext cx="1261867" cy="1261867"/>
          </a:xfrm>
          <a:prstGeom prst="rect">
            <a:avLst/>
          </a:prstGeom>
        </p:spPr>
      </p:pic>
      <p:pic>
        <p:nvPicPr>
          <p:cNvPr id="16" name="Graphic 15" descr="Barcode">
            <a:extLst>
              <a:ext uri="{FF2B5EF4-FFF2-40B4-BE49-F238E27FC236}">
                <a16:creationId xmlns:a16="http://schemas.microsoft.com/office/drawing/2014/main" id="{CB845CA5-74A5-0E3F-BFD1-4CDBA6C02E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37947" y="7562850"/>
            <a:ext cx="1632485" cy="1632485"/>
          </a:xfrm>
          <a:prstGeom prst="rect">
            <a:avLst/>
          </a:prstGeom>
        </p:spPr>
      </p:pic>
      <p:pic>
        <p:nvPicPr>
          <p:cNvPr id="17" name="Graphic 16" descr="Subtitles RTL">
            <a:extLst>
              <a:ext uri="{FF2B5EF4-FFF2-40B4-BE49-F238E27FC236}">
                <a16:creationId xmlns:a16="http://schemas.microsoft.com/office/drawing/2014/main" id="{8E60D5EC-368F-5B4E-E2DB-1E7256B185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62486" y="4340234"/>
            <a:ext cx="1145190" cy="1145190"/>
          </a:xfrm>
          <a:prstGeom prst="rect">
            <a:avLst/>
          </a:prstGeom>
        </p:spPr>
      </p:pic>
      <p:pic>
        <p:nvPicPr>
          <p:cNvPr id="18" name="Graphic 17" descr="Key">
            <a:extLst>
              <a:ext uri="{FF2B5EF4-FFF2-40B4-BE49-F238E27FC236}">
                <a16:creationId xmlns:a16="http://schemas.microsoft.com/office/drawing/2014/main" id="{ACBC2A6C-D98A-2632-1C1B-F2FFA12B2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24727" y="4227816"/>
            <a:ext cx="1261867" cy="1261867"/>
          </a:xfrm>
          <a:prstGeom prst="rect">
            <a:avLst/>
          </a:prstGeom>
        </p:spPr>
      </p:pic>
      <p:sp>
        <p:nvSpPr>
          <p:cNvPr id="19" name="Bent Arrow 26">
            <a:extLst>
              <a:ext uri="{FF2B5EF4-FFF2-40B4-BE49-F238E27FC236}">
                <a16:creationId xmlns:a16="http://schemas.microsoft.com/office/drawing/2014/main" id="{2046DE87-218A-04C2-BBDC-44769B6E2252}"/>
              </a:ext>
            </a:extLst>
          </p:cNvPr>
          <p:cNvSpPr/>
          <p:nvPr/>
        </p:nvSpPr>
        <p:spPr>
          <a:xfrm rot="10800000">
            <a:off x="13298449" y="6673024"/>
            <a:ext cx="2626278" cy="2146925"/>
          </a:xfrm>
          <a:prstGeom prst="bentArrow">
            <a:avLst>
              <a:gd name="adj1" fmla="val 14734"/>
              <a:gd name="adj2" fmla="val 16395"/>
              <a:gd name="adj3" fmla="val 18472"/>
              <a:gd name="adj4" fmla="val 37631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sp>
        <p:nvSpPr>
          <p:cNvPr id="20" name="Bent Arrow 27">
            <a:extLst>
              <a:ext uri="{FF2B5EF4-FFF2-40B4-BE49-F238E27FC236}">
                <a16:creationId xmlns:a16="http://schemas.microsoft.com/office/drawing/2014/main" id="{76C38176-9090-5D58-156E-8F4C5B961336}"/>
              </a:ext>
            </a:extLst>
          </p:cNvPr>
          <p:cNvSpPr/>
          <p:nvPr/>
        </p:nvSpPr>
        <p:spPr>
          <a:xfrm rot="16200000">
            <a:off x="2233672" y="5065311"/>
            <a:ext cx="2378493" cy="4659610"/>
          </a:xfrm>
          <a:prstGeom prst="bentArrow">
            <a:avLst>
              <a:gd name="adj1" fmla="val 15849"/>
              <a:gd name="adj2" fmla="val 19869"/>
              <a:gd name="adj3" fmla="val 25666"/>
              <a:gd name="adj4" fmla="val 44495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pic>
        <p:nvPicPr>
          <p:cNvPr id="21" name="Graphic 20" descr="Key">
            <a:extLst>
              <a:ext uri="{FF2B5EF4-FFF2-40B4-BE49-F238E27FC236}">
                <a16:creationId xmlns:a16="http://schemas.microsoft.com/office/drawing/2014/main" id="{10D69D6B-839B-71CA-7C02-4868108525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71403" y="6926283"/>
            <a:ext cx="1261867" cy="1261867"/>
          </a:xfrm>
          <a:prstGeom prst="rect">
            <a:avLst/>
          </a:prstGeom>
        </p:spPr>
      </p:pic>
      <p:sp>
        <p:nvSpPr>
          <p:cNvPr id="22" name="Right Arrow 29">
            <a:extLst>
              <a:ext uri="{FF2B5EF4-FFF2-40B4-BE49-F238E27FC236}">
                <a16:creationId xmlns:a16="http://schemas.microsoft.com/office/drawing/2014/main" id="{694D866B-4707-3ADC-D004-FB52E7830C95}"/>
              </a:ext>
            </a:extLst>
          </p:cNvPr>
          <p:cNvSpPr/>
          <p:nvPr/>
        </p:nvSpPr>
        <p:spPr>
          <a:xfrm rot="10800000">
            <a:off x="8337308" y="8098830"/>
            <a:ext cx="2251946" cy="7211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/>
          </a:p>
        </p:txBody>
      </p:sp>
      <p:sp>
        <p:nvSpPr>
          <p:cNvPr id="23" name="Curved Down Arrow 30">
            <a:extLst>
              <a:ext uri="{FF2B5EF4-FFF2-40B4-BE49-F238E27FC236}">
                <a16:creationId xmlns:a16="http://schemas.microsoft.com/office/drawing/2014/main" id="{57658F3D-D5A2-1339-862F-CCA99151299D}"/>
              </a:ext>
            </a:extLst>
          </p:cNvPr>
          <p:cNvSpPr/>
          <p:nvPr/>
        </p:nvSpPr>
        <p:spPr>
          <a:xfrm>
            <a:off x="5355981" y="765491"/>
            <a:ext cx="306373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sp>
        <p:nvSpPr>
          <p:cNvPr id="24" name="Curved Down Arrow 31">
            <a:extLst>
              <a:ext uri="{FF2B5EF4-FFF2-40B4-BE49-F238E27FC236}">
                <a16:creationId xmlns:a16="http://schemas.microsoft.com/office/drawing/2014/main" id="{232B8F88-89AB-2D59-459C-519E86A5324D}"/>
              </a:ext>
            </a:extLst>
          </p:cNvPr>
          <p:cNvSpPr/>
          <p:nvPr/>
        </p:nvSpPr>
        <p:spPr>
          <a:xfrm>
            <a:off x="12130365" y="765491"/>
            <a:ext cx="306373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sp>
        <p:nvSpPr>
          <p:cNvPr id="25" name="Curved Down Arrow 32">
            <a:extLst>
              <a:ext uri="{FF2B5EF4-FFF2-40B4-BE49-F238E27FC236}">
                <a16:creationId xmlns:a16="http://schemas.microsoft.com/office/drawing/2014/main" id="{6DE0FF18-4325-565E-427B-E7FB4AF64C4C}"/>
              </a:ext>
            </a:extLst>
          </p:cNvPr>
          <p:cNvSpPr/>
          <p:nvPr/>
        </p:nvSpPr>
        <p:spPr>
          <a:xfrm>
            <a:off x="8890453" y="817197"/>
            <a:ext cx="2651287" cy="137046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highlight>
                <a:srgbClr val="00000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BDF3FB-5977-512C-4FB9-AC702291062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3" t="29024" r="14033" b="29090"/>
          <a:stretch/>
        </p:blipFill>
        <p:spPr>
          <a:xfrm>
            <a:off x="10237114" y="2618159"/>
            <a:ext cx="2651287" cy="2879847"/>
          </a:xfrm>
          <a:prstGeom prst="rect">
            <a:avLst/>
          </a:prstGeom>
        </p:spPr>
      </p:pic>
      <p:pic>
        <p:nvPicPr>
          <p:cNvPr id="2" name="Graphic 1" descr="Box with solid fill">
            <a:extLst>
              <a:ext uri="{FF2B5EF4-FFF2-40B4-BE49-F238E27FC236}">
                <a16:creationId xmlns:a16="http://schemas.microsoft.com/office/drawing/2014/main" id="{6D3AC239-A992-5705-E812-CE3BF92464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90827" y="7390387"/>
            <a:ext cx="2131122" cy="213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45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9792783-84CA-D848-8C73-11E93A760FCB}"/>
              </a:ext>
            </a:extLst>
          </p:cNvPr>
          <p:cNvSpPr txBox="1"/>
          <p:nvPr/>
        </p:nvSpPr>
        <p:spPr>
          <a:xfrm>
            <a:off x="2581275" y="4127837"/>
            <a:ext cx="1312545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solidFill>
                  <a:srgbClr val="FACDBC"/>
                </a:solidFill>
                <a:latin typeface="Arial" panose="020B0604020202020204" pitchFamily="34" charset="0"/>
                <a:ea typeface="Reddit Sans SemiBold" pitchFamily="2" charset="0"/>
                <a:cs typeface="Arial" panose="020B0604020202020204" pitchFamily="34" charset="0"/>
                <a:sym typeface="Kollektif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950492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C2311773-D75E-A04C-CBC5-7AA10FB4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6700"/>
            <a:ext cx="14630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24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6DB952-43CB-AEE4-C941-FB9C73917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" b="16281"/>
          <a:stretch/>
        </p:blipFill>
        <p:spPr>
          <a:xfrm>
            <a:off x="-76200" y="0"/>
            <a:ext cx="18440400" cy="102870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40E96CF8-8933-22AF-DF0C-E90959D24408}"/>
              </a:ext>
            </a:extLst>
          </p:cNvPr>
          <p:cNvSpPr txBox="1"/>
          <p:nvPr/>
        </p:nvSpPr>
        <p:spPr>
          <a:xfrm>
            <a:off x="2667000" y="571500"/>
            <a:ext cx="132588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BFF9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L</a:t>
            </a:r>
            <a:r>
              <a:rPr lang="en-US" sz="7200" b="1" u="none" strike="noStrike" dirty="0">
                <a:solidFill>
                  <a:srgbClr val="FBFF9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attice-based cryptography</a:t>
            </a:r>
          </a:p>
        </p:txBody>
      </p:sp>
    </p:spTree>
    <p:extLst>
      <p:ext uri="{BB962C8B-B14F-4D97-AF65-F5344CB8AC3E}">
        <p14:creationId xmlns:p14="http://schemas.microsoft.com/office/powerpoint/2010/main" val="88139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662AA-0C2B-0C4C-C799-6FD44351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100" b="1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Look at Quantum Resistant Encryption &amp; Why It's Critical ...">
            <a:extLst>
              <a:ext uri="{FF2B5EF4-FFF2-40B4-BE49-F238E27FC236}">
                <a16:creationId xmlns:a16="http://schemas.microsoft.com/office/drawing/2014/main" id="{66DA2535-DD4F-883B-A66C-3A385D320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b="3076"/>
          <a:stretch>
            <a:fillRect/>
          </a:stretch>
        </p:blipFill>
        <p:spPr bwMode="auto">
          <a:xfrm>
            <a:off x="20" y="1923"/>
            <a:ext cx="18287980" cy="10285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27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9792783-84CA-D848-8C73-11E93A760FCB}"/>
              </a:ext>
            </a:extLst>
          </p:cNvPr>
          <p:cNvSpPr txBox="1"/>
          <p:nvPr/>
        </p:nvSpPr>
        <p:spPr>
          <a:xfrm>
            <a:off x="1315714" y="4670823"/>
            <a:ext cx="32644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FFFF"/>
                </a:solidFill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Encrypt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6836C11-381F-4677-40D6-96E1B403971E}"/>
              </a:ext>
            </a:extLst>
          </p:cNvPr>
          <p:cNvSpPr txBox="1"/>
          <p:nvPr/>
        </p:nvSpPr>
        <p:spPr>
          <a:xfrm>
            <a:off x="6525257" y="4670165"/>
            <a:ext cx="4599943" cy="931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Kollektif"/>
              </a:rPr>
              <a:t>Compute</a:t>
            </a:r>
            <a:endParaRPr lang="en-US" sz="6600" b="1" dirty="0">
              <a:solidFill>
                <a:srgbClr val="00FFFF"/>
              </a:solidFill>
              <a:latin typeface="Arial" panose="020B0604020202020204" pitchFamily="34" charset="0"/>
              <a:ea typeface="Reddit Sans SemiBold" pitchFamily="2" charset="77"/>
              <a:cs typeface="Arial" panose="020B0604020202020204" pitchFamily="34" charset="0"/>
              <a:sym typeface="Kollektif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F0661CF-3618-52F6-570B-FDE46BA92B30}"/>
              </a:ext>
            </a:extLst>
          </p:cNvPr>
          <p:cNvSpPr txBox="1"/>
          <p:nvPr/>
        </p:nvSpPr>
        <p:spPr>
          <a:xfrm>
            <a:off x="12344400" y="4677731"/>
            <a:ext cx="4599943" cy="931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Kollektif"/>
              </a:rPr>
              <a:t>Decrypt</a:t>
            </a:r>
            <a:endParaRPr lang="en-US" sz="6600" b="1" dirty="0">
              <a:solidFill>
                <a:srgbClr val="00FFFF"/>
              </a:solidFill>
              <a:latin typeface="Arial" panose="020B0604020202020204" pitchFamily="34" charset="0"/>
              <a:ea typeface="Reddit Sans SemiBold" pitchFamily="2" charset="77"/>
              <a:cs typeface="Arial" panose="020B0604020202020204" pitchFamily="34" charset="0"/>
              <a:sym typeface="Kollektif"/>
            </a:endParaRPr>
          </a:p>
        </p:txBody>
      </p:sp>
      <p:sp>
        <p:nvSpPr>
          <p:cNvPr id="3" name="Right Arrow 12">
            <a:extLst>
              <a:ext uri="{FF2B5EF4-FFF2-40B4-BE49-F238E27FC236}">
                <a16:creationId xmlns:a16="http://schemas.microsoft.com/office/drawing/2014/main" id="{FCF47C19-E1EE-0FA7-26DE-10B875EBEDED}"/>
              </a:ext>
            </a:extLst>
          </p:cNvPr>
          <p:cNvSpPr/>
          <p:nvPr/>
        </p:nvSpPr>
        <p:spPr>
          <a:xfrm flipV="1">
            <a:off x="4975009" y="4670822"/>
            <a:ext cx="1815130" cy="857460"/>
          </a:xfrm>
          <a:prstGeom prst="rightArrow">
            <a:avLst>
              <a:gd name="adj1" fmla="val 42534"/>
              <a:gd name="adj2" fmla="val 9852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12">
            <a:extLst>
              <a:ext uri="{FF2B5EF4-FFF2-40B4-BE49-F238E27FC236}">
                <a16:creationId xmlns:a16="http://schemas.microsoft.com/office/drawing/2014/main" id="{B4F13F95-BF78-5A1E-1ECE-99B7E5E155B9}"/>
              </a:ext>
            </a:extLst>
          </p:cNvPr>
          <p:cNvSpPr/>
          <p:nvPr/>
        </p:nvSpPr>
        <p:spPr>
          <a:xfrm flipV="1">
            <a:off x="10903009" y="4670822"/>
            <a:ext cx="1815130" cy="857460"/>
          </a:xfrm>
          <a:prstGeom prst="rightArrow">
            <a:avLst>
              <a:gd name="adj1" fmla="val 42534"/>
              <a:gd name="adj2" fmla="val 9852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F55E7D1-8576-FC57-1545-71429B08662C}"/>
              </a:ext>
            </a:extLst>
          </p:cNvPr>
          <p:cNvSpPr txBox="1"/>
          <p:nvPr/>
        </p:nvSpPr>
        <p:spPr>
          <a:xfrm>
            <a:off x="2362200" y="3261839"/>
            <a:ext cx="3264476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❶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D5644-824B-2FD2-D8A4-22B779C72FAC}"/>
              </a:ext>
            </a:extLst>
          </p:cNvPr>
          <p:cNvSpPr txBox="1"/>
          <p:nvPr/>
        </p:nvSpPr>
        <p:spPr>
          <a:xfrm>
            <a:off x="8229600" y="3279735"/>
            <a:ext cx="3264476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❷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D3175-D634-45B9-0925-805151C1ABD1}"/>
              </a:ext>
            </a:extLst>
          </p:cNvPr>
          <p:cNvSpPr txBox="1"/>
          <p:nvPr/>
        </p:nvSpPr>
        <p:spPr>
          <a:xfrm>
            <a:off x="14097000" y="3210545"/>
            <a:ext cx="3264476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❸</a:t>
            </a:r>
          </a:p>
        </p:txBody>
      </p:sp>
    </p:spTree>
    <p:extLst>
      <p:ext uri="{BB962C8B-B14F-4D97-AF65-F5344CB8AC3E}">
        <p14:creationId xmlns:p14="http://schemas.microsoft.com/office/powerpoint/2010/main" val="1546175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76BA8FAC-8E12-2E02-DFD7-1DE6A4FB78BB}"/>
              </a:ext>
            </a:extLst>
          </p:cNvPr>
          <p:cNvSpPr txBox="1"/>
          <p:nvPr/>
        </p:nvSpPr>
        <p:spPr>
          <a:xfrm>
            <a:off x="1562100" y="3281067"/>
            <a:ext cx="15163800" cy="1862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Moore’s Law of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Fully Homomorphic Encryption</a:t>
            </a:r>
          </a:p>
        </p:txBody>
      </p:sp>
    </p:spTree>
    <p:extLst>
      <p:ext uri="{BB962C8B-B14F-4D97-AF65-F5344CB8AC3E}">
        <p14:creationId xmlns:p14="http://schemas.microsoft.com/office/powerpoint/2010/main" val="1215053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90600" y="2324100"/>
            <a:ext cx="16306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0"/>
                <a:cs typeface="Arial" panose="020B0604020202020204" pitchFamily="34" charset="0"/>
                <a:sym typeface="Kollektif Bold"/>
              </a:rPr>
              <a:t>Fully Homomorphic Encryption and the Future of Trustworthy AI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78EFFE4-CF96-3E72-7052-A4D448F7B2C0}"/>
              </a:ext>
            </a:extLst>
          </p:cNvPr>
          <p:cNvSpPr txBox="1"/>
          <p:nvPr/>
        </p:nvSpPr>
        <p:spPr>
          <a:xfrm>
            <a:off x="0" y="5500688"/>
            <a:ext cx="182641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rPr>
              <a:t>César Soto Valero</a:t>
            </a:r>
          </a:p>
        </p:txBody>
      </p:sp>
    </p:spTree>
    <p:extLst>
      <p:ext uri="{BB962C8B-B14F-4D97-AF65-F5344CB8AC3E}">
        <p14:creationId xmlns:p14="http://schemas.microsoft.com/office/powerpoint/2010/main" val="4065474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B434D-BA8A-1173-2AF9-FB5C941D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50" y="1071006"/>
            <a:ext cx="15392100" cy="8144987"/>
          </a:xfrm>
          <a:prstGeom prst="roundRect">
            <a:avLst>
              <a:gd name="adj" fmla="val 2060"/>
            </a:avLst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12">
            <a:extLst>
              <a:ext uri="{FF2B5EF4-FFF2-40B4-BE49-F238E27FC236}">
                <a16:creationId xmlns:a16="http://schemas.microsoft.com/office/drawing/2014/main" id="{83D5EF4E-69E1-4322-B2FB-C5C66208C118}"/>
              </a:ext>
            </a:extLst>
          </p:cNvPr>
          <p:cNvSpPr/>
          <p:nvPr/>
        </p:nvSpPr>
        <p:spPr>
          <a:xfrm rot="15735940">
            <a:off x="11908998" y="7959248"/>
            <a:ext cx="1673799" cy="1044435"/>
          </a:xfrm>
          <a:prstGeom prst="rightArrow">
            <a:avLst>
              <a:gd name="adj1" fmla="val 42534"/>
              <a:gd name="adj2" fmla="val 98525"/>
            </a:avLst>
          </a:prstGeom>
          <a:solidFill>
            <a:srgbClr val="FACDB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 dirty="0">
              <a:solidFill>
                <a:srgbClr val="00FFFF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8637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74CB38-D9A4-5C79-78CD-095007C35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r="17970" b="10040"/>
          <a:stretch/>
        </p:blipFill>
        <p:spPr>
          <a:xfrm>
            <a:off x="2286000" y="2019300"/>
            <a:ext cx="13258800" cy="746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08B3EE-DB1C-55C6-F9A4-92D6FCCFE1C9}"/>
              </a:ext>
            </a:extLst>
          </p:cNvPr>
          <p:cNvSpPr txBox="1"/>
          <p:nvPr/>
        </p:nvSpPr>
        <p:spPr>
          <a:xfrm>
            <a:off x="-228600" y="571500"/>
            <a:ext cx="18288000" cy="87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7200"/>
              </a:lnSpc>
              <a:spcBef>
                <a:spcPct val="0"/>
              </a:spcBef>
              <a:defRPr sz="7200" b="1">
                <a:solidFill>
                  <a:srgbClr val="FBFF9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It is getting 8x faster every year</a:t>
            </a:r>
          </a:p>
        </p:txBody>
      </p:sp>
    </p:spTree>
    <p:extLst>
      <p:ext uri="{BB962C8B-B14F-4D97-AF65-F5344CB8AC3E}">
        <p14:creationId xmlns:p14="http://schemas.microsoft.com/office/powerpoint/2010/main" val="961637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9A4C7-A210-D7F7-8070-B8FA3A3CD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5" b="7298"/>
          <a:stretch/>
        </p:blipFill>
        <p:spPr>
          <a:xfrm>
            <a:off x="0" y="168891"/>
            <a:ext cx="18114169" cy="99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00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28167E5F-67E5-DE0C-5BBD-9A6A1C662909}"/>
              </a:ext>
            </a:extLst>
          </p:cNvPr>
          <p:cNvSpPr txBox="1"/>
          <p:nvPr/>
        </p:nvSpPr>
        <p:spPr>
          <a:xfrm>
            <a:off x="4114800" y="4204397"/>
            <a:ext cx="100584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566843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A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2757C5-5EE7-70A2-758B-4F17CB8C6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7" b="91894"/>
          <a:stretch/>
        </p:blipFill>
        <p:spPr>
          <a:xfrm>
            <a:off x="152400" y="190500"/>
            <a:ext cx="18135600" cy="812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F3F54-A006-4E40-2628-2321E2C04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8" t="52091" r="2446"/>
          <a:stretch/>
        </p:blipFill>
        <p:spPr>
          <a:xfrm>
            <a:off x="0" y="1517905"/>
            <a:ext cx="14554200" cy="480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003470-402C-AD4E-E964-583E08BAA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91" r="77237"/>
          <a:stretch/>
        </p:blipFill>
        <p:spPr>
          <a:xfrm>
            <a:off x="14311884" y="1517905"/>
            <a:ext cx="3976116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809BA-B68E-A12F-C312-172360409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98" y="5067300"/>
            <a:ext cx="771670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51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0AF225-8FAD-AC1C-889E-5CD17209E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6"/>
          <a:stretch/>
        </p:blipFill>
        <p:spPr>
          <a:xfrm>
            <a:off x="3048" y="-1"/>
            <a:ext cx="18284952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24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AFA90600-CE81-DC3E-677F-95AC931DE1BC}"/>
              </a:ext>
            </a:extLst>
          </p:cNvPr>
          <p:cNvSpPr txBox="1"/>
          <p:nvPr/>
        </p:nvSpPr>
        <p:spPr>
          <a:xfrm>
            <a:off x="4114800" y="4204397"/>
            <a:ext cx="100584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85030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9792783-84CA-D848-8C73-11E93A760FCB}"/>
              </a:ext>
            </a:extLst>
          </p:cNvPr>
          <p:cNvSpPr txBox="1"/>
          <p:nvPr/>
        </p:nvSpPr>
        <p:spPr>
          <a:xfrm>
            <a:off x="-2792531" y="4204397"/>
            <a:ext cx="1312545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200"/>
              </a:lnSpc>
              <a:spcBef>
                <a:spcPct val="0"/>
              </a:spcBef>
              <a:defRPr sz="7200" b="1" u="none" strike="noStrik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ddit Sans SemiBold" pitchFamily="2" charset="77"/>
                <a:ea typeface="Reddit Sans SemiBold" pitchFamily="2" charset="77"/>
                <a:cs typeface="Kollektif"/>
              </a:defRPr>
            </a:lvl1pPr>
          </a:lstStyle>
          <a:p>
            <a:r>
              <a:rPr lang="en-US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Kollektif"/>
              </a:rPr>
              <a:t>SEAL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6104D-A954-2C37-86B8-00871A10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609725"/>
            <a:ext cx="9374694" cy="7067550"/>
          </a:xfrm>
          <a:prstGeom prst="roundRect">
            <a:avLst>
              <a:gd name="adj" fmla="val 2060"/>
            </a:avLst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58450-74A6-F29C-FD39-9CD43204D68C}"/>
              </a:ext>
            </a:extLst>
          </p:cNvPr>
          <p:cNvSpPr txBox="1"/>
          <p:nvPr/>
        </p:nvSpPr>
        <p:spPr>
          <a:xfrm>
            <a:off x="-1603612" y="5295900"/>
            <a:ext cx="1074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https://github.com/Microsoft/SEAL </a:t>
            </a:r>
          </a:p>
        </p:txBody>
      </p:sp>
    </p:spTree>
    <p:extLst>
      <p:ext uri="{BB962C8B-B14F-4D97-AF65-F5344CB8AC3E}">
        <p14:creationId xmlns:p14="http://schemas.microsoft.com/office/powerpoint/2010/main" val="3286696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9D226AF8-AD52-C2D7-B602-F2216B401F56}"/>
              </a:ext>
            </a:extLst>
          </p:cNvPr>
          <p:cNvSpPr txBox="1"/>
          <p:nvPr/>
        </p:nvSpPr>
        <p:spPr>
          <a:xfrm>
            <a:off x="-3657600" y="4201120"/>
            <a:ext cx="1312545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FFFF"/>
                </a:solidFill>
                <a:latin typeface="Arial" panose="020B0604020202020204" pitchFamily="34" charset="0"/>
                <a:ea typeface="Reddit Sans SemiBold" pitchFamily="2" charset="0"/>
                <a:cs typeface="Arial" panose="020B0604020202020204" pitchFamily="34" charset="0"/>
                <a:sym typeface="Kollektif"/>
              </a:rPr>
              <a:t>HEIR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0BAEF-D582-F0AA-FD6B-1E344DA67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307667"/>
            <a:ext cx="11452334" cy="6128865"/>
          </a:xfrm>
          <a:prstGeom prst="roundRect">
            <a:avLst>
              <a:gd name="adj" fmla="val 2060"/>
            </a:avLst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37608-4A44-D382-CF50-711F3C18619F}"/>
              </a:ext>
            </a:extLst>
          </p:cNvPr>
          <p:cNvSpPr txBox="1"/>
          <p:nvPr/>
        </p:nvSpPr>
        <p:spPr>
          <a:xfrm>
            <a:off x="-2581275" y="5372100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Reddit Sans Light" pitchFamily="2" charset="77"/>
                <a:cs typeface="Arial" panose="020B0604020202020204" pitchFamily="34" charset="0"/>
              </a:defRPr>
            </a:lvl1pPr>
          </a:lstStyle>
          <a:p>
            <a:r>
              <a:rPr lang="en-SE" dirty="0"/>
              <a:t>https://heir.dev</a:t>
            </a:r>
          </a:p>
        </p:txBody>
      </p:sp>
    </p:spTree>
    <p:extLst>
      <p:ext uri="{BB962C8B-B14F-4D97-AF65-F5344CB8AC3E}">
        <p14:creationId xmlns:p14="http://schemas.microsoft.com/office/powerpoint/2010/main" val="1937430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lding white male with grey beard, wearing a black suitcoat, pink shirt, and patterned bow tie, standing with hands clasped.">
            <a:extLst>
              <a:ext uri="{FF2B5EF4-FFF2-40B4-BE49-F238E27FC236}">
                <a16:creationId xmlns:a16="http://schemas.microsoft.com/office/drawing/2014/main" id="{3350FD00-9974-AD0F-B7A0-A8204369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14375"/>
            <a:ext cx="6419021" cy="8858250"/>
          </a:xfrm>
          <a:prstGeom prst="roundRect">
            <a:avLst>
              <a:gd name="adj" fmla="val 2060"/>
            </a:avLst>
          </a:prstGeom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3C8DAB-A4CD-183B-96ED-61E384E7096C}"/>
              </a:ext>
            </a:extLst>
          </p:cNvPr>
          <p:cNvSpPr txBox="1"/>
          <p:nvPr/>
        </p:nvSpPr>
        <p:spPr>
          <a:xfrm>
            <a:off x="8153400" y="1028700"/>
            <a:ext cx="97536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rial" panose="020B0604020202020204" pitchFamily="34" charset="0"/>
                <a:ea typeface="Reddit Sans" pitchFamily="2" charset="77"/>
                <a:cs typeface="Arial" panose="020B0604020202020204" pitchFamily="34" charset="0"/>
              </a:rPr>
              <a:t>“Using encryption on the Internet is the equivalent of arranging an armoured car to deliver credit card information from someone living in a cardboard box to someone living on a park bench.”</a:t>
            </a:r>
          </a:p>
          <a:p>
            <a:r>
              <a:rPr lang="en-GB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SE" sz="3600" i="1" dirty="0">
                <a:solidFill>
                  <a:schemeClr val="bg1"/>
                </a:solidFill>
                <a:latin typeface="Arial" panose="020B0604020202020204" pitchFamily="34" charset="0"/>
                <a:ea typeface="Reddit Sans" pitchFamily="2" charset="77"/>
                <a:cs typeface="Arial" panose="020B0604020202020204" pitchFamily="34" charset="0"/>
              </a:rPr>
              <a:t>– </a:t>
            </a: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ea typeface="Reddit Sans" pitchFamily="2" charset="77"/>
                <a:cs typeface="Arial" panose="020B0604020202020204" pitchFamily="34" charset="0"/>
              </a:rPr>
              <a:t>Gene Spafford (</a:t>
            </a:r>
            <a:r>
              <a:rPr lang="en-GB" sz="3600" dirty="0" err="1">
                <a:solidFill>
                  <a:schemeClr val="bg1"/>
                </a:solidFill>
                <a:latin typeface="Arial" panose="020B0604020202020204" pitchFamily="34" charset="0"/>
                <a:ea typeface="Reddit Sans" pitchFamily="2" charset="77"/>
                <a:cs typeface="Arial" panose="020B0604020202020204" pitchFamily="34" charset="0"/>
              </a:rPr>
              <a:t>a.k.a</a:t>
            </a: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ea typeface="Reddit Sans" pitchFamily="2" charset="77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Arial" panose="020B0604020202020204" pitchFamily="34" charset="0"/>
                <a:ea typeface="Reddit Sans" pitchFamily="2" charset="77"/>
                <a:cs typeface="Arial" panose="020B0604020202020204" pitchFamily="34" charset="0"/>
              </a:rPr>
              <a:t>Spaf</a:t>
            </a: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ea typeface="Reddit Sans" pitchFamily="2" charset="77"/>
                <a:cs typeface="Arial" panose="020B0604020202020204" pitchFamily="34" charset="0"/>
              </a:rPr>
              <a:t>)</a:t>
            </a:r>
            <a:endParaRPr lang="en-SE" sz="3600" dirty="0">
              <a:solidFill>
                <a:schemeClr val="bg1"/>
              </a:solidFill>
              <a:latin typeface="Arial" panose="020B0604020202020204" pitchFamily="34" charset="0"/>
              <a:ea typeface="Reddit Sans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9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9792783-84CA-D848-8C73-11E93A760FCB}"/>
              </a:ext>
            </a:extLst>
          </p:cNvPr>
          <p:cNvSpPr txBox="1"/>
          <p:nvPr/>
        </p:nvSpPr>
        <p:spPr>
          <a:xfrm>
            <a:off x="5029200" y="4204397"/>
            <a:ext cx="8229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7200"/>
              </a:lnSpc>
              <a:spcBef>
                <a:spcPct val="0"/>
              </a:spcBef>
              <a:defRPr sz="7200" b="1" u="none" strike="noStrike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Kollektif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9162864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60304FC9-7EFC-EFB5-1384-9C8ABF0DDD13}"/>
              </a:ext>
            </a:extLst>
          </p:cNvPr>
          <p:cNvSpPr/>
          <p:nvPr/>
        </p:nvSpPr>
        <p:spPr>
          <a:xfrm>
            <a:off x="5607025" y="-1181100"/>
            <a:ext cx="15779408" cy="13471670"/>
          </a:xfrm>
          <a:custGeom>
            <a:avLst/>
            <a:gdLst/>
            <a:ahLst/>
            <a:cxnLst/>
            <a:rect l="l" t="t" r="r" b="b"/>
            <a:pathLst>
              <a:path w="15779408" h="13471670">
                <a:moveTo>
                  <a:pt x="0" y="0"/>
                </a:moveTo>
                <a:lnTo>
                  <a:pt x="15779408" y="0"/>
                </a:lnTo>
                <a:lnTo>
                  <a:pt x="15779408" y="13471670"/>
                </a:lnTo>
                <a:lnTo>
                  <a:pt x="0" y="1347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2057400" y="-1790700"/>
            <a:ext cx="15779408" cy="13471670"/>
          </a:xfrm>
          <a:custGeom>
            <a:avLst/>
            <a:gdLst/>
            <a:ahLst/>
            <a:cxnLst/>
            <a:rect l="l" t="t" r="r" b="b"/>
            <a:pathLst>
              <a:path w="15779408" h="13471670">
                <a:moveTo>
                  <a:pt x="0" y="0"/>
                </a:moveTo>
                <a:lnTo>
                  <a:pt x="15779408" y="0"/>
                </a:lnTo>
                <a:lnTo>
                  <a:pt x="15779408" y="13471670"/>
                </a:lnTo>
                <a:lnTo>
                  <a:pt x="0" y="1347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F70B0-F1CA-B10C-D94A-8A8320C62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909" y="2027680"/>
            <a:ext cx="6231640" cy="6231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75DBEF-9E72-DCE2-BFA5-3D4478BC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190" y="2327314"/>
            <a:ext cx="5632372" cy="5632372"/>
          </a:xfrm>
          <a:prstGeom prst="roundRect">
            <a:avLst>
              <a:gd name="adj" fmla="val 2446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9">
            <a:extLst>
              <a:ext uri="{FF2B5EF4-FFF2-40B4-BE49-F238E27FC236}">
                <a16:creationId xmlns:a16="http://schemas.microsoft.com/office/drawing/2014/main" id="{4BFFFA34-B424-11A5-14D1-C2D43E2BC424}"/>
              </a:ext>
            </a:extLst>
          </p:cNvPr>
          <p:cNvSpPr/>
          <p:nvPr/>
        </p:nvSpPr>
        <p:spPr>
          <a:xfrm>
            <a:off x="2057401" y="8039100"/>
            <a:ext cx="599241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5C4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cesarsotovalero.net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F4AEFE6E-E1CB-16B3-2563-FD8FDA520DED}"/>
              </a:ext>
            </a:extLst>
          </p:cNvPr>
          <p:cNvSpPr txBox="1"/>
          <p:nvPr/>
        </p:nvSpPr>
        <p:spPr>
          <a:xfrm>
            <a:off x="-493404" y="6918393"/>
            <a:ext cx="8229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Healthcare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8B7FC-53E4-1701-9C93-D2EB3B9F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4" t="38651" r="43554" b="28630"/>
          <a:stretch/>
        </p:blipFill>
        <p:spPr>
          <a:xfrm>
            <a:off x="1519756" y="2916502"/>
            <a:ext cx="3880822" cy="371209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0059D2B9-4CB8-F810-86BF-F973D34DB9A9}"/>
              </a:ext>
            </a:extLst>
          </p:cNvPr>
          <p:cNvSpPr txBox="1"/>
          <p:nvPr/>
        </p:nvSpPr>
        <p:spPr>
          <a:xfrm>
            <a:off x="4969291" y="1082058"/>
            <a:ext cx="8229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7200"/>
              </a:lnSpc>
              <a:spcBef>
                <a:spcPct val="0"/>
              </a:spcBef>
              <a:defRPr sz="7200" b="1" u="none" strike="noStrike">
                <a:solidFill>
                  <a:srgbClr val="FBFF9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sym typeface="Kollektif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45930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F4AEFE6E-E1CB-16B3-2563-FD8FDA520DED}"/>
              </a:ext>
            </a:extLst>
          </p:cNvPr>
          <p:cNvSpPr txBox="1"/>
          <p:nvPr/>
        </p:nvSpPr>
        <p:spPr>
          <a:xfrm>
            <a:off x="-493404" y="6918393"/>
            <a:ext cx="8229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Healthcare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DB00D-80F4-C545-7161-4C0869565092}"/>
              </a:ext>
            </a:extLst>
          </p:cNvPr>
          <p:cNvGrpSpPr/>
          <p:nvPr/>
        </p:nvGrpSpPr>
        <p:grpSpPr>
          <a:xfrm>
            <a:off x="5029200" y="2549444"/>
            <a:ext cx="8229600" cy="5335461"/>
            <a:chOff x="5029200" y="2549444"/>
            <a:chExt cx="8229600" cy="5335461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7EE345D4-60EC-C798-8A7A-722DC0DCB488}"/>
                </a:ext>
              </a:extLst>
            </p:cNvPr>
            <p:cNvSpPr txBox="1"/>
            <p:nvPr/>
          </p:nvSpPr>
          <p:spPr>
            <a:xfrm>
              <a:off x="5029200" y="6945802"/>
              <a:ext cx="8229600" cy="939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 b="1" u="none" strike="noStrike" dirty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eddit Sans SemiBold" pitchFamily="2" charset="77"/>
                  <a:cs typeface="Arial" panose="020B0604020202020204" pitchFamily="34" charset="0"/>
                  <a:sym typeface="Kollektif"/>
                </a:rPr>
                <a:t>Education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01E04C-BDCA-4B29-2C56-45F39EE7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6" t="39395" r="68872" b="22794"/>
            <a:stretch/>
          </p:blipFill>
          <p:spPr>
            <a:xfrm>
              <a:off x="6950491" y="2549444"/>
              <a:ext cx="4387017" cy="428978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78B7FC-53E4-1701-9C93-D2EB3B9F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4" t="38651" r="43554" b="28630"/>
          <a:stretch/>
        </p:blipFill>
        <p:spPr>
          <a:xfrm>
            <a:off x="1519756" y="2916502"/>
            <a:ext cx="3880822" cy="371209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0059D2B9-4CB8-F810-86BF-F973D34DB9A9}"/>
              </a:ext>
            </a:extLst>
          </p:cNvPr>
          <p:cNvSpPr txBox="1"/>
          <p:nvPr/>
        </p:nvSpPr>
        <p:spPr>
          <a:xfrm>
            <a:off x="4969291" y="1082058"/>
            <a:ext cx="8229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7200"/>
              </a:lnSpc>
              <a:spcBef>
                <a:spcPct val="0"/>
              </a:spcBef>
              <a:defRPr sz="7200" b="1" u="none" strike="noStrike">
                <a:solidFill>
                  <a:srgbClr val="FBFF9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sym typeface="Kollektif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35880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F4AEFE6E-E1CB-16B3-2563-FD8FDA520DED}"/>
              </a:ext>
            </a:extLst>
          </p:cNvPr>
          <p:cNvSpPr txBox="1"/>
          <p:nvPr/>
        </p:nvSpPr>
        <p:spPr>
          <a:xfrm>
            <a:off x="-493404" y="6918393"/>
            <a:ext cx="8229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Healthcare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DB00D-80F4-C545-7161-4C0869565092}"/>
              </a:ext>
            </a:extLst>
          </p:cNvPr>
          <p:cNvGrpSpPr/>
          <p:nvPr/>
        </p:nvGrpSpPr>
        <p:grpSpPr>
          <a:xfrm>
            <a:off x="5029200" y="2549444"/>
            <a:ext cx="8229600" cy="5335461"/>
            <a:chOff x="5029200" y="2549444"/>
            <a:chExt cx="8229600" cy="5335461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7EE345D4-60EC-C798-8A7A-722DC0DCB488}"/>
                </a:ext>
              </a:extLst>
            </p:cNvPr>
            <p:cNvSpPr txBox="1"/>
            <p:nvPr/>
          </p:nvSpPr>
          <p:spPr>
            <a:xfrm>
              <a:off x="5029200" y="6945802"/>
              <a:ext cx="8229600" cy="939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 b="1" u="none" strike="noStrike" dirty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eddit Sans SemiBold" pitchFamily="2" charset="77"/>
                  <a:cs typeface="Arial" panose="020B0604020202020204" pitchFamily="34" charset="0"/>
                  <a:sym typeface="Kollektif"/>
                </a:rPr>
                <a:t>Education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01E04C-BDCA-4B29-2C56-45F39EE7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6" t="39395" r="68872" b="22794"/>
            <a:stretch/>
          </p:blipFill>
          <p:spPr>
            <a:xfrm>
              <a:off x="6950491" y="2549444"/>
              <a:ext cx="4387017" cy="428978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5A0F10-5787-A7A0-19BB-EA8DA6B23A09}"/>
              </a:ext>
            </a:extLst>
          </p:cNvPr>
          <p:cNvGrpSpPr/>
          <p:nvPr/>
        </p:nvGrpSpPr>
        <p:grpSpPr>
          <a:xfrm>
            <a:off x="11734800" y="2916502"/>
            <a:ext cx="5486400" cy="4995812"/>
            <a:chOff x="11734800" y="2916502"/>
            <a:chExt cx="5486400" cy="4995812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B73C7EA6-829D-2F69-956B-86BE4B556341}"/>
                </a:ext>
              </a:extLst>
            </p:cNvPr>
            <p:cNvSpPr txBox="1"/>
            <p:nvPr/>
          </p:nvSpPr>
          <p:spPr>
            <a:xfrm>
              <a:off x="11734800" y="6973211"/>
              <a:ext cx="5486400" cy="939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Reddit Sans SemiBold" pitchFamily="2" charset="77"/>
                  <a:cs typeface="Arial" panose="020B0604020202020204" pitchFamily="34" charset="0"/>
                  <a:sym typeface="Kollektif"/>
                </a:rPr>
                <a:t>Finance</a:t>
              </a:r>
              <a:endParaRPr lang="en-US" sz="6000" b="1" u="none" strike="noStrike" dirty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6E6A74-1476-3D62-AEAE-960771F5B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77" t="52036" r="16576" b="14501"/>
            <a:stretch/>
          </p:blipFill>
          <p:spPr>
            <a:xfrm>
              <a:off x="12664137" y="2916502"/>
              <a:ext cx="3627726" cy="379645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78B7FC-53E4-1701-9C93-D2EB3B9F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4" t="38651" r="43554" b="28630"/>
          <a:stretch/>
        </p:blipFill>
        <p:spPr>
          <a:xfrm>
            <a:off x="1519756" y="2916502"/>
            <a:ext cx="3880822" cy="371209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0059D2B9-4CB8-F810-86BF-F973D34DB9A9}"/>
              </a:ext>
            </a:extLst>
          </p:cNvPr>
          <p:cNvSpPr txBox="1"/>
          <p:nvPr/>
        </p:nvSpPr>
        <p:spPr>
          <a:xfrm>
            <a:off x="4969291" y="1082058"/>
            <a:ext cx="8229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7200"/>
              </a:lnSpc>
              <a:spcBef>
                <a:spcPct val="0"/>
              </a:spcBef>
              <a:defRPr sz="7200" b="1" u="none" strike="noStrike">
                <a:solidFill>
                  <a:srgbClr val="FBFF9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sym typeface="Kollektif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311944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6BA10E88-1D93-6707-121B-080EA331A5E2}"/>
              </a:ext>
            </a:extLst>
          </p:cNvPr>
          <p:cNvSpPr txBox="1"/>
          <p:nvPr/>
        </p:nvSpPr>
        <p:spPr>
          <a:xfrm>
            <a:off x="3486150" y="4201857"/>
            <a:ext cx="113157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eddit Sans SemiBold" pitchFamily="2" charset="77"/>
                <a:cs typeface="Arial" panose="020B0604020202020204" pitchFamily="34" charset="0"/>
                <a:sym typeface="Kollektif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849873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B77947B-4B5F-1841-A712-BD41A486F043}">
  <we:reference id="wa104381411" version="2.4.5.0" store="en-GB" storeType="OMEX"/>
  <we:alternateReferences>
    <we:reference id="wa104381411" version="2.4.5.0" store="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64522a4d-f12f-4888-8028-d80fdde3b7d9}" enabled="1" method="Privileged" siteId="{9a8ff9e3-0e35-4620-a724-e9834dc50b5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1741</Words>
  <Application>Microsoft Office PowerPoint</Application>
  <PresentationFormat>Custom</PresentationFormat>
  <Paragraphs>292</Paragraphs>
  <Slides>50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Reddit Sans SemiBold</vt:lpstr>
      <vt:lpstr>Kollektif</vt:lpstr>
      <vt:lpstr>Arial</vt:lpstr>
      <vt:lpstr>Concourse T2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av Gradient Minimalist Business Slides</dc:title>
  <dc:creator>Soto Valero, César</dc:creator>
  <cp:lastModifiedBy>Soto Valero, César</cp:lastModifiedBy>
  <cp:revision>40</cp:revision>
  <dcterms:created xsi:type="dcterms:W3CDTF">2006-08-16T00:00:00Z</dcterms:created>
  <dcterms:modified xsi:type="dcterms:W3CDTF">2026-05-04T20:37:21Z</dcterms:modified>
  <dc:identifier>DAHD9HCx0VI</dc:identifier>
</cp:coreProperties>
</file>