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29"/>
  </p:notesMasterIdLst>
  <p:handoutMasterIdLst>
    <p:handoutMasterId r:id="rId30"/>
  </p:handoutMasterIdLst>
  <p:sldIdLst>
    <p:sldId id="318" r:id="rId2"/>
    <p:sldId id="380" r:id="rId3"/>
    <p:sldId id="381" r:id="rId4"/>
    <p:sldId id="321" r:id="rId5"/>
    <p:sldId id="364" r:id="rId6"/>
    <p:sldId id="386" r:id="rId7"/>
    <p:sldId id="391" r:id="rId8"/>
    <p:sldId id="365" r:id="rId9"/>
    <p:sldId id="392" r:id="rId10"/>
    <p:sldId id="387" r:id="rId11"/>
    <p:sldId id="366" r:id="rId12"/>
    <p:sldId id="382" r:id="rId13"/>
    <p:sldId id="383" r:id="rId14"/>
    <p:sldId id="320" r:id="rId15"/>
    <p:sldId id="353" r:id="rId16"/>
    <p:sldId id="372" r:id="rId17"/>
    <p:sldId id="373" r:id="rId18"/>
    <p:sldId id="375" r:id="rId19"/>
    <p:sldId id="376" r:id="rId20"/>
    <p:sldId id="377" r:id="rId21"/>
    <p:sldId id="389" r:id="rId22"/>
    <p:sldId id="385" r:id="rId23"/>
    <p:sldId id="388" r:id="rId24"/>
    <p:sldId id="378" r:id="rId25"/>
    <p:sldId id="379" r:id="rId26"/>
    <p:sldId id="390" r:id="rId27"/>
    <p:sldId id="38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639"/>
    <a:srgbClr val="A61B50"/>
    <a:srgbClr val="50A61B"/>
    <a:srgbClr val="FF3300"/>
    <a:srgbClr val="711BA6"/>
    <a:srgbClr val="1954A6"/>
    <a:srgbClr val="825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5"/>
    <p:restoredTop sz="22903"/>
  </p:normalViewPr>
  <p:slideViewPr>
    <p:cSldViewPr snapToGrid="0" snapToObjects="1">
      <p:cViewPr>
        <p:scale>
          <a:sx n="165" d="100"/>
          <a:sy n="165" d="100"/>
        </p:scale>
        <p:origin x="1232" y="144"/>
      </p:cViewPr>
      <p:guideLst/>
    </p:cSldViewPr>
  </p:slideViewPr>
  <p:notesTextViewPr>
    <p:cViewPr>
      <p:scale>
        <a:sx n="210" d="100"/>
        <a:sy n="210" d="100"/>
      </p:scale>
      <p:origin x="0" y="0"/>
    </p:cViewPr>
  </p:notesTextViewPr>
  <p:sorterViewPr>
    <p:cViewPr>
      <p:scale>
        <a:sx n="80" d="100"/>
        <a:sy n="80" d="100"/>
      </p:scale>
      <p:origin x="0" y="0"/>
    </p:cViewPr>
  </p:sorterViewPr>
  <p:notesViewPr>
    <p:cSldViewPr snapToGrid="0" snapToObjects="1">
      <p:cViewPr varScale="1">
        <p:scale>
          <a:sx n="120" d="100"/>
          <a:sy n="120" d="100"/>
        </p:scale>
        <p:origin x="389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53D8A1-8BCA-2E42-B1E9-3335C8072E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E226CC70-DCB4-044F-B0B6-565FAE6791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13CFD2-53D9-F14D-AAC0-094E8CA13F4B}" type="datetimeFigureOut">
              <a:rPr lang="en-SE" smtClean="0"/>
              <a:t>2021-08-09</a:t>
            </a:fld>
            <a:endParaRPr lang="en-SE"/>
          </a:p>
        </p:txBody>
      </p:sp>
      <p:sp>
        <p:nvSpPr>
          <p:cNvPr id="4" name="Footer Placeholder 3">
            <a:extLst>
              <a:ext uri="{FF2B5EF4-FFF2-40B4-BE49-F238E27FC236}">
                <a16:creationId xmlns:a16="http://schemas.microsoft.com/office/drawing/2014/main" id="{51C9FD2F-0B93-0D4D-BBEA-E135A71B50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7BA27F1A-B5D0-4A4F-BC65-C00B23BFEE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B8B71-195B-A042-B6B4-26C327CEB8B0}" type="slidenum">
              <a:rPr lang="en-SE" smtClean="0"/>
              <a:t>‹#›</a:t>
            </a:fld>
            <a:endParaRPr lang="en-SE"/>
          </a:p>
        </p:txBody>
      </p:sp>
    </p:spTree>
    <p:extLst>
      <p:ext uri="{BB962C8B-B14F-4D97-AF65-F5344CB8AC3E}">
        <p14:creationId xmlns:p14="http://schemas.microsoft.com/office/powerpoint/2010/main" val="214545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FEF16-B6F1-404F-BECE-03481D4787BB}" type="datetimeFigureOut">
              <a:rPr lang="en-SE" smtClean="0"/>
              <a:t>2021-08-09</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ED6D9-F68F-304A-B3F2-2111317BDB79}" type="slidenum">
              <a:rPr lang="en-SE" smtClean="0"/>
              <a:t>‹#›</a:t>
            </a:fld>
            <a:endParaRPr lang="en-SE"/>
          </a:p>
        </p:txBody>
      </p:sp>
    </p:spTree>
    <p:extLst>
      <p:ext uri="{BB962C8B-B14F-4D97-AF65-F5344CB8AC3E}">
        <p14:creationId xmlns:p14="http://schemas.microsoft.com/office/powerpoint/2010/main" val="235854075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Hi everyone, I’m César from KTH Royal Institute of Technology in Sweden.</a:t>
            </a:r>
            <a:endParaRPr lang="en-GB" dirty="0">
              <a:effectLst/>
            </a:endParaRPr>
          </a:p>
          <a:p>
            <a:pPr rtl="0"/>
            <a:r>
              <a:rPr lang="en-GB" sz="936" b="0" i="0" u="none" strike="noStrike" kern="1200" dirty="0">
                <a:solidFill>
                  <a:schemeClr val="tx1"/>
                </a:solidFill>
                <a:effectLst/>
                <a:latin typeface="+mn-lt"/>
                <a:ea typeface="+mn-ea"/>
                <a:cs typeface="+mn-cs"/>
              </a:rPr>
              <a:t>And today, I’m going to introduce you to our paper: “A Longitudinal Analysis of Bloated Java Dependencies”</a:t>
            </a:r>
            <a:endParaRPr lang="en-GB" dirty="0">
              <a:effectLst/>
            </a:endParaRPr>
          </a:p>
          <a:p>
            <a:pPr rtl="0"/>
            <a:r>
              <a:rPr lang="en-GB" sz="936" b="0" i="0" u="none" strike="noStrike" kern="1200" dirty="0">
                <a:solidFill>
                  <a:schemeClr val="tx1"/>
                </a:solidFill>
                <a:effectLst/>
                <a:latin typeface="+mn-lt"/>
                <a:ea typeface="+mn-ea"/>
                <a:cs typeface="+mn-cs"/>
              </a:rPr>
              <a:t>We want to thank the reviewers and the PC chairs for choosing this work for an ACM distinguished Paper Award.</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0</a:t>
            </a:fld>
            <a:endParaRPr lang="en-SE"/>
          </a:p>
        </p:txBody>
      </p:sp>
    </p:spTree>
    <p:extLst>
      <p:ext uri="{BB962C8B-B14F-4D97-AF65-F5344CB8AC3E}">
        <p14:creationId xmlns:p14="http://schemas.microsoft.com/office/powerpoint/2010/main" val="260341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In the subsequent version 4 of the project, dependency B remains bloated.</a:t>
            </a:r>
            <a:endParaRPr lang="en-GB" dirty="0">
              <a:effectLst/>
            </a:endParaRPr>
          </a:p>
          <a:p>
            <a:pPr rtl="0"/>
            <a:r>
              <a:rPr lang="en-GB" sz="936" b="0" i="0" u="none" strike="noStrike" kern="1200" dirty="0">
                <a:solidFill>
                  <a:schemeClr val="tx1"/>
                </a:solidFill>
                <a:effectLst/>
                <a:latin typeface="+mn-lt"/>
                <a:ea typeface="+mn-ea"/>
                <a:cs typeface="+mn-cs"/>
              </a:rPr>
              <a:t>But now, the transitive dependency D is also bloated.</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9</a:t>
            </a:fld>
            <a:endParaRPr lang="en-SE"/>
          </a:p>
        </p:txBody>
      </p:sp>
    </p:spTree>
    <p:extLst>
      <p:ext uri="{BB962C8B-B14F-4D97-AF65-F5344CB8AC3E}">
        <p14:creationId xmlns:p14="http://schemas.microsoft.com/office/powerpoint/2010/main" val="191602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As we can observe, the usage status of dependencies in the dependency tree of a project may change over time.</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Our paper focuses on studying this phenomenon using empirical data.</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10</a:t>
            </a:fld>
            <a:endParaRPr lang="en-SE"/>
          </a:p>
        </p:txBody>
      </p:sp>
    </p:spTree>
    <p:extLst>
      <p:ext uri="{BB962C8B-B14F-4D97-AF65-F5344CB8AC3E}">
        <p14:creationId xmlns:p14="http://schemas.microsoft.com/office/powerpoint/2010/main" val="70474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We articulated our work around four research questions:</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Our first research question focuses on </a:t>
            </a:r>
            <a:r>
              <a:rPr lang="en-GB" sz="936" b="0" i="0" u="none" strike="noStrike" kern="1200" dirty="0" err="1">
                <a:solidFill>
                  <a:schemeClr val="tx1"/>
                </a:solidFill>
                <a:effectLst/>
                <a:latin typeface="+mn-lt"/>
                <a:ea typeface="+mn-ea"/>
                <a:cs typeface="+mn-cs"/>
              </a:rPr>
              <a:t>analyzing</a:t>
            </a:r>
            <a:r>
              <a:rPr lang="en-GB" sz="936" b="0" i="0" u="none" strike="noStrike" kern="1200" dirty="0">
                <a:solidFill>
                  <a:schemeClr val="tx1"/>
                </a:solidFill>
                <a:effectLst/>
                <a:latin typeface="+mn-lt"/>
                <a:ea typeface="+mn-ea"/>
                <a:cs typeface="+mn-cs"/>
              </a:rPr>
              <a:t> the evolution of the number of bloated dependencies.</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Next, we investigate how the usage status of dependencies evolves across time.</a:t>
            </a:r>
            <a:endParaRPr lang="en-GB" dirty="0">
              <a:effectLst/>
            </a:endParaRPr>
          </a:p>
          <a:p>
            <a:pPr rtl="0"/>
            <a:r>
              <a:rPr lang="en-GB" sz="936" b="0" i="0" u="none" strike="noStrike" kern="1200" dirty="0">
                <a:solidFill>
                  <a:schemeClr val="tx1"/>
                </a:solidFill>
                <a:effectLst/>
                <a:latin typeface="+mn-lt"/>
                <a:ea typeface="+mn-ea"/>
                <a:cs typeface="+mn-cs"/>
              </a:rPr>
              <a:t>This analysis is a key contribution of our work where we determine if a dependency that is bloated is likely to remain bloated over subsequent versions of a project.</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Our third research question focuses on the unnecessary maintenance effort induced by bloated dependencies.</a:t>
            </a:r>
            <a:endParaRPr lang="en-GB" dirty="0">
              <a:effectLst/>
            </a:endParaRPr>
          </a:p>
          <a:p>
            <a:pPr rtl="0"/>
            <a:r>
              <a:rPr lang="en-GB" sz="936" b="0" i="0" u="none" strike="noStrike" kern="1200" dirty="0">
                <a:solidFill>
                  <a:schemeClr val="tx1"/>
                </a:solidFill>
                <a:effectLst/>
                <a:latin typeface="+mn-lt"/>
                <a:ea typeface="+mn-ea"/>
                <a:cs typeface="+mn-cs"/>
              </a:rPr>
              <a:t>In particular, we investigate how often developers modify their POM files to update dependencies that are actually bloated.</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In the last research question, we expand the quantitative analysis of the status of each dependency and perform an in-depth analysis of the causes of dependency bloat.</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11</a:t>
            </a:fld>
            <a:endParaRPr lang="en-SE"/>
          </a:p>
        </p:txBody>
      </p:sp>
    </p:spTree>
    <p:extLst>
      <p:ext uri="{BB962C8B-B14F-4D97-AF65-F5344CB8AC3E}">
        <p14:creationId xmlns:p14="http://schemas.microsoft.com/office/powerpoint/2010/main" val="406535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Due to the time constraints for this presentation, we are going to discuss the second and third research questions.</a:t>
            </a:r>
            <a:endParaRPr lang="en-GB" dirty="0">
              <a:effectLst/>
            </a:endParaRPr>
          </a:p>
          <a:p>
            <a:pPr rtl="0"/>
            <a:r>
              <a:rPr lang="en-GB" sz="936" b="0" i="0" u="none" strike="noStrike" kern="1200" dirty="0">
                <a:solidFill>
                  <a:schemeClr val="tx1"/>
                </a:solidFill>
                <a:effectLst/>
                <a:latin typeface="+mn-lt"/>
                <a:ea typeface="+mn-ea"/>
                <a:cs typeface="+mn-cs"/>
              </a:rPr>
              <a:t>If you are interested in the rest, as well as in the details of our analysis, you are more than welcome to read our paper.</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12</a:t>
            </a:fld>
            <a:endParaRPr lang="en-SE"/>
          </a:p>
        </p:txBody>
      </p:sp>
    </p:spTree>
    <p:extLst>
      <p:ext uri="{BB962C8B-B14F-4D97-AF65-F5344CB8AC3E}">
        <p14:creationId xmlns:p14="http://schemas.microsoft.com/office/powerpoint/2010/main" val="95793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The dataset used in our study consists of a collection of subsequent versions of Maven dependency trees.</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Our data collection pipeline starts from the list of Java projects extracted from GitHub.</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In the first step, we identify the Maven single-module project on GitHub.</a:t>
            </a:r>
            <a:endParaRPr lang="en-GB" dirty="0">
              <a:effectLst/>
            </a:endParaRPr>
          </a:p>
          <a:p>
            <a:pPr rtl="0"/>
            <a:r>
              <a:rPr lang="en-GB" sz="936" b="0" i="0" u="none" strike="noStrike" kern="1200" dirty="0">
                <a:solidFill>
                  <a:schemeClr val="tx1"/>
                </a:solidFill>
                <a:effectLst/>
                <a:latin typeface="+mn-lt"/>
                <a:ea typeface="+mn-ea"/>
                <a:cs typeface="+mn-cs"/>
              </a:rPr>
              <a:t>We, then, select the 500 projects that have the most number of releases.</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In the second step, we check all the commits made on the POM files.</a:t>
            </a:r>
            <a:endParaRPr lang="en-GB" dirty="0">
              <a:effectLst/>
            </a:endParaRPr>
          </a:p>
          <a:p>
            <a:pPr rtl="0"/>
            <a:r>
              <a:rPr lang="en-GB" sz="936" b="0" i="0" u="none" strike="noStrike" kern="1200" dirty="0">
                <a:solidFill>
                  <a:schemeClr val="tx1"/>
                </a:solidFill>
                <a:effectLst/>
                <a:latin typeface="+mn-lt"/>
                <a:ea typeface="+mn-ea"/>
                <a:cs typeface="+mn-cs"/>
              </a:rPr>
              <a:t>Each time the version of the project changes, we consider that the commit represents a new release.</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In the third step, we </a:t>
            </a:r>
            <a:r>
              <a:rPr lang="en-GB" sz="936" b="0" i="0" u="none" strike="noStrike" kern="1200" dirty="0" err="1">
                <a:solidFill>
                  <a:schemeClr val="tx1"/>
                </a:solidFill>
                <a:effectLst/>
                <a:latin typeface="+mn-lt"/>
                <a:ea typeface="+mn-ea"/>
                <a:cs typeface="+mn-cs"/>
              </a:rPr>
              <a:t>analyze</a:t>
            </a:r>
            <a:r>
              <a:rPr lang="en-GB" sz="936" b="0" i="0" u="none" strike="noStrike" kern="1200" dirty="0">
                <a:solidFill>
                  <a:schemeClr val="tx1"/>
                </a:solidFill>
                <a:effectLst/>
                <a:latin typeface="+mn-lt"/>
                <a:ea typeface="+mn-ea"/>
                <a:cs typeface="+mn-cs"/>
              </a:rPr>
              <a:t> the status of dependencies in the project at each commit.</a:t>
            </a:r>
            <a:endParaRPr lang="en-GB" dirty="0">
              <a:effectLst/>
            </a:endParaRPr>
          </a:p>
          <a:p>
            <a:pPr rtl="0"/>
            <a:r>
              <a:rPr lang="en-GB" sz="936" b="0" i="0" u="none" strike="noStrike" kern="1200" dirty="0">
                <a:solidFill>
                  <a:schemeClr val="tx1"/>
                </a:solidFill>
                <a:effectLst/>
                <a:latin typeface="+mn-lt"/>
                <a:ea typeface="+mn-ea"/>
                <a:cs typeface="+mn-cs"/>
              </a:rPr>
              <a:t>We label each dependency as used or bloated.</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Our final dataset consists of thirty one thousand five hundred and fifteen dependency trees from four hundred and fifteen projects.</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13</a:t>
            </a:fld>
            <a:endParaRPr lang="en-SE"/>
          </a:p>
        </p:txBody>
      </p:sp>
    </p:spTree>
    <p:extLst>
      <p:ext uri="{BB962C8B-B14F-4D97-AF65-F5344CB8AC3E}">
        <p14:creationId xmlns:p14="http://schemas.microsoft.com/office/powerpoint/2010/main" val="138170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To answer our second research question, we investigate how the usage status of dependencies changes over time.</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The figure shows, in the x-axis, the sequence of usage statuses of four dependencies in our dataset: Apache commons-lang, h2, </a:t>
            </a:r>
            <a:r>
              <a:rPr lang="en-GB" sz="936" b="0" i="0" u="none" strike="noStrike" kern="1200" dirty="0" err="1">
                <a:solidFill>
                  <a:schemeClr val="tx1"/>
                </a:solidFill>
                <a:effectLst/>
                <a:latin typeface="+mn-lt"/>
                <a:ea typeface="+mn-ea"/>
                <a:cs typeface="+mn-cs"/>
              </a:rPr>
              <a:t>httpmime</a:t>
            </a:r>
            <a:r>
              <a:rPr lang="en-GB" sz="936" b="0" i="0" u="none" strike="noStrike" kern="1200" dirty="0">
                <a:solidFill>
                  <a:schemeClr val="tx1"/>
                </a:solidFill>
                <a:effectLst/>
                <a:latin typeface="+mn-lt"/>
                <a:ea typeface="+mn-ea"/>
                <a:cs typeface="+mn-cs"/>
              </a:rPr>
              <a:t>, json, and guava.</a:t>
            </a:r>
            <a:endParaRPr lang="en-GB" dirty="0">
              <a:effectLst/>
            </a:endParaRPr>
          </a:p>
          <a:p>
            <a:pPr rtl="0"/>
            <a:r>
              <a:rPr lang="en-GB" sz="936" b="0" i="0" u="none" strike="noStrike" kern="1200" dirty="0">
                <a:solidFill>
                  <a:schemeClr val="tx1"/>
                </a:solidFill>
                <a:effectLst/>
                <a:latin typeface="+mn-lt"/>
                <a:ea typeface="+mn-ea"/>
                <a:cs typeface="+mn-cs"/>
              </a:rPr>
              <a:t>The y-axis represents the date when the dependency was </a:t>
            </a:r>
            <a:r>
              <a:rPr lang="en-GB" sz="936" b="0" i="0" u="none" strike="noStrike" kern="1200" dirty="0" err="1">
                <a:solidFill>
                  <a:schemeClr val="tx1"/>
                </a:solidFill>
                <a:effectLst/>
                <a:latin typeface="+mn-lt"/>
                <a:ea typeface="+mn-ea"/>
                <a:cs typeface="+mn-cs"/>
              </a:rPr>
              <a:t>analyzed</a:t>
            </a:r>
            <a:r>
              <a:rPr lang="en-GB" sz="936" b="0" i="0" u="none" strike="noStrike" kern="1200" dirty="0">
                <a:solidFill>
                  <a:schemeClr val="tx1"/>
                </a:solidFill>
                <a:effectLst/>
                <a:latin typeface="+mn-lt"/>
                <a:ea typeface="+mn-ea"/>
                <a:cs typeface="+mn-cs"/>
              </a:rPr>
              <a:t>.</a:t>
            </a:r>
            <a:endParaRPr lang="en-GB" dirty="0">
              <a:effectLst/>
            </a:endParaRPr>
          </a:p>
          <a:p>
            <a:pPr rtl="0"/>
            <a:r>
              <a:rPr lang="en-GB" sz="936" b="0" i="0" u="none" strike="noStrike" kern="1200" dirty="0">
                <a:solidFill>
                  <a:schemeClr val="tx1"/>
                </a:solidFill>
                <a:effectLst/>
                <a:latin typeface="+mn-lt"/>
                <a:ea typeface="+mn-ea"/>
                <a:cs typeface="+mn-cs"/>
              </a:rPr>
              <a:t>Green dots mean that the dependency was used, red diamonds mean that the dependency was bloated.</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We determine five transitional patterns.</a:t>
            </a:r>
            <a:endParaRPr lang="en-GB" dirty="0">
              <a:effectLst/>
            </a:endParaRPr>
          </a:p>
          <a:p>
            <a:pPr rtl="0"/>
            <a:r>
              <a:rPr lang="en-GB" sz="936" b="0" i="0" u="none" strike="noStrike" kern="1200" dirty="0">
                <a:solidFill>
                  <a:schemeClr val="tx1"/>
                </a:solidFill>
                <a:effectLst/>
                <a:latin typeface="+mn-lt"/>
                <a:ea typeface="+mn-ea"/>
                <a:cs typeface="+mn-cs"/>
              </a:rPr>
              <a:t>U, when the dependency was always used.</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14</a:t>
            </a:fld>
            <a:endParaRPr lang="en-SE"/>
          </a:p>
        </p:txBody>
      </p:sp>
    </p:spTree>
    <p:extLst>
      <p:ext uri="{BB962C8B-B14F-4D97-AF65-F5344CB8AC3E}">
        <p14:creationId xmlns:p14="http://schemas.microsoft.com/office/powerpoint/2010/main" val="148220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936" b="0" i="0" u="none" strike="noStrike" kern="1200" dirty="0">
                <a:solidFill>
                  <a:schemeClr val="tx1"/>
                </a:solidFill>
                <a:effectLst/>
                <a:latin typeface="+mn-lt"/>
                <a:ea typeface="+mn-ea"/>
                <a:cs typeface="+mn-cs"/>
              </a:rPr>
              <a:t>B when the dependency was always bloated.</a:t>
            </a:r>
            <a:endParaRPr lang="en-SE" dirty="0"/>
          </a:p>
        </p:txBody>
      </p:sp>
      <p:sp>
        <p:nvSpPr>
          <p:cNvPr id="4" name="Slide Number Placeholder 3"/>
          <p:cNvSpPr>
            <a:spLocks noGrp="1"/>
          </p:cNvSpPr>
          <p:nvPr>
            <p:ph type="sldNum" sz="quarter" idx="5"/>
          </p:nvPr>
        </p:nvSpPr>
        <p:spPr/>
        <p:txBody>
          <a:bodyPr/>
          <a:lstStyle/>
          <a:p>
            <a:fld id="{DC1ED6D9-F68F-304A-B3F2-2111317BDB79}" type="slidenum">
              <a:rPr lang="en-SE" smtClean="0"/>
              <a:t>15</a:t>
            </a:fld>
            <a:endParaRPr lang="en-SE"/>
          </a:p>
        </p:txBody>
      </p:sp>
    </p:spTree>
    <p:extLst>
      <p:ext uri="{BB962C8B-B14F-4D97-AF65-F5344CB8AC3E}">
        <p14:creationId xmlns:p14="http://schemas.microsoft.com/office/powerpoint/2010/main" val="555708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SE" dirty="0"/>
              <a:t>UB when the dependency was used and then bloated</a:t>
            </a:r>
          </a:p>
        </p:txBody>
      </p:sp>
      <p:sp>
        <p:nvSpPr>
          <p:cNvPr id="4" name="Slide Number Placeholder 3"/>
          <p:cNvSpPr>
            <a:spLocks noGrp="1"/>
          </p:cNvSpPr>
          <p:nvPr>
            <p:ph type="sldNum" sz="quarter" idx="5"/>
          </p:nvPr>
        </p:nvSpPr>
        <p:spPr/>
        <p:txBody>
          <a:bodyPr/>
          <a:lstStyle/>
          <a:p>
            <a:fld id="{DC1ED6D9-F68F-304A-B3F2-2111317BDB79}" type="slidenum">
              <a:rPr lang="en-SE" smtClean="0"/>
              <a:t>16</a:t>
            </a:fld>
            <a:endParaRPr lang="en-SE"/>
          </a:p>
        </p:txBody>
      </p:sp>
    </p:spTree>
    <p:extLst>
      <p:ext uri="{BB962C8B-B14F-4D97-AF65-F5344CB8AC3E}">
        <p14:creationId xmlns:p14="http://schemas.microsoft.com/office/powerpoint/2010/main" val="321338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SE" dirty="0"/>
              <a:t>BU when the dependency was bloated and then used</a:t>
            </a:r>
          </a:p>
        </p:txBody>
      </p:sp>
      <p:sp>
        <p:nvSpPr>
          <p:cNvPr id="4" name="Slide Number Placeholder 3"/>
          <p:cNvSpPr>
            <a:spLocks noGrp="1"/>
          </p:cNvSpPr>
          <p:nvPr>
            <p:ph type="sldNum" sz="quarter" idx="5"/>
          </p:nvPr>
        </p:nvSpPr>
        <p:spPr/>
        <p:txBody>
          <a:bodyPr/>
          <a:lstStyle/>
          <a:p>
            <a:fld id="{DC1ED6D9-F68F-304A-B3F2-2111317BDB79}" type="slidenum">
              <a:rPr lang="en-SE" smtClean="0"/>
              <a:t>17</a:t>
            </a:fld>
            <a:endParaRPr lang="en-SE"/>
          </a:p>
        </p:txBody>
      </p:sp>
    </p:spTree>
    <p:extLst>
      <p:ext uri="{BB962C8B-B14F-4D97-AF65-F5344CB8AC3E}">
        <p14:creationId xmlns:p14="http://schemas.microsoft.com/office/powerpoint/2010/main" val="237058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a:t>
            </a:r>
            <a:r>
              <a:rPr lang="en-SE" dirty="0"/>
              <a:t>nd fluctuating, i</a:t>
            </a:r>
            <a:r>
              <a:rPr lang="en-GB" sz="936" kern="1200" dirty="0">
                <a:solidFill>
                  <a:schemeClr val="tx1"/>
                </a:solidFill>
                <a:effectLst/>
                <a:latin typeface="+mn-lt"/>
                <a:ea typeface="+mn-ea"/>
                <a:cs typeface="+mn-cs"/>
              </a:rPr>
              <a:t>n the cases where the usage status of a dependency flickers over time.</a:t>
            </a:r>
            <a:endParaRPr lang="en-SE" dirty="0"/>
          </a:p>
        </p:txBody>
      </p:sp>
      <p:sp>
        <p:nvSpPr>
          <p:cNvPr id="4" name="Slide Number Placeholder 3"/>
          <p:cNvSpPr>
            <a:spLocks noGrp="1"/>
          </p:cNvSpPr>
          <p:nvPr>
            <p:ph type="sldNum" sz="quarter" idx="5"/>
          </p:nvPr>
        </p:nvSpPr>
        <p:spPr/>
        <p:txBody>
          <a:bodyPr/>
          <a:lstStyle/>
          <a:p>
            <a:fld id="{DC1ED6D9-F68F-304A-B3F2-2111317BDB79}" type="slidenum">
              <a:rPr lang="en-SE" smtClean="0"/>
              <a:t>18</a:t>
            </a:fld>
            <a:endParaRPr lang="en-SE"/>
          </a:p>
        </p:txBody>
      </p:sp>
    </p:spTree>
    <p:extLst>
      <p:ext uri="{BB962C8B-B14F-4D97-AF65-F5344CB8AC3E}">
        <p14:creationId xmlns:p14="http://schemas.microsoft.com/office/powerpoint/2010/main" val="105477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The term software bloat refers to code that is packaged in an application, but that is not necessary for building and running it.</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Empirical evidence shows that software is bloated, from single Unix commands to web browsers and operating systems.</a:t>
            </a:r>
            <a:endParaRPr lang="en-GB" dirty="0">
              <a:effectLst/>
            </a:endParaRPr>
          </a:p>
          <a:p>
            <a:pPr rtl="0"/>
            <a:r>
              <a:rPr lang="en-GB" sz="936" b="0" i="0" u="none" strike="noStrike" kern="1200" dirty="0">
                <a:solidFill>
                  <a:schemeClr val="tx1"/>
                </a:solidFill>
                <a:effectLst/>
                <a:latin typeface="+mn-lt"/>
                <a:ea typeface="+mn-ea"/>
                <a:cs typeface="+mn-cs"/>
              </a:rPr>
              <a:t>Most applications embed a part of code that is unnecessary to their correct operation.</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Software bloat is a problem because it needlessly wastes developers’ time and resources.</a:t>
            </a:r>
            <a:endParaRPr lang="en-GB" dirty="0">
              <a:effectLst/>
            </a:endParaRPr>
          </a:p>
          <a:p>
            <a:pPr rtl="0"/>
            <a:r>
              <a:rPr lang="en-GB" sz="936" b="0" i="0" u="none" strike="noStrike" kern="1200" dirty="0">
                <a:solidFill>
                  <a:schemeClr val="tx1"/>
                </a:solidFill>
                <a:effectLst/>
                <a:latin typeface="+mn-lt"/>
                <a:ea typeface="+mn-ea"/>
                <a:cs typeface="+mn-cs"/>
              </a:rPr>
              <a:t>For example, software bloat increases the size of software artifacts, creates maintenance issues, affects performance, and compromises security.</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a:t>
            </a:fld>
            <a:endParaRPr lang="en-SE"/>
          </a:p>
        </p:txBody>
      </p:sp>
    </p:spTree>
    <p:extLst>
      <p:ext uri="{BB962C8B-B14F-4D97-AF65-F5344CB8AC3E}">
        <p14:creationId xmlns:p14="http://schemas.microsoft.com/office/powerpoint/2010/main" val="163926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We compute the percentage of occurrence of each pattern with respect to the total.</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We found that 64.3% of the direct dependencies are always used in the projects, whereas 29.9% of them are always bloated.</a:t>
            </a:r>
            <a:endParaRPr lang="en-GB" dirty="0">
              <a:effectLst/>
            </a:endParaRPr>
          </a:p>
          <a:p>
            <a:pPr rtl="0"/>
            <a:r>
              <a:rPr lang="en-GB" sz="936" b="0" i="0" u="none" strike="noStrike" kern="1200" dirty="0">
                <a:solidFill>
                  <a:schemeClr val="tx1"/>
                </a:solidFill>
                <a:effectLst/>
                <a:latin typeface="+mn-lt"/>
                <a:ea typeface="+mn-ea"/>
                <a:cs typeface="+mn-cs"/>
              </a:rPr>
              <a:t>This means that most direct dependencies never change their status through the evolution of the software projects.</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On the other hand, 78.3% of the transitive dependencies are bloated from the start, whereas 12.8% are always used.</a:t>
            </a:r>
            <a:endParaRPr lang="en-GB" dirty="0">
              <a:effectLst/>
            </a:endParaRPr>
          </a:p>
          <a:p>
            <a:pPr rtl="0"/>
            <a:r>
              <a:rPr lang="en-GB" sz="936" b="0" i="0" u="none" strike="noStrike" kern="1200" dirty="0">
                <a:solidFill>
                  <a:schemeClr val="tx1"/>
                </a:solidFill>
                <a:effectLst/>
                <a:latin typeface="+mn-lt"/>
                <a:ea typeface="+mn-ea"/>
                <a:cs typeface="+mn-cs"/>
              </a:rPr>
              <a:t>This means that transitive dependencies also do not change their usage status over time.</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19</a:t>
            </a:fld>
            <a:endParaRPr lang="en-SE"/>
          </a:p>
        </p:txBody>
      </p:sp>
    </p:spTree>
    <p:extLst>
      <p:ext uri="{BB962C8B-B14F-4D97-AF65-F5344CB8AC3E}">
        <p14:creationId xmlns:p14="http://schemas.microsoft.com/office/powerpoint/2010/main" val="3423887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Linux Biolinum" panose="02000503000000000000" pitchFamily="2" charset="0"/>
                <a:ea typeface="Linux Biolinum" panose="02000503000000000000" pitchFamily="2" charset="0"/>
                <a:cs typeface="Linux Biolinum" panose="02000503000000000000" pitchFamily="2" charset="0"/>
              </a:rPr>
              <a:t>89.2 % of bloated direct, and 93.3 % of the transitive bloated dependencies remain bloated in all subsequent versions of the studied projects</a:t>
            </a:r>
            <a:r>
              <a:rPr lang="en-GB" dirty="0"/>
              <a:t>.</a:t>
            </a:r>
          </a:p>
          <a:p>
            <a:br>
              <a:rPr lang="en-GB" dirty="0"/>
            </a:br>
            <a:r>
              <a:rPr lang="en-GB" dirty="0"/>
              <a:t>This empirical evidence suggests that developers can safely take a debloating action when detecting bloated dependencies.</a:t>
            </a:r>
            <a:endParaRPr lang="en-SE" dirty="0"/>
          </a:p>
        </p:txBody>
      </p:sp>
      <p:sp>
        <p:nvSpPr>
          <p:cNvPr id="4" name="Slide Number Placeholder 3"/>
          <p:cNvSpPr>
            <a:spLocks noGrp="1"/>
          </p:cNvSpPr>
          <p:nvPr>
            <p:ph type="sldNum" sz="quarter" idx="5"/>
          </p:nvPr>
        </p:nvSpPr>
        <p:spPr/>
        <p:txBody>
          <a:bodyPr/>
          <a:lstStyle/>
          <a:p>
            <a:fld id="{DC1ED6D9-F68F-304A-B3F2-2111317BDB79}" type="slidenum">
              <a:rPr lang="en-SE" smtClean="0"/>
              <a:t>20</a:t>
            </a:fld>
            <a:endParaRPr lang="en-SE"/>
          </a:p>
        </p:txBody>
      </p:sp>
    </p:spTree>
    <p:extLst>
      <p:ext uri="{BB962C8B-B14F-4D97-AF65-F5344CB8AC3E}">
        <p14:creationId xmlns:p14="http://schemas.microsoft.com/office/powerpoint/2010/main" val="102510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To answer our third research question, we investigate whether or not developers maintain dependencies that are bloated.</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We filter all the commits in our dataset that constitute dependency updates.</a:t>
            </a:r>
            <a:endParaRPr lang="en-GB" dirty="0">
              <a:effectLst/>
            </a:endParaRPr>
          </a:p>
          <a:p>
            <a:pPr rtl="0"/>
            <a:r>
              <a:rPr lang="en-GB" sz="936" b="0" i="0" u="none" strike="noStrike" kern="1200" dirty="0">
                <a:solidFill>
                  <a:schemeClr val="tx1"/>
                </a:solidFill>
                <a:effectLst/>
                <a:latin typeface="+mn-lt"/>
                <a:ea typeface="+mn-ea"/>
                <a:cs typeface="+mn-cs"/>
              </a:rPr>
              <a:t>The figure shows an example of one of such commits.</a:t>
            </a:r>
            <a:endParaRPr lang="en-GB" dirty="0">
              <a:effectLst/>
            </a:endParaRPr>
          </a:p>
          <a:p>
            <a:pPr rtl="0"/>
            <a:r>
              <a:rPr lang="en-GB" sz="936" b="0" i="0" u="none" strike="noStrike" kern="1200" dirty="0">
                <a:solidFill>
                  <a:schemeClr val="tx1"/>
                </a:solidFill>
                <a:effectLst/>
                <a:latin typeface="+mn-lt"/>
                <a:ea typeface="+mn-ea"/>
                <a:cs typeface="+mn-cs"/>
              </a:rPr>
              <a:t>In this case, a developer manually updates the dependency of Apache commons-io from version 2.6 to version 2.7.</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21</a:t>
            </a:fld>
            <a:endParaRPr lang="en-SE"/>
          </a:p>
        </p:txBody>
      </p:sp>
    </p:spTree>
    <p:extLst>
      <p:ext uri="{BB962C8B-B14F-4D97-AF65-F5344CB8AC3E}">
        <p14:creationId xmlns:p14="http://schemas.microsoft.com/office/powerpoint/2010/main" val="1596748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During our analysis, we notice that many of the dependency updates were performed by </a:t>
            </a:r>
            <a:r>
              <a:rPr lang="en-GB" sz="936" b="0" i="0" u="none" strike="noStrike" kern="1200" dirty="0" err="1">
                <a:solidFill>
                  <a:schemeClr val="tx1"/>
                </a:solidFill>
                <a:effectLst/>
                <a:latin typeface="+mn-lt"/>
                <a:ea typeface="+mn-ea"/>
                <a:cs typeface="+mn-cs"/>
              </a:rPr>
              <a:t>Dependabot</a:t>
            </a:r>
            <a:r>
              <a:rPr lang="en-GB" sz="936" b="0" i="0" u="none" strike="noStrike" kern="1200" dirty="0">
                <a:solidFill>
                  <a:schemeClr val="tx1"/>
                </a:solidFill>
                <a:effectLst/>
                <a:latin typeface="+mn-lt"/>
                <a:ea typeface="+mn-ea"/>
                <a:cs typeface="+mn-cs"/>
              </a:rPr>
              <a:t>.</a:t>
            </a:r>
            <a:endParaRPr lang="en-GB" dirty="0">
              <a:effectLst/>
            </a:endParaRPr>
          </a:p>
          <a:p>
            <a:pPr rtl="0"/>
            <a:r>
              <a:rPr lang="en-GB" sz="936" b="0" i="0" u="none" strike="noStrike" kern="1200" dirty="0">
                <a:solidFill>
                  <a:schemeClr val="tx1"/>
                </a:solidFill>
                <a:effectLst/>
                <a:latin typeface="+mn-lt"/>
                <a:ea typeface="+mn-ea"/>
                <a:cs typeface="+mn-cs"/>
              </a:rPr>
              <a:t>This is a software bot very active on GitHub that alerts developers about security issues related to their dependencies.</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22</a:t>
            </a:fld>
            <a:endParaRPr lang="en-SE"/>
          </a:p>
        </p:txBody>
      </p:sp>
    </p:spTree>
    <p:extLst>
      <p:ext uri="{BB962C8B-B14F-4D97-AF65-F5344CB8AC3E}">
        <p14:creationId xmlns:p14="http://schemas.microsoft.com/office/powerpoint/2010/main" val="1315736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This plot presents the number of dependency updates on used and bloated dependencies made by developers.</a:t>
            </a:r>
            <a:endParaRPr lang="en-GB" dirty="0">
              <a:effectLst/>
            </a:endParaRPr>
          </a:p>
          <a:p>
            <a:pPr rtl="0"/>
            <a:r>
              <a:rPr lang="en-GB" sz="936" b="0" i="0" u="none" strike="noStrike" kern="1200" dirty="0">
                <a:solidFill>
                  <a:schemeClr val="tx1"/>
                </a:solidFill>
                <a:effectLst/>
                <a:latin typeface="+mn-lt"/>
                <a:ea typeface="+mn-ea"/>
                <a:cs typeface="+mn-cs"/>
              </a:rPr>
              <a:t>As we can see, developers invest 22% of their dependency update efforts on bloated dependencies.</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23</a:t>
            </a:fld>
            <a:endParaRPr lang="en-SE"/>
          </a:p>
        </p:txBody>
      </p:sp>
    </p:spTree>
    <p:extLst>
      <p:ext uri="{BB962C8B-B14F-4D97-AF65-F5344CB8AC3E}">
        <p14:creationId xmlns:p14="http://schemas.microsoft.com/office/powerpoint/2010/main" val="3909752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On the other hand, we observe that </a:t>
            </a:r>
            <a:r>
              <a:rPr lang="en-GB" sz="936" b="0" i="0" u="none" strike="noStrike" kern="1200" dirty="0" err="1">
                <a:solidFill>
                  <a:schemeClr val="tx1"/>
                </a:solidFill>
                <a:effectLst/>
                <a:latin typeface="+mn-lt"/>
                <a:ea typeface="+mn-ea"/>
                <a:cs typeface="+mn-cs"/>
              </a:rPr>
              <a:t>Dependabot</a:t>
            </a:r>
            <a:r>
              <a:rPr lang="en-GB" sz="936" b="0" i="0" u="none" strike="noStrike" kern="1200" dirty="0">
                <a:solidFill>
                  <a:schemeClr val="tx1"/>
                </a:solidFill>
                <a:effectLst/>
                <a:latin typeface="+mn-lt"/>
                <a:ea typeface="+mn-ea"/>
                <a:cs typeface="+mn-cs"/>
              </a:rPr>
              <a:t> suggests a similar ratio of updates on bloated dependencies.</a:t>
            </a:r>
            <a:endParaRPr lang="en-GB" dirty="0">
              <a:effectLst/>
            </a:endParaRPr>
          </a:p>
          <a:p>
            <a:pPr rtl="0"/>
            <a:r>
              <a:rPr lang="en-GB" sz="936" b="0" i="0" u="none" strike="noStrike" kern="1200" dirty="0">
                <a:solidFill>
                  <a:schemeClr val="tx1"/>
                </a:solidFill>
                <a:effectLst/>
                <a:latin typeface="+mn-lt"/>
                <a:ea typeface="+mn-ea"/>
                <a:cs typeface="+mn-cs"/>
              </a:rPr>
              <a:t>This result indicates that </a:t>
            </a:r>
            <a:r>
              <a:rPr lang="en-GB" sz="936" b="0" i="0" u="none" strike="noStrike" kern="1200" dirty="0" err="1">
                <a:solidFill>
                  <a:schemeClr val="tx1"/>
                </a:solidFill>
                <a:effectLst/>
                <a:latin typeface="+mn-lt"/>
                <a:ea typeface="+mn-ea"/>
                <a:cs typeface="+mn-cs"/>
              </a:rPr>
              <a:t>Dependabot</a:t>
            </a:r>
            <a:r>
              <a:rPr lang="en-GB" sz="936" b="0" i="0" u="none" strike="noStrike" kern="1200" dirty="0">
                <a:solidFill>
                  <a:schemeClr val="tx1"/>
                </a:solidFill>
                <a:effectLst/>
                <a:latin typeface="+mn-lt"/>
                <a:ea typeface="+mn-ea"/>
                <a:cs typeface="+mn-cs"/>
              </a:rPr>
              <a:t> should improve the suggestions that it makes to developers to detect bloated dependencies and reduce the maintenance effort induced by software bloat.</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24</a:t>
            </a:fld>
            <a:endParaRPr lang="en-SE"/>
          </a:p>
        </p:txBody>
      </p:sp>
    </p:spTree>
    <p:extLst>
      <p:ext uri="{BB962C8B-B14F-4D97-AF65-F5344CB8AC3E}">
        <p14:creationId xmlns:p14="http://schemas.microsoft.com/office/powerpoint/2010/main" val="3139579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So, the 22% of dependency updates performed by developers and bots are made on bloated dependencies.</a:t>
            </a:r>
            <a:endParaRPr lang="en-GB" sz="1000" dirty="0">
              <a:effectLst/>
            </a:endParaRPr>
          </a:p>
          <a:p>
            <a:pPr rtl="0"/>
            <a:r>
              <a:rPr lang="en-GB" sz="936" b="0" i="0" u="none" strike="noStrike" kern="1200" dirty="0">
                <a:solidFill>
                  <a:schemeClr val="tx1"/>
                </a:solidFill>
                <a:effectLst/>
                <a:latin typeface="+mn-lt"/>
                <a:ea typeface="+mn-ea"/>
                <a:cs typeface="+mn-cs"/>
              </a:rPr>
              <a:t>This is evidence that software bloat artificially increases the maintenance effort of software projects.</a:t>
            </a:r>
            <a:endParaRPr lang="en-GB" sz="1000" dirty="0">
              <a:effectLst/>
            </a:endParaRPr>
          </a:p>
          <a:p>
            <a:pPr rtl="0"/>
            <a:r>
              <a:rPr lang="en-GB" sz="936" b="0" i="0" u="none" strike="noStrike" kern="1200" dirty="0">
                <a:solidFill>
                  <a:schemeClr val="tx1"/>
                </a:solidFill>
                <a:effectLst/>
                <a:latin typeface="+mn-lt"/>
                <a:ea typeface="+mn-ea"/>
                <a:cs typeface="+mn-cs"/>
              </a:rPr>
              <a:t>This effort can be minimized by removing bloated dependencies, which is safe because, as we found in the previous research question, bloated dependencies are very likely to remain bloated in the future.</a:t>
            </a:r>
            <a:endParaRPr lang="en-GB" sz="1000"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25</a:t>
            </a:fld>
            <a:endParaRPr lang="en-SE"/>
          </a:p>
        </p:txBody>
      </p:sp>
    </p:spTree>
    <p:extLst>
      <p:ext uri="{BB962C8B-B14F-4D97-AF65-F5344CB8AC3E}">
        <p14:creationId xmlns:p14="http://schemas.microsoft.com/office/powerpoint/2010/main" val="1586192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We invite you to read our paper for more details on this work, and feel free to </a:t>
            </a:r>
            <a:r>
              <a:rPr lang="en-GB" sz="936" b="0" i="0" u="none" strike="noStrike" kern="1200" dirty="0" err="1">
                <a:solidFill>
                  <a:schemeClr val="tx1"/>
                </a:solidFill>
                <a:effectLst/>
                <a:latin typeface="+mn-lt"/>
                <a:ea typeface="+mn-ea"/>
                <a:cs typeface="+mn-cs"/>
              </a:rPr>
              <a:t>contac</a:t>
            </a:r>
            <a:r>
              <a:rPr lang="en-GB" sz="936" b="0" i="0" u="none" strike="noStrike" kern="1200" dirty="0">
                <a:solidFill>
                  <a:schemeClr val="tx1"/>
                </a:solidFill>
                <a:effectLst/>
                <a:latin typeface="+mn-lt"/>
                <a:ea typeface="+mn-ea"/>
                <a:cs typeface="+mn-cs"/>
              </a:rPr>
              <a:t> us if you have questions or comments.</a:t>
            </a:r>
            <a:endParaRPr lang="en-GB" dirty="0">
              <a:effectLst/>
            </a:endParaRPr>
          </a:p>
          <a:p>
            <a:pPr rtl="0"/>
            <a:r>
              <a:rPr lang="en-GB" sz="936" b="0" i="0" u="none" strike="noStrike" kern="1200" dirty="0">
                <a:solidFill>
                  <a:schemeClr val="tx1"/>
                </a:solidFill>
                <a:effectLst/>
                <a:latin typeface="+mn-lt"/>
                <a:ea typeface="+mn-ea"/>
                <a:cs typeface="+mn-cs"/>
              </a:rPr>
              <a:t>Thank you very much for watching.</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26</a:t>
            </a:fld>
            <a:endParaRPr lang="en-SE"/>
          </a:p>
        </p:txBody>
      </p:sp>
    </p:spTree>
    <p:extLst>
      <p:ext uri="{BB962C8B-B14F-4D97-AF65-F5344CB8AC3E}">
        <p14:creationId xmlns:p14="http://schemas.microsoft.com/office/powerpoint/2010/main" val="247019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In the last years, research on software debloat has increased. </a:t>
            </a:r>
          </a:p>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However, previous works have not </a:t>
            </a:r>
            <a:r>
              <a:rPr lang="en-GB" sz="936" kern="1200" dirty="0" err="1">
                <a:solidFill>
                  <a:schemeClr val="tx1"/>
                </a:solidFill>
                <a:effectLst/>
                <a:latin typeface="+mn-lt"/>
                <a:ea typeface="+mn-ea"/>
                <a:cs typeface="+mn-cs"/>
              </a:rPr>
              <a:t>analyzed</a:t>
            </a:r>
            <a:r>
              <a:rPr lang="en-GB" sz="936" kern="1200" dirty="0">
                <a:solidFill>
                  <a:schemeClr val="tx1"/>
                </a:solidFill>
                <a:effectLst/>
                <a:latin typeface="+mn-lt"/>
                <a:ea typeface="+mn-ea"/>
                <a:cs typeface="+mn-cs"/>
              </a:rPr>
              <a:t> the evolution of bloat over time. </a:t>
            </a:r>
          </a:p>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In this context, understanding software bloat from the perspective of software evolution is crucial to promote debloating tools for software developers.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936"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In particular, when proposed to use a debloating tool, developers wonder if a piece of bloated code might be needed in the coming releases of their project.</a:t>
            </a:r>
          </a:p>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Our paper constitutes the first longitudinal analysis of software bloat.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936"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In particular, we focus on the evolution of bloated dependencies in the Java/Maven ecosystem.</a:t>
            </a:r>
            <a:endParaRPr lang="en-SE" sz="900" dirty="0"/>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936"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2</a:t>
            </a:fld>
            <a:endParaRPr lang="en-SE"/>
          </a:p>
        </p:txBody>
      </p:sp>
    </p:spTree>
    <p:extLst>
      <p:ext uri="{BB962C8B-B14F-4D97-AF65-F5344CB8AC3E}">
        <p14:creationId xmlns:p14="http://schemas.microsoft.com/office/powerpoint/2010/main" val="19602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Let me show you an example of the evolution of bloated dependencies for a hypothetical project P.</a:t>
            </a:r>
            <a:endParaRPr lang="en-GB" sz="1000" dirty="0">
              <a:effectLst/>
            </a:endParaRPr>
          </a:p>
          <a:p>
            <a:pPr rtl="0"/>
            <a:r>
              <a:rPr lang="en-GB" sz="936" b="0" i="0" u="none" strike="noStrike" kern="1200" dirty="0">
                <a:solidFill>
                  <a:schemeClr val="tx1"/>
                </a:solidFill>
                <a:effectLst/>
                <a:latin typeface="+mn-lt"/>
                <a:ea typeface="+mn-ea"/>
                <a:cs typeface="+mn-cs"/>
              </a:rPr>
              <a:t>We are going to visualize the dependency tree in different versions of this project.</a:t>
            </a:r>
            <a:endParaRPr lang="en-GB" sz="1000" dirty="0">
              <a:effectLst/>
            </a:endParaRPr>
          </a:p>
          <a:p>
            <a:pPr rtl="0"/>
            <a:r>
              <a:rPr lang="en-GB" sz="936" b="0" i="0" u="none" strike="noStrike" kern="1200" dirty="0">
                <a:solidFill>
                  <a:schemeClr val="tx1"/>
                </a:solidFill>
                <a:effectLst/>
                <a:latin typeface="+mn-lt"/>
                <a:ea typeface="+mn-ea"/>
                <a:cs typeface="+mn-cs"/>
              </a:rPr>
              <a:t>In particular, we are interested in the usage status of its dependencies.</a:t>
            </a:r>
            <a:endParaRPr lang="en-GB" sz="1000" dirty="0">
              <a:effectLst/>
            </a:endParaRPr>
          </a:p>
          <a:p>
            <a:pPr rtl="0"/>
            <a:br>
              <a:rPr lang="en-GB" sz="1000" dirty="0"/>
            </a:br>
            <a:r>
              <a:rPr lang="en-GB" sz="936" b="0" i="0" u="none" strike="noStrike" kern="1200" dirty="0">
                <a:solidFill>
                  <a:schemeClr val="tx1"/>
                </a:solidFill>
                <a:effectLst/>
                <a:latin typeface="+mn-lt"/>
                <a:ea typeface="+mn-ea"/>
                <a:cs typeface="+mn-cs"/>
              </a:rPr>
              <a:t>In the beginning, version 1 of project P has no dependencies.</a:t>
            </a:r>
            <a:endParaRPr lang="en-GB" sz="1000"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3</a:t>
            </a:fld>
            <a:endParaRPr lang="en-SE"/>
          </a:p>
        </p:txBody>
      </p:sp>
    </p:spTree>
    <p:extLst>
      <p:ext uri="{BB962C8B-B14F-4D97-AF65-F5344CB8AC3E}">
        <p14:creationId xmlns:p14="http://schemas.microsoft.com/office/powerpoint/2010/main" val="186369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Then, when releasing version 2, developers decided to reuse some functionalities from two third-party dependencies: A and B.</a:t>
            </a:r>
            <a:endParaRPr lang="en-GB" dirty="0">
              <a:effectLst/>
            </a:endParaRPr>
          </a:p>
          <a:p>
            <a:pPr rtl="0"/>
            <a:r>
              <a:rPr lang="en-GB" sz="936" b="0" i="0" u="none" strike="noStrike" kern="1200" dirty="0">
                <a:solidFill>
                  <a:schemeClr val="tx1"/>
                </a:solidFill>
                <a:effectLst/>
                <a:latin typeface="+mn-lt"/>
                <a:ea typeface="+mn-ea"/>
                <a:cs typeface="+mn-cs"/>
              </a:rPr>
              <a:t>To do so, developers just need to edit a particular file, called the POM file, in their Maven project.</a:t>
            </a:r>
            <a:endParaRPr lang="en-GB" dirty="0">
              <a:effectLst/>
            </a:endParaRPr>
          </a:p>
          <a:p>
            <a:pPr rtl="0"/>
            <a:r>
              <a:rPr lang="en-GB" sz="936" b="0" i="0" u="none" strike="noStrike" kern="1200" dirty="0">
                <a:solidFill>
                  <a:schemeClr val="tx1"/>
                </a:solidFill>
                <a:effectLst/>
                <a:latin typeface="+mn-lt"/>
                <a:ea typeface="+mn-ea"/>
                <a:cs typeface="+mn-cs"/>
              </a:rPr>
              <a:t>This way, A and B become direct dependencies of project P.</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4</a:t>
            </a:fld>
            <a:endParaRPr lang="en-SE"/>
          </a:p>
        </p:txBody>
      </p:sp>
    </p:spTree>
    <p:extLst>
      <p:ext uri="{BB962C8B-B14F-4D97-AF65-F5344CB8AC3E}">
        <p14:creationId xmlns:p14="http://schemas.microsoft.com/office/powerpoint/2010/main" val="227601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Then, the third version of the project is released.</a:t>
            </a:r>
            <a:endParaRPr lang="en-GB" dirty="0">
              <a:effectLst/>
            </a:endParaRPr>
          </a:p>
          <a:p>
            <a:pPr rtl="0"/>
            <a:r>
              <a:rPr lang="en-GB" sz="936" b="0" i="0" u="none" strike="noStrike" kern="1200" dirty="0">
                <a:solidFill>
                  <a:schemeClr val="tx1"/>
                </a:solidFill>
                <a:effectLst/>
                <a:latin typeface="+mn-lt"/>
                <a:ea typeface="+mn-ea"/>
                <a:cs typeface="+mn-cs"/>
              </a:rPr>
              <a:t>At this point, the developers of dependency A decide to augment its functionalities and declare two more dependencies: C and D.</a:t>
            </a:r>
            <a:endParaRPr lang="en-GB" dirty="0">
              <a:effectLst/>
            </a:endParaRPr>
          </a:p>
          <a:p>
            <a:pPr rtl="0"/>
            <a:r>
              <a:rPr lang="en-GB" sz="936" b="0" i="0" u="none" strike="noStrike" kern="1200" dirty="0">
                <a:solidFill>
                  <a:schemeClr val="tx1"/>
                </a:solidFill>
                <a:effectLst/>
                <a:latin typeface="+mn-lt"/>
                <a:ea typeface="+mn-ea"/>
                <a:cs typeface="+mn-cs"/>
              </a:rPr>
              <a:t>These are now transitive dependencies of project P.</a:t>
            </a:r>
          </a:p>
          <a:p>
            <a:pPr rtl="0"/>
            <a:endParaRPr lang="en-GB" sz="936" b="0" i="0" u="none" strike="noStrike" kern="1200" dirty="0">
              <a:solidFill>
                <a:schemeClr val="tx1"/>
              </a:solidFill>
              <a:effectLst/>
              <a:latin typeface="+mn-lt"/>
              <a:ea typeface="+mn-ea"/>
              <a:cs typeface="+mn-cs"/>
            </a:endParaRPr>
          </a:p>
          <a:p>
            <a:pPr rtl="0"/>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5</a:t>
            </a:fld>
            <a:endParaRPr lang="en-SE"/>
          </a:p>
        </p:txBody>
      </p:sp>
    </p:spTree>
    <p:extLst>
      <p:ext uri="{BB962C8B-B14F-4D97-AF65-F5344CB8AC3E}">
        <p14:creationId xmlns:p14="http://schemas.microsoft.com/office/powerpoint/2010/main" val="391118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Suppose that developers of P don’t use the functionality of B anymore.</a:t>
            </a:r>
            <a:endParaRPr lang="en-GB" dirty="0">
              <a:effectLst/>
            </a:endParaRPr>
          </a:p>
          <a:p>
            <a:pPr rtl="0"/>
            <a:r>
              <a:rPr lang="en-GB" sz="936" b="0" i="0" u="none" strike="noStrike" kern="1200" dirty="0">
                <a:solidFill>
                  <a:schemeClr val="tx1"/>
                </a:solidFill>
                <a:effectLst/>
                <a:latin typeface="+mn-lt"/>
                <a:ea typeface="+mn-ea"/>
                <a:cs typeface="+mn-cs"/>
              </a:rPr>
              <a:t>Then, this dependency is not used and becomes a bloated dependency of project P.</a:t>
            </a:r>
            <a:endParaRPr lang="en-GB" dirty="0">
              <a:effectLst/>
            </a:endParaRPr>
          </a:p>
          <a:p>
            <a:pPr rtl="0"/>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6</a:t>
            </a:fld>
            <a:endParaRPr lang="en-SE"/>
          </a:p>
        </p:txBody>
      </p:sp>
    </p:spTree>
    <p:extLst>
      <p:ext uri="{BB962C8B-B14F-4D97-AF65-F5344CB8AC3E}">
        <p14:creationId xmlns:p14="http://schemas.microsoft.com/office/powerpoint/2010/main" val="319576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936" b="0" i="0" u="none" strike="noStrike" kern="1200" dirty="0">
                <a:solidFill>
                  <a:schemeClr val="tx1"/>
                </a:solidFill>
                <a:effectLst/>
                <a:latin typeface="+mn-lt"/>
                <a:ea typeface="+mn-ea"/>
                <a:cs typeface="+mn-cs"/>
              </a:rPr>
              <a:t>However, although unnecessary, developers keep this dependency in the POM of P. </a:t>
            </a:r>
            <a:endParaRPr lang="en-SE" sz="936" b="0" i="0" u="none" strike="noStrike" kern="12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SE" sz="936" b="0" i="0" u="none" strike="noStrike" kern="1200" dirty="0">
                <a:solidFill>
                  <a:schemeClr val="tx1"/>
                </a:solidFill>
                <a:effectLst/>
                <a:latin typeface="+mn-lt"/>
                <a:ea typeface="+mn-ea"/>
                <a:cs typeface="+mn-cs"/>
              </a:rPr>
              <a:t>For example, because they are not sure if the dependency will be necessary in the future.</a:t>
            </a:r>
            <a:endParaRPr lang="en-GB" sz="936"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7</a:t>
            </a:fld>
            <a:endParaRPr lang="en-SE"/>
          </a:p>
        </p:txBody>
      </p:sp>
    </p:spTree>
    <p:extLst>
      <p:ext uri="{BB962C8B-B14F-4D97-AF65-F5344CB8AC3E}">
        <p14:creationId xmlns:p14="http://schemas.microsoft.com/office/powerpoint/2010/main" val="83625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GB" sz="936" b="0" i="0" u="none" strike="noStrike" kern="1200" dirty="0">
                <a:solidFill>
                  <a:schemeClr val="tx1"/>
                </a:solidFill>
                <a:effectLst/>
                <a:latin typeface="+mn-lt"/>
                <a:ea typeface="+mn-ea"/>
                <a:cs typeface="+mn-cs"/>
              </a:rPr>
              <a:t>As we can observe, the usage status of dependencies in the dependency tree of a project may change over time.</a:t>
            </a:r>
            <a:endParaRPr lang="en-GB" dirty="0">
              <a:effectLst/>
            </a:endParaRPr>
          </a:p>
          <a:p>
            <a:pPr rtl="0"/>
            <a:br>
              <a:rPr lang="en-GB" dirty="0"/>
            </a:br>
            <a:r>
              <a:rPr lang="en-GB" sz="936" b="0" i="0" u="none" strike="noStrike" kern="1200" dirty="0">
                <a:solidFill>
                  <a:schemeClr val="tx1"/>
                </a:solidFill>
                <a:effectLst/>
                <a:latin typeface="+mn-lt"/>
                <a:ea typeface="+mn-ea"/>
                <a:cs typeface="+mn-cs"/>
              </a:rPr>
              <a:t>Our paper focuses on studying this phenomenon using empirical data.</a:t>
            </a:r>
            <a:endParaRPr lang="en-GB" dirty="0">
              <a:effectLst/>
            </a:endParaRPr>
          </a:p>
        </p:txBody>
      </p:sp>
      <p:sp>
        <p:nvSpPr>
          <p:cNvPr id="4" name="Slide Number Placeholder 3"/>
          <p:cNvSpPr>
            <a:spLocks noGrp="1"/>
          </p:cNvSpPr>
          <p:nvPr>
            <p:ph type="sldNum" sz="quarter" idx="5"/>
          </p:nvPr>
        </p:nvSpPr>
        <p:spPr/>
        <p:txBody>
          <a:bodyPr/>
          <a:lstStyle/>
          <a:p>
            <a:fld id="{DC1ED6D9-F68F-304A-B3F2-2111317BDB79}" type="slidenum">
              <a:rPr lang="en-SE" smtClean="0"/>
              <a:t>8</a:t>
            </a:fld>
            <a:endParaRPr lang="en-SE"/>
          </a:p>
        </p:txBody>
      </p:sp>
    </p:spTree>
    <p:extLst>
      <p:ext uri="{BB962C8B-B14F-4D97-AF65-F5344CB8AC3E}">
        <p14:creationId xmlns:p14="http://schemas.microsoft.com/office/powerpoint/2010/main" val="43480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SE" dirty="0"/>
          </a:p>
        </p:txBody>
      </p:sp>
      <p:sp>
        <p:nvSpPr>
          <p:cNvPr id="5" name="Footer Placeholder 4"/>
          <p:cNvSpPr>
            <a:spLocks noGrp="1"/>
          </p:cNvSpPr>
          <p:nvPr>
            <p:ph type="ftr" sz="quarter" idx="11"/>
          </p:nvPr>
        </p:nvSpPr>
        <p:spPr/>
        <p:txBody>
          <a:bodyPr/>
          <a:lstStyle/>
          <a:p>
            <a:endParaRPr lang="en-SE" sz="900"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233394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SE" dirty="0"/>
          </a:p>
        </p:txBody>
      </p:sp>
      <p:sp>
        <p:nvSpPr>
          <p:cNvPr id="5" name="Footer Placeholder 4"/>
          <p:cNvSpPr>
            <a:spLocks noGrp="1"/>
          </p:cNvSpPr>
          <p:nvPr>
            <p:ph type="ftr" sz="quarter" idx="11"/>
          </p:nvPr>
        </p:nvSpPr>
        <p:spPr/>
        <p:txBody>
          <a:bodyPr/>
          <a:lstStyle/>
          <a:p>
            <a:endParaRPr lang="en-SE"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379052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40D7AE-A144-1445-AE23-AC8E6F211333}" type="datetime1">
              <a:rPr lang="sv-SE" smtClean="0"/>
              <a:t>2021-08-09</a:t>
            </a:fld>
            <a:endParaRPr lang="en-SE"/>
          </a:p>
        </p:txBody>
      </p:sp>
      <p:sp>
        <p:nvSpPr>
          <p:cNvPr id="5" name="Footer Placeholder 4"/>
          <p:cNvSpPr>
            <a:spLocks noGrp="1"/>
          </p:cNvSpPr>
          <p:nvPr>
            <p:ph type="ftr" sz="quarter" idx="11"/>
          </p:nvPr>
        </p:nvSpPr>
        <p:spPr/>
        <p:txBody>
          <a:bodyPr/>
          <a:lstStyle/>
          <a:p>
            <a:r>
              <a:rPr lang="en-GB"/>
              <a:t>cesarsv@kth.se</a:t>
            </a:r>
            <a:endParaRPr lang="en-SE"/>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307921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1263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SE" dirty="0"/>
          </a:p>
        </p:txBody>
      </p:sp>
      <p:sp>
        <p:nvSpPr>
          <p:cNvPr id="5" name="Footer Placeholder 4"/>
          <p:cNvSpPr>
            <a:spLocks noGrp="1"/>
          </p:cNvSpPr>
          <p:nvPr>
            <p:ph type="ftr" sz="quarter" idx="11"/>
          </p:nvPr>
        </p:nvSpPr>
        <p:spPr/>
        <p:txBody>
          <a:bodyPr/>
          <a:lstStyle/>
          <a:p>
            <a:endParaRPr lang="en-SE" sz="900"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6D9DDE31-6201-9A41-B805-7A89D3EFCD2F}" type="slidenum">
              <a:rPr lang="en-SE" smtClean="0"/>
              <a:pPr/>
              <a:t>‹#›</a:t>
            </a:fld>
            <a:endParaRPr lang="en-SE" dirty="0"/>
          </a:p>
        </p:txBody>
      </p:sp>
    </p:spTree>
    <p:extLst>
      <p:ext uri="{BB962C8B-B14F-4D97-AF65-F5344CB8AC3E}">
        <p14:creationId xmlns:p14="http://schemas.microsoft.com/office/powerpoint/2010/main" val="11123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SE" dirty="0"/>
          </a:p>
        </p:txBody>
      </p:sp>
      <p:sp>
        <p:nvSpPr>
          <p:cNvPr id="5" name="Footer Placeholder 4"/>
          <p:cNvSpPr>
            <a:spLocks noGrp="1"/>
          </p:cNvSpPr>
          <p:nvPr>
            <p:ph type="ftr" sz="quarter" idx="11"/>
          </p:nvPr>
        </p:nvSpPr>
        <p:spPr/>
        <p:txBody>
          <a:bodyPr/>
          <a:lstStyle/>
          <a:p>
            <a:endParaRPr lang="en-SE"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23309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SE" dirty="0"/>
          </a:p>
        </p:txBody>
      </p:sp>
      <p:sp>
        <p:nvSpPr>
          <p:cNvPr id="6" name="Footer Placeholder 5"/>
          <p:cNvSpPr>
            <a:spLocks noGrp="1"/>
          </p:cNvSpPr>
          <p:nvPr>
            <p:ph type="ftr" sz="quarter" idx="11"/>
          </p:nvPr>
        </p:nvSpPr>
        <p:spPr/>
        <p:txBody>
          <a:bodyPr/>
          <a:lstStyle/>
          <a:p>
            <a:endParaRPr lang="en-SE" dirty="0"/>
          </a:p>
        </p:txBody>
      </p:sp>
      <p:sp>
        <p:nvSpPr>
          <p:cNvPr id="7" name="Slide Number Placeholder 6"/>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29553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SE" dirty="0"/>
          </a:p>
        </p:txBody>
      </p:sp>
      <p:sp>
        <p:nvSpPr>
          <p:cNvPr id="8" name="Footer Placeholder 7"/>
          <p:cNvSpPr>
            <a:spLocks noGrp="1"/>
          </p:cNvSpPr>
          <p:nvPr>
            <p:ph type="ftr" sz="quarter" idx="11"/>
          </p:nvPr>
        </p:nvSpPr>
        <p:spPr/>
        <p:txBody>
          <a:bodyPr/>
          <a:lstStyle/>
          <a:p>
            <a:endParaRPr lang="en-SE" dirty="0"/>
          </a:p>
        </p:txBody>
      </p:sp>
      <p:sp>
        <p:nvSpPr>
          <p:cNvPr id="9" name="Slide Number Placeholder 8"/>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364492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SE" dirty="0"/>
          </a:p>
        </p:txBody>
      </p:sp>
      <p:sp>
        <p:nvSpPr>
          <p:cNvPr id="4" name="Footer Placeholder 3"/>
          <p:cNvSpPr>
            <a:spLocks noGrp="1"/>
          </p:cNvSpPr>
          <p:nvPr>
            <p:ph type="ftr" sz="quarter" idx="11"/>
          </p:nvPr>
        </p:nvSpPr>
        <p:spPr/>
        <p:txBody>
          <a:bodyPr/>
          <a:lstStyle/>
          <a:p>
            <a:endParaRPr lang="en-SE"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17682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SE" dirty="0"/>
          </a:p>
        </p:txBody>
      </p:sp>
      <p:sp>
        <p:nvSpPr>
          <p:cNvPr id="3" name="Footer Placeholder 2"/>
          <p:cNvSpPr>
            <a:spLocks noGrp="1"/>
          </p:cNvSpPr>
          <p:nvPr>
            <p:ph type="ftr" sz="quarter" idx="11"/>
          </p:nvPr>
        </p:nvSpPr>
        <p:spPr/>
        <p:txBody>
          <a:bodyPr/>
          <a:lstStyle/>
          <a:p>
            <a:endParaRPr lang="en-SE" sz="900" dirty="0"/>
          </a:p>
        </p:txBody>
      </p:sp>
      <p:sp>
        <p:nvSpPr>
          <p:cNvPr id="4" name="Slide Number Placeholder 3"/>
          <p:cNvSpPr>
            <a:spLocks noGrp="1"/>
          </p:cNvSpPr>
          <p:nvPr>
            <p:ph type="sldNum" sz="quarter" idx="12"/>
          </p:nvPr>
        </p:nvSpPr>
        <p:spPr/>
        <p:txBody>
          <a:bodyPr/>
          <a:lstStyle>
            <a:lvl1pPr>
              <a:defRPr>
                <a:solidFill>
                  <a:schemeClr val="bg2"/>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295762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39442EA-C955-C542-88EF-064B4F0C3198}" type="datetime1">
              <a:rPr lang="sv-SE" smtClean="0"/>
              <a:t>2021-08-09</a:t>
            </a:fld>
            <a:endParaRPr lang="en-SE"/>
          </a:p>
        </p:txBody>
      </p:sp>
      <p:sp>
        <p:nvSpPr>
          <p:cNvPr id="6" name="Footer Placeholder 5"/>
          <p:cNvSpPr>
            <a:spLocks noGrp="1"/>
          </p:cNvSpPr>
          <p:nvPr>
            <p:ph type="ftr" sz="quarter" idx="11"/>
          </p:nvPr>
        </p:nvSpPr>
        <p:spPr/>
        <p:txBody>
          <a:bodyPr/>
          <a:lstStyle/>
          <a:p>
            <a:r>
              <a:rPr lang="en-GB"/>
              <a:t>cesarsv@kth.se</a:t>
            </a:r>
            <a:endParaRPr lang="en-SE"/>
          </a:p>
        </p:txBody>
      </p:sp>
      <p:sp>
        <p:nvSpPr>
          <p:cNvPr id="7" name="Slide Number Placeholder 6"/>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211131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23C583B-DF97-2849-9DBD-93578ECF72A1}" type="datetime1">
              <a:rPr lang="sv-SE" smtClean="0"/>
              <a:t>2021-08-09</a:t>
            </a:fld>
            <a:endParaRPr lang="en-SE"/>
          </a:p>
        </p:txBody>
      </p:sp>
      <p:sp>
        <p:nvSpPr>
          <p:cNvPr id="6" name="Footer Placeholder 5"/>
          <p:cNvSpPr>
            <a:spLocks noGrp="1"/>
          </p:cNvSpPr>
          <p:nvPr>
            <p:ph type="ftr" sz="quarter" idx="11"/>
          </p:nvPr>
        </p:nvSpPr>
        <p:spPr/>
        <p:txBody>
          <a:bodyPr/>
          <a:lstStyle/>
          <a:p>
            <a:r>
              <a:rPr lang="en-GB"/>
              <a:t>cesarsv@kth.se</a:t>
            </a:r>
            <a:endParaRPr lang="en-SE"/>
          </a:p>
        </p:txBody>
      </p:sp>
      <p:sp>
        <p:nvSpPr>
          <p:cNvPr id="7" name="Slide Number Placeholder 6"/>
          <p:cNvSpPr>
            <a:spLocks noGrp="1"/>
          </p:cNvSpPr>
          <p:nvPr>
            <p:ph type="sldNum" sz="quarter" idx="12"/>
          </p:nvPr>
        </p:nvSpPr>
        <p:spPr/>
        <p:txBody>
          <a:bodyPr/>
          <a:lstStyle>
            <a:lvl1pPr>
              <a:defRPr>
                <a:solidFill>
                  <a:schemeClr val="bg2">
                    <a:lumMod val="75000"/>
                  </a:schemeClr>
                </a:solidFill>
                <a:latin typeface="BITSTREAM VERA SANS MONO" panose="020B0609030804020204" pitchFamily="49" charset="0"/>
                <a:ea typeface="Palatino" pitchFamily="2" charset="77"/>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352584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63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1pPr>
          </a:lstStyle>
          <a:p>
            <a:endParaRPr lang="en-SE"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1pPr>
          </a:lstStyle>
          <a:p>
            <a:endParaRPr lang="en-SE" dirty="0"/>
          </a:p>
        </p:txBody>
      </p:sp>
      <p:sp>
        <p:nvSpPr>
          <p:cNvPr id="6" name="Slide Number Placeholder 5"/>
          <p:cNvSpPr>
            <a:spLocks noGrp="1"/>
          </p:cNvSpPr>
          <p:nvPr>
            <p:ph type="sldNum" sz="quarter" idx="4"/>
          </p:nvPr>
        </p:nvSpPr>
        <p:spPr>
          <a:xfrm>
            <a:off x="6926872" y="4767263"/>
            <a:ext cx="2057400" cy="273844"/>
          </a:xfrm>
          <a:prstGeom prst="rect">
            <a:avLst/>
          </a:prstGeom>
        </p:spPr>
        <p:txBody>
          <a:bodyPr vert="horz" lIns="91440" tIns="45720" rIns="91440" bIns="45720" rtlCol="0" anchor="ctr"/>
          <a:lstStyle>
            <a:lvl1pPr algn="r">
              <a:defRPr sz="9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1pPr>
          </a:lstStyle>
          <a:p>
            <a:fld id="{591D6909-C27F-084D-9F73-E3F585F51510}" type="slidenum">
              <a:rPr lang="en-SE" smtClean="0"/>
              <a:pPr/>
              <a:t>‹#›</a:t>
            </a:fld>
            <a:endParaRPr lang="en-SE"/>
          </a:p>
        </p:txBody>
      </p:sp>
    </p:spTree>
    <p:extLst>
      <p:ext uri="{BB962C8B-B14F-4D97-AF65-F5344CB8AC3E}">
        <p14:creationId xmlns:p14="http://schemas.microsoft.com/office/powerpoint/2010/main" val="801310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inux Biolinum" panose="02000503000000000000" pitchFamily="2" charset="0"/>
          <a:ea typeface="Linux Biolinum" panose="02000503000000000000" pitchFamily="2" charset="0"/>
          <a:cs typeface="Linux Biolinum" panose="02000503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hyperlink" Target="https://github.com/castor-software/longitudinal-bloa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pngimg.com/download/73351" TargetMode="External"/><Relationship Id="rId11" Type="http://schemas.openxmlformats.org/officeDocument/2006/relationships/hyperlink" Target="https://github.com/castor-software/depclean" TargetMode="External"/><Relationship Id="rId5" Type="http://schemas.openxmlformats.org/officeDocument/2006/relationships/image" Target="../media/image15.png"/><Relationship Id="rId10" Type="http://schemas.openxmlformats.org/officeDocument/2006/relationships/image" Target="../media/image19.svg"/><Relationship Id="rId4" Type="http://schemas.openxmlformats.org/officeDocument/2006/relationships/image" Target="../media/image14.sv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0.png"/><Relationship Id="rId4" Type="http://schemas.openxmlformats.org/officeDocument/2006/relationships/image" Target="../media/image41.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FC73-D8E9-0949-A3B6-D55E6DFA4840}"/>
              </a:ext>
            </a:extLst>
          </p:cNvPr>
          <p:cNvSpPr>
            <a:spLocks noGrp="1"/>
          </p:cNvSpPr>
          <p:nvPr>
            <p:ph type="ctrTitle"/>
          </p:nvPr>
        </p:nvSpPr>
        <p:spPr>
          <a:xfrm>
            <a:off x="370404" y="304800"/>
            <a:ext cx="6086840" cy="1790700"/>
          </a:xfrm>
          <a:effectLst>
            <a:outerShdw blurRad="753706" dist="38100" dir="9420000" sx="128000" sy="128000" algn="tl" rotWithShape="0">
              <a:prstClr val="black">
                <a:alpha val="38593"/>
              </a:prstClr>
            </a:outerShdw>
          </a:effectLst>
        </p:spPr>
        <p:txBody>
          <a:bodyPr>
            <a:normAutofit fontScale="90000"/>
          </a:bodyPr>
          <a:lstStyle/>
          <a:p>
            <a:r>
              <a:rPr lang="en-SE" sz="4400" b="1" dirty="0"/>
              <a:t>A Longitudinal Analysis of Bloated Java Dependencies</a:t>
            </a:r>
          </a:p>
        </p:txBody>
      </p:sp>
      <p:sp>
        <p:nvSpPr>
          <p:cNvPr id="3" name="Subtitle 2">
            <a:extLst>
              <a:ext uri="{FF2B5EF4-FFF2-40B4-BE49-F238E27FC236}">
                <a16:creationId xmlns:a16="http://schemas.microsoft.com/office/drawing/2014/main" id="{88FEB4D2-0C20-3045-8D82-AB7CC65EE625}"/>
              </a:ext>
            </a:extLst>
          </p:cNvPr>
          <p:cNvSpPr>
            <a:spLocks noGrp="1"/>
          </p:cNvSpPr>
          <p:nvPr>
            <p:ph type="subTitle" idx="1"/>
          </p:nvPr>
        </p:nvSpPr>
        <p:spPr>
          <a:xfrm>
            <a:off x="370404" y="2352457"/>
            <a:ext cx="6086840" cy="1241822"/>
          </a:xfrm>
        </p:spPr>
        <p:txBody>
          <a:bodyPr anchor="ctr"/>
          <a:lstStyle/>
          <a:p>
            <a:r>
              <a:rPr lang="en-SE" u="sng" dirty="0"/>
              <a:t>César Soto Valero</a:t>
            </a:r>
            <a:r>
              <a:rPr lang="en-SE" dirty="0"/>
              <a:t>, Thomas Durieux, Benoit Baudry</a:t>
            </a:r>
          </a:p>
        </p:txBody>
      </p:sp>
      <p:pic>
        <p:nvPicPr>
          <p:cNvPr id="4" name="Picture 3">
            <a:extLst>
              <a:ext uri="{FF2B5EF4-FFF2-40B4-BE49-F238E27FC236}">
                <a16:creationId xmlns:a16="http://schemas.microsoft.com/office/drawing/2014/main" id="{D11951CC-7060-FD4C-911E-69E248FDBDBE}"/>
              </a:ext>
            </a:extLst>
          </p:cNvPr>
          <p:cNvPicPr>
            <a:picLocks noChangeAspect="1"/>
          </p:cNvPicPr>
          <p:nvPr/>
        </p:nvPicPr>
        <p:blipFill>
          <a:blip r:embed="rId3">
            <a:lum/>
            <a:alphaModFix/>
          </a:blip>
          <a:srcRect/>
          <a:stretch>
            <a:fillRect/>
          </a:stretch>
        </p:blipFill>
        <p:spPr>
          <a:xfrm>
            <a:off x="585458" y="3852530"/>
            <a:ext cx="883645" cy="823538"/>
          </a:xfrm>
          <a:prstGeom prst="rect">
            <a:avLst/>
          </a:prstGeom>
          <a:noFill/>
          <a:ln cap="flat">
            <a:noFill/>
          </a:ln>
        </p:spPr>
      </p:pic>
      <p:pic>
        <p:nvPicPr>
          <p:cNvPr id="5" name="Picture 4">
            <a:extLst>
              <a:ext uri="{FF2B5EF4-FFF2-40B4-BE49-F238E27FC236}">
                <a16:creationId xmlns:a16="http://schemas.microsoft.com/office/drawing/2014/main" id="{61DD747F-1162-524A-824F-88C85FBD950A}"/>
              </a:ext>
            </a:extLst>
          </p:cNvPr>
          <p:cNvPicPr>
            <a:picLocks noChangeAspect="1"/>
          </p:cNvPicPr>
          <p:nvPr/>
        </p:nvPicPr>
        <p:blipFill>
          <a:blip r:embed="rId4">
            <a:alphaModFix/>
            <a:extLst>
              <a:ext uri="{BEBA8EAE-BF5A-486C-A8C5-ECC9F3942E4B}">
                <a14:imgProps xmlns:a14="http://schemas.microsoft.com/office/drawing/2010/main">
                  <a14:imgLayer r:embed="rId5">
                    <a14:imgEffect>
                      <a14:brightnessContrast bright="31000"/>
                    </a14:imgEffect>
                  </a14:imgLayer>
                </a14:imgProps>
              </a:ext>
            </a:extLst>
          </a:blip>
          <a:srcRect/>
          <a:stretch>
            <a:fillRect/>
          </a:stretch>
        </p:blipFill>
        <p:spPr>
          <a:xfrm>
            <a:off x="2038099" y="4051718"/>
            <a:ext cx="1956808" cy="477780"/>
          </a:xfrm>
          <a:prstGeom prst="rect">
            <a:avLst/>
          </a:prstGeom>
          <a:noFill/>
          <a:ln cap="flat">
            <a:noFill/>
          </a:ln>
        </p:spPr>
      </p:pic>
      <p:pic>
        <p:nvPicPr>
          <p:cNvPr id="6" name="Picture 5">
            <a:extLst>
              <a:ext uri="{FF2B5EF4-FFF2-40B4-BE49-F238E27FC236}">
                <a16:creationId xmlns:a16="http://schemas.microsoft.com/office/drawing/2014/main" id="{1EC31700-3AFC-9F4F-B8D2-BDF8B7F591A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8000"/>
                    </a14:imgEffect>
                  </a14:imgLayer>
                </a14:imgProps>
              </a:ext>
            </a:extLst>
          </a:blip>
          <a:stretch>
            <a:fillRect/>
          </a:stretch>
        </p:blipFill>
        <p:spPr>
          <a:xfrm>
            <a:off x="4290228" y="3777901"/>
            <a:ext cx="3561867" cy="986497"/>
          </a:xfrm>
          <a:prstGeom prst="rect">
            <a:avLst/>
          </a:prstGeom>
        </p:spPr>
      </p:pic>
      <p:pic>
        <p:nvPicPr>
          <p:cNvPr id="8" name="Graphic 7">
            <a:extLst>
              <a:ext uri="{FF2B5EF4-FFF2-40B4-BE49-F238E27FC236}">
                <a16:creationId xmlns:a16="http://schemas.microsoft.com/office/drawing/2014/main" id="{9F926641-429C-6A4A-A745-6C59DCC0E0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81705" y="1981477"/>
            <a:ext cx="991891" cy="991891"/>
          </a:xfrm>
          <a:prstGeom prst="rect">
            <a:avLst/>
          </a:prstGeom>
        </p:spPr>
      </p:pic>
      <p:pic>
        <p:nvPicPr>
          <p:cNvPr id="9" name="Picture 8">
            <a:extLst>
              <a:ext uri="{FF2B5EF4-FFF2-40B4-BE49-F238E27FC236}">
                <a16:creationId xmlns:a16="http://schemas.microsoft.com/office/drawing/2014/main" id="{5BA44E1B-332D-8543-8A8D-D7A36168B2F4}"/>
              </a:ext>
            </a:extLst>
          </p:cNvPr>
          <p:cNvPicPr>
            <a:picLocks noChangeAspect="1"/>
          </p:cNvPicPr>
          <p:nvPr/>
        </p:nvPicPr>
        <p:blipFill>
          <a:blip r:embed="rId10"/>
          <a:stretch>
            <a:fillRect/>
          </a:stretch>
        </p:blipFill>
        <p:spPr>
          <a:xfrm>
            <a:off x="2236481" y="2272063"/>
            <a:ext cx="2354685" cy="299687"/>
          </a:xfrm>
          <a:prstGeom prst="rect">
            <a:avLst/>
          </a:prstGeom>
        </p:spPr>
      </p:pic>
      <p:pic>
        <p:nvPicPr>
          <p:cNvPr id="11" name="Picture 10">
            <a:extLst>
              <a:ext uri="{FF2B5EF4-FFF2-40B4-BE49-F238E27FC236}">
                <a16:creationId xmlns:a16="http://schemas.microsoft.com/office/drawing/2014/main" id="{861F2200-88EB-CA44-A7A7-2A8C40166B31}"/>
              </a:ext>
            </a:extLst>
          </p:cNvPr>
          <p:cNvPicPr>
            <a:picLocks noChangeAspect="1"/>
          </p:cNvPicPr>
          <p:nvPr/>
        </p:nvPicPr>
        <p:blipFill>
          <a:blip r:embed="rId11"/>
          <a:stretch>
            <a:fillRect/>
          </a:stretch>
        </p:blipFill>
        <p:spPr>
          <a:xfrm>
            <a:off x="6314834" y="1904689"/>
            <a:ext cx="1151510" cy="1145466"/>
          </a:xfrm>
          <a:prstGeom prst="rect">
            <a:avLst/>
          </a:prstGeom>
        </p:spPr>
      </p:pic>
    </p:spTree>
    <p:extLst>
      <p:ext uri="{BB962C8B-B14F-4D97-AF65-F5344CB8AC3E}">
        <p14:creationId xmlns:p14="http://schemas.microsoft.com/office/powerpoint/2010/main" val="262105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9</a:t>
            </a:fld>
            <a:endParaRPr lang="en-SE" dirty="0"/>
          </a:p>
        </p:txBody>
      </p:sp>
      <p:sp>
        <p:nvSpPr>
          <p:cNvPr id="5" name="Rounded Rectangle 4">
            <a:extLst>
              <a:ext uri="{FF2B5EF4-FFF2-40B4-BE49-F238E27FC236}">
                <a16:creationId xmlns:a16="http://schemas.microsoft.com/office/drawing/2014/main" id="{EBA2DEDC-C046-7C4F-B9DC-08E0B33ECEF7}"/>
              </a:ext>
            </a:extLst>
          </p:cNvPr>
          <p:cNvSpPr/>
          <p:nvPr/>
        </p:nvSpPr>
        <p:spPr>
          <a:xfrm>
            <a:off x="5022798" y="201275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 name="Rounded Rectangle 5">
            <a:extLst>
              <a:ext uri="{FF2B5EF4-FFF2-40B4-BE49-F238E27FC236}">
                <a16:creationId xmlns:a16="http://schemas.microsoft.com/office/drawing/2014/main" id="{DE0EB818-90FC-2F48-8DE2-B0283F6B9BFD}"/>
              </a:ext>
            </a:extLst>
          </p:cNvPr>
          <p:cNvSpPr/>
          <p:nvPr/>
        </p:nvSpPr>
        <p:spPr>
          <a:xfrm>
            <a:off x="4454822"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7" name="Rounded Rectangle 6">
            <a:extLst>
              <a:ext uri="{FF2B5EF4-FFF2-40B4-BE49-F238E27FC236}">
                <a16:creationId xmlns:a16="http://schemas.microsoft.com/office/drawing/2014/main" id="{0B856D90-C4E6-B644-908F-3F3956282B6A}"/>
              </a:ext>
            </a:extLst>
          </p:cNvPr>
          <p:cNvSpPr/>
          <p:nvPr/>
        </p:nvSpPr>
        <p:spPr>
          <a:xfrm>
            <a:off x="5522160" y="281773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8" name="Curved Connector 7">
            <a:extLst>
              <a:ext uri="{FF2B5EF4-FFF2-40B4-BE49-F238E27FC236}">
                <a16:creationId xmlns:a16="http://schemas.microsoft.com/office/drawing/2014/main" id="{F963542E-50AC-8043-9BE6-2783537A2C2E}"/>
              </a:ext>
            </a:extLst>
          </p:cNvPr>
          <p:cNvCxnSpPr>
            <a:cxnSpLocks/>
            <a:stCxn id="5" idx="2"/>
            <a:endCxn id="6" idx="0"/>
          </p:cNvCxnSpPr>
          <p:nvPr/>
        </p:nvCxnSpPr>
        <p:spPr>
          <a:xfrm rot="5400000">
            <a:off x="4805291" y="229472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DCDC6CF0-7079-C544-8374-5F5EC46B7066}"/>
              </a:ext>
            </a:extLst>
          </p:cNvPr>
          <p:cNvCxnSpPr>
            <a:cxnSpLocks/>
            <a:stCxn id="5" idx="2"/>
            <a:endCxn id="7" idx="0"/>
          </p:cNvCxnSpPr>
          <p:nvPr/>
        </p:nvCxnSpPr>
        <p:spPr>
          <a:xfrm rot="16200000" flipH="1">
            <a:off x="5338960" y="232903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FBE9FCA-01FA-BE46-9197-6847993326E9}"/>
              </a:ext>
            </a:extLst>
          </p:cNvPr>
          <p:cNvSpPr/>
          <p:nvPr/>
        </p:nvSpPr>
        <p:spPr>
          <a:xfrm>
            <a:off x="4864266"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1" name="Rounded Rectangle 10">
            <a:extLst>
              <a:ext uri="{FF2B5EF4-FFF2-40B4-BE49-F238E27FC236}">
                <a16:creationId xmlns:a16="http://schemas.microsoft.com/office/drawing/2014/main" id="{3322E067-A141-CF43-A1A2-7DA72C889D75}"/>
              </a:ext>
            </a:extLst>
          </p:cNvPr>
          <p:cNvSpPr/>
          <p:nvPr/>
        </p:nvSpPr>
        <p:spPr>
          <a:xfrm>
            <a:off x="3990378"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12" name="Curved Connector 11">
            <a:extLst>
              <a:ext uri="{FF2B5EF4-FFF2-40B4-BE49-F238E27FC236}">
                <a16:creationId xmlns:a16="http://schemas.microsoft.com/office/drawing/2014/main" id="{C02B1323-0F8B-2844-BDA8-3167A9CB7973}"/>
              </a:ext>
            </a:extLst>
          </p:cNvPr>
          <p:cNvCxnSpPr>
            <a:cxnSpLocks/>
            <a:stCxn id="6" idx="2"/>
            <a:endCxn id="11" idx="0"/>
          </p:cNvCxnSpPr>
          <p:nvPr/>
        </p:nvCxnSpPr>
        <p:spPr>
          <a:xfrm rot="5400000">
            <a:off x="4325322" y="311522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7516D79E-AE0C-A448-AF16-7C9E2A67A354}"/>
              </a:ext>
            </a:extLst>
          </p:cNvPr>
          <p:cNvCxnSpPr>
            <a:cxnSpLocks/>
            <a:stCxn id="6" idx="2"/>
            <a:endCxn id="10" idx="0"/>
          </p:cNvCxnSpPr>
          <p:nvPr/>
        </p:nvCxnSpPr>
        <p:spPr>
          <a:xfrm rot="16200000" flipH="1">
            <a:off x="4762266" y="314272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F5A29B5-B9F3-0240-B9BF-994DF85111D5}"/>
              </a:ext>
            </a:extLst>
          </p:cNvPr>
          <p:cNvSpPr/>
          <p:nvPr/>
        </p:nvSpPr>
        <p:spPr>
          <a:xfrm>
            <a:off x="5237727" y="208077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15" name="Oval 14">
            <a:extLst>
              <a:ext uri="{FF2B5EF4-FFF2-40B4-BE49-F238E27FC236}">
                <a16:creationId xmlns:a16="http://schemas.microsoft.com/office/drawing/2014/main" id="{D405E441-AF67-574B-94AB-B56E6D447A8C}"/>
              </a:ext>
            </a:extLst>
          </p:cNvPr>
          <p:cNvSpPr/>
          <p:nvPr/>
        </p:nvSpPr>
        <p:spPr>
          <a:xfrm>
            <a:off x="4669751" y="286609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16" name="Oval 15">
            <a:extLst>
              <a:ext uri="{FF2B5EF4-FFF2-40B4-BE49-F238E27FC236}">
                <a16:creationId xmlns:a16="http://schemas.microsoft.com/office/drawing/2014/main" id="{FC610FB5-7BCC-3744-A658-4947E0F7942A}"/>
              </a:ext>
            </a:extLst>
          </p:cNvPr>
          <p:cNvSpPr/>
          <p:nvPr/>
        </p:nvSpPr>
        <p:spPr>
          <a:xfrm>
            <a:off x="5722859" y="288236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17" name="Oval 16">
            <a:extLst>
              <a:ext uri="{FF2B5EF4-FFF2-40B4-BE49-F238E27FC236}">
                <a16:creationId xmlns:a16="http://schemas.microsoft.com/office/drawing/2014/main" id="{291A23AC-933A-0F42-A8F8-9B65C7B8A52C}"/>
              </a:ext>
            </a:extLst>
          </p:cNvPr>
          <p:cNvSpPr/>
          <p:nvPr/>
        </p:nvSpPr>
        <p:spPr>
          <a:xfrm>
            <a:off x="4207467" y="360273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18" name="Oval 17">
            <a:extLst>
              <a:ext uri="{FF2B5EF4-FFF2-40B4-BE49-F238E27FC236}">
                <a16:creationId xmlns:a16="http://schemas.microsoft.com/office/drawing/2014/main" id="{B57C8159-B5D8-224B-9E20-6FC030A82D6E}"/>
              </a:ext>
            </a:extLst>
          </p:cNvPr>
          <p:cNvSpPr/>
          <p:nvPr/>
        </p:nvSpPr>
        <p:spPr>
          <a:xfrm>
            <a:off x="5077506" y="358960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19" name="Rounded Rectangle 18">
            <a:extLst>
              <a:ext uri="{FF2B5EF4-FFF2-40B4-BE49-F238E27FC236}">
                <a16:creationId xmlns:a16="http://schemas.microsoft.com/office/drawing/2014/main" id="{86214365-6EBB-E54C-B4B1-078C18256A51}"/>
              </a:ext>
            </a:extLst>
          </p:cNvPr>
          <p:cNvSpPr/>
          <p:nvPr/>
        </p:nvSpPr>
        <p:spPr>
          <a:xfrm>
            <a:off x="7921541" y="314978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4" name="Rectangle 33">
            <a:extLst>
              <a:ext uri="{FF2B5EF4-FFF2-40B4-BE49-F238E27FC236}">
                <a16:creationId xmlns:a16="http://schemas.microsoft.com/office/drawing/2014/main" id="{BBC0993F-5351-AE47-A518-1A7EF8C13F50}"/>
              </a:ext>
            </a:extLst>
          </p:cNvPr>
          <p:cNvSpPr/>
          <p:nvPr/>
        </p:nvSpPr>
        <p:spPr>
          <a:xfrm>
            <a:off x="4987412" y="1596406"/>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5" name="Rectangle 34">
            <a:extLst>
              <a:ext uri="{FF2B5EF4-FFF2-40B4-BE49-F238E27FC236}">
                <a16:creationId xmlns:a16="http://schemas.microsoft.com/office/drawing/2014/main" id="{7A7C1880-3F71-6143-AFD7-592406FB6E07}"/>
              </a:ext>
            </a:extLst>
          </p:cNvPr>
          <p:cNvSpPr/>
          <p:nvPr/>
        </p:nvSpPr>
        <p:spPr>
          <a:xfrm>
            <a:off x="7403530" y="1940927"/>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4</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7" name="Rounded Rectangle 36">
            <a:extLst>
              <a:ext uri="{FF2B5EF4-FFF2-40B4-BE49-F238E27FC236}">
                <a16:creationId xmlns:a16="http://schemas.microsoft.com/office/drawing/2014/main" id="{5D3D1858-2A9F-0043-BD9A-6130C0E8A181}"/>
              </a:ext>
            </a:extLst>
          </p:cNvPr>
          <p:cNvSpPr/>
          <p:nvPr/>
        </p:nvSpPr>
        <p:spPr>
          <a:xfrm>
            <a:off x="7422181" y="234480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8" name="Rounded Rectangle 37">
            <a:extLst>
              <a:ext uri="{FF2B5EF4-FFF2-40B4-BE49-F238E27FC236}">
                <a16:creationId xmlns:a16="http://schemas.microsoft.com/office/drawing/2014/main" id="{296FA0F2-6445-F14E-952E-B00A97D4409E}"/>
              </a:ext>
            </a:extLst>
          </p:cNvPr>
          <p:cNvSpPr/>
          <p:nvPr/>
        </p:nvSpPr>
        <p:spPr>
          <a:xfrm>
            <a:off x="6854205" y="314978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1" name="Rounded Rectangle 40">
            <a:extLst>
              <a:ext uri="{FF2B5EF4-FFF2-40B4-BE49-F238E27FC236}">
                <a16:creationId xmlns:a16="http://schemas.microsoft.com/office/drawing/2014/main" id="{F3B9C3B7-99A1-B244-BEFC-74DA81556DF1}"/>
              </a:ext>
            </a:extLst>
          </p:cNvPr>
          <p:cNvSpPr/>
          <p:nvPr/>
        </p:nvSpPr>
        <p:spPr>
          <a:xfrm>
            <a:off x="7263649" y="3882273"/>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2" name="Rounded Rectangle 41">
            <a:extLst>
              <a:ext uri="{FF2B5EF4-FFF2-40B4-BE49-F238E27FC236}">
                <a16:creationId xmlns:a16="http://schemas.microsoft.com/office/drawing/2014/main" id="{4E1F0DF3-1466-3B48-9639-56C6DDE5BF2C}"/>
              </a:ext>
            </a:extLst>
          </p:cNvPr>
          <p:cNvSpPr/>
          <p:nvPr/>
        </p:nvSpPr>
        <p:spPr>
          <a:xfrm>
            <a:off x="6389761" y="388227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5" name="Oval 44">
            <a:extLst>
              <a:ext uri="{FF2B5EF4-FFF2-40B4-BE49-F238E27FC236}">
                <a16:creationId xmlns:a16="http://schemas.microsoft.com/office/drawing/2014/main" id="{4C384433-D892-524C-BB56-B25911554BC7}"/>
              </a:ext>
            </a:extLst>
          </p:cNvPr>
          <p:cNvSpPr/>
          <p:nvPr/>
        </p:nvSpPr>
        <p:spPr>
          <a:xfrm>
            <a:off x="7346167" y="2246573"/>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46" name="Oval 45">
            <a:extLst>
              <a:ext uri="{FF2B5EF4-FFF2-40B4-BE49-F238E27FC236}">
                <a16:creationId xmlns:a16="http://schemas.microsoft.com/office/drawing/2014/main" id="{EE659C5A-94C3-2247-AA23-09FA3043F4AD}"/>
              </a:ext>
            </a:extLst>
          </p:cNvPr>
          <p:cNvSpPr/>
          <p:nvPr/>
        </p:nvSpPr>
        <p:spPr>
          <a:xfrm>
            <a:off x="6778191" y="3031886"/>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47" name="Oval 46">
            <a:extLst>
              <a:ext uri="{FF2B5EF4-FFF2-40B4-BE49-F238E27FC236}">
                <a16:creationId xmlns:a16="http://schemas.microsoft.com/office/drawing/2014/main" id="{8A75FD9D-1A19-9B4E-AC88-8E2BA86B0B10}"/>
              </a:ext>
            </a:extLst>
          </p:cNvPr>
          <p:cNvSpPr/>
          <p:nvPr/>
        </p:nvSpPr>
        <p:spPr>
          <a:xfrm>
            <a:off x="7831299" y="304815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48" name="Oval 47">
            <a:extLst>
              <a:ext uri="{FF2B5EF4-FFF2-40B4-BE49-F238E27FC236}">
                <a16:creationId xmlns:a16="http://schemas.microsoft.com/office/drawing/2014/main" id="{204E27D4-3A02-D243-9F97-082A4D560680}"/>
              </a:ext>
            </a:extLst>
          </p:cNvPr>
          <p:cNvSpPr/>
          <p:nvPr/>
        </p:nvSpPr>
        <p:spPr>
          <a:xfrm>
            <a:off x="6315907" y="3768525"/>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49" name="Oval 48">
            <a:extLst>
              <a:ext uri="{FF2B5EF4-FFF2-40B4-BE49-F238E27FC236}">
                <a16:creationId xmlns:a16="http://schemas.microsoft.com/office/drawing/2014/main" id="{0CF26CF8-E3C1-FF4C-AA6F-CAACE2382B38}"/>
              </a:ext>
            </a:extLst>
          </p:cNvPr>
          <p:cNvSpPr/>
          <p:nvPr/>
        </p:nvSpPr>
        <p:spPr>
          <a:xfrm>
            <a:off x="7185946" y="375540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50" name="Rectangle 49">
            <a:extLst>
              <a:ext uri="{FF2B5EF4-FFF2-40B4-BE49-F238E27FC236}">
                <a16:creationId xmlns:a16="http://schemas.microsoft.com/office/drawing/2014/main" id="{023414A6-5BD9-1F41-B5C0-4D5C41480389}"/>
              </a:ext>
            </a:extLst>
          </p:cNvPr>
          <p:cNvSpPr/>
          <p:nvPr/>
        </p:nvSpPr>
        <p:spPr>
          <a:xfrm>
            <a:off x="465256" y="952184"/>
            <a:ext cx="5754900" cy="3074268"/>
          </a:xfrm>
          <a:prstGeom prst="rect">
            <a:avLst/>
          </a:prstGeom>
          <a:solidFill>
            <a:srgbClr val="01263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55" name="Curved Connector 54">
            <a:extLst>
              <a:ext uri="{FF2B5EF4-FFF2-40B4-BE49-F238E27FC236}">
                <a16:creationId xmlns:a16="http://schemas.microsoft.com/office/drawing/2014/main" id="{94FD3B37-2FEF-9D42-B397-6A73EC5654BB}"/>
              </a:ext>
            </a:extLst>
          </p:cNvPr>
          <p:cNvCxnSpPr>
            <a:cxnSpLocks/>
            <a:stCxn id="56" idx="1"/>
            <a:endCxn id="57" idx="0"/>
          </p:cNvCxnSpPr>
          <p:nvPr/>
        </p:nvCxnSpPr>
        <p:spPr>
          <a:xfrm rot="10800000" flipV="1">
            <a:off x="7108255" y="2495998"/>
            <a:ext cx="573788" cy="745477"/>
          </a:xfrm>
          <a:prstGeom prst="curved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315D6FF-BB49-6148-8281-739FB2C77BD7}"/>
              </a:ext>
            </a:extLst>
          </p:cNvPr>
          <p:cNvSpPr/>
          <p:nvPr/>
        </p:nvSpPr>
        <p:spPr>
          <a:xfrm>
            <a:off x="7682043" y="2450619"/>
            <a:ext cx="97765" cy="907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57" name="Rectangle 56">
            <a:extLst>
              <a:ext uri="{FF2B5EF4-FFF2-40B4-BE49-F238E27FC236}">
                <a16:creationId xmlns:a16="http://schemas.microsoft.com/office/drawing/2014/main" id="{CDBD7C82-8ABC-3045-9C31-61F46EDEB84F}"/>
              </a:ext>
            </a:extLst>
          </p:cNvPr>
          <p:cNvSpPr/>
          <p:nvPr/>
        </p:nvSpPr>
        <p:spPr>
          <a:xfrm>
            <a:off x="7005559" y="3241476"/>
            <a:ext cx="205391" cy="190674"/>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58" name="Curved Connector 57">
            <a:extLst>
              <a:ext uri="{FF2B5EF4-FFF2-40B4-BE49-F238E27FC236}">
                <a16:creationId xmlns:a16="http://schemas.microsoft.com/office/drawing/2014/main" id="{57951523-7865-5643-B34D-5C9C6F19FCDC}"/>
              </a:ext>
            </a:extLst>
          </p:cNvPr>
          <p:cNvCxnSpPr>
            <a:cxnSpLocks/>
            <a:stCxn id="57" idx="2"/>
            <a:endCxn id="59" idx="0"/>
          </p:cNvCxnSpPr>
          <p:nvPr/>
        </p:nvCxnSpPr>
        <p:spPr>
          <a:xfrm rot="5400000">
            <a:off x="6593273" y="3463388"/>
            <a:ext cx="546220" cy="483745"/>
          </a:xfrm>
          <a:prstGeom prst="curvedConnector3">
            <a:avLst>
              <a:gd name="adj1" fmla="val 50000"/>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39737B9-1C06-6A4E-A65A-55693FA0552F}"/>
              </a:ext>
            </a:extLst>
          </p:cNvPr>
          <p:cNvSpPr/>
          <p:nvPr/>
        </p:nvSpPr>
        <p:spPr>
          <a:xfrm>
            <a:off x="6571628" y="3978370"/>
            <a:ext cx="105764" cy="143786"/>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51" name="Multiply 50">
            <a:extLst>
              <a:ext uri="{FF2B5EF4-FFF2-40B4-BE49-F238E27FC236}">
                <a16:creationId xmlns:a16="http://schemas.microsoft.com/office/drawing/2014/main" id="{93E985E5-F838-D341-A5BC-B86029F25B5A}"/>
              </a:ext>
            </a:extLst>
          </p:cNvPr>
          <p:cNvSpPr/>
          <p:nvPr/>
        </p:nvSpPr>
        <p:spPr>
          <a:xfrm>
            <a:off x="7906336" y="2912227"/>
            <a:ext cx="688095" cy="757128"/>
          </a:xfrm>
          <a:prstGeom prst="mathMultiply">
            <a:avLst/>
          </a:prstGeom>
          <a:solidFill>
            <a:srgbClr val="FF0000"/>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52" name="Multiply 51">
            <a:extLst>
              <a:ext uri="{FF2B5EF4-FFF2-40B4-BE49-F238E27FC236}">
                <a16:creationId xmlns:a16="http://schemas.microsoft.com/office/drawing/2014/main" id="{7C80865C-FC00-814C-8302-4EBA9482DEB4}"/>
              </a:ext>
            </a:extLst>
          </p:cNvPr>
          <p:cNvSpPr/>
          <p:nvPr/>
        </p:nvSpPr>
        <p:spPr>
          <a:xfrm>
            <a:off x="7233446" y="3694402"/>
            <a:ext cx="688095" cy="757128"/>
          </a:xfrm>
          <a:prstGeom prst="mathMultiply">
            <a:avLst/>
          </a:prstGeom>
          <a:solidFill>
            <a:srgbClr val="FF0000"/>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Tree>
    <p:extLst>
      <p:ext uri="{BB962C8B-B14F-4D97-AF65-F5344CB8AC3E}">
        <p14:creationId xmlns:p14="http://schemas.microsoft.com/office/powerpoint/2010/main" val="345867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1500"/>
                                        <p:tgtEl>
                                          <p:spTgt spid="55"/>
                                        </p:tgtEl>
                                      </p:cBhvr>
                                    </p:animEffect>
                                  </p:childTnLst>
                                </p:cTn>
                              </p:par>
                              <p:par>
                                <p:cTn id="8" presetID="22" presetClass="entr" presetSubtype="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up)">
                                      <p:cBhvr>
                                        <p:cTn id="10" dur="1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dissolve">
                                      <p:cBhvr>
                                        <p:cTn id="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10</a:t>
            </a:fld>
            <a:endParaRPr lang="en-SE" dirty="0"/>
          </a:p>
        </p:txBody>
      </p:sp>
      <p:sp>
        <p:nvSpPr>
          <p:cNvPr id="5" name="Rounded Rectangle 4">
            <a:extLst>
              <a:ext uri="{FF2B5EF4-FFF2-40B4-BE49-F238E27FC236}">
                <a16:creationId xmlns:a16="http://schemas.microsoft.com/office/drawing/2014/main" id="{EBA2DEDC-C046-7C4F-B9DC-08E0B33ECEF7}"/>
              </a:ext>
            </a:extLst>
          </p:cNvPr>
          <p:cNvSpPr/>
          <p:nvPr/>
        </p:nvSpPr>
        <p:spPr>
          <a:xfrm>
            <a:off x="5022798" y="201275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 name="Rounded Rectangle 5">
            <a:extLst>
              <a:ext uri="{FF2B5EF4-FFF2-40B4-BE49-F238E27FC236}">
                <a16:creationId xmlns:a16="http://schemas.microsoft.com/office/drawing/2014/main" id="{DE0EB818-90FC-2F48-8DE2-B0283F6B9BFD}"/>
              </a:ext>
            </a:extLst>
          </p:cNvPr>
          <p:cNvSpPr/>
          <p:nvPr/>
        </p:nvSpPr>
        <p:spPr>
          <a:xfrm>
            <a:off x="4454822"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7" name="Rounded Rectangle 6">
            <a:extLst>
              <a:ext uri="{FF2B5EF4-FFF2-40B4-BE49-F238E27FC236}">
                <a16:creationId xmlns:a16="http://schemas.microsoft.com/office/drawing/2014/main" id="{0B856D90-C4E6-B644-908F-3F3956282B6A}"/>
              </a:ext>
            </a:extLst>
          </p:cNvPr>
          <p:cNvSpPr/>
          <p:nvPr/>
        </p:nvSpPr>
        <p:spPr>
          <a:xfrm>
            <a:off x="5522160" y="281773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8" name="Curved Connector 7">
            <a:extLst>
              <a:ext uri="{FF2B5EF4-FFF2-40B4-BE49-F238E27FC236}">
                <a16:creationId xmlns:a16="http://schemas.microsoft.com/office/drawing/2014/main" id="{F963542E-50AC-8043-9BE6-2783537A2C2E}"/>
              </a:ext>
            </a:extLst>
          </p:cNvPr>
          <p:cNvCxnSpPr>
            <a:cxnSpLocks/>
            <a:stCxn id="5" idx="2"/>
            <a:endCxn id="6" idx="0"/>
          </p:cNvCxnSpPr>
          <p:nvPr/>
        </p:nvCxnSpPr>
        <p:spPr>
          <a:xfrm rot="5400000">
            <a:off x="4805291" y="229472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DCDC6CF0-7079-C544-8374-5F5EC46B7066}"/>
              </a:ext>
            </a:extLst>
          </p:cNvPr>
          <p:cNvCxnSpPr>
            <a:cxnSpLocks/>
            <a:stCxn id="5" idx="2"/>
            <a:endCxn id="7" idx="0"/>
          </p:cNvCxnSpPr>
          <p:nvPr/>
        </p:nvCxnSpPr>
        <p:spPr>
          <a:xfrm rot="16200000" flipH="1">
            <a:off x="5338960" y="232903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FBE9FCA-01FA-BE46-9197-6847993326E9}"/>
              </a:ext>
            </a:extLst>
          </p:cNvPr>
          <p:cNvSpPr/>
          <p:nvPr/>
        </p:nvSpPr>
        <p:spPr>
          <a:xfrm>
            <a:off x="4864266"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1" name="Rounded Rectangle 10">
            <a:extLst>
              <a:ext uri="{FF2B5EF4-FFF2-40B4-BE49-F238E27FC236}">
                <a16:creationId xmlns:a16="http://schemas.microsoft.com/office/drawing/2014/main" id="{3322E067-A141-CF43-A1A2-7DA72C889D75}"/>
              </a:ext>
            </a:extLst>
          </p:cNvPr>
          <p:cNvSpPr/>
          <p:nvPr/>
        </p:nvSpPr>
        <p:spPr>
          <a:xfrm>
            <a:off x="3990378"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12" name="Curved Connector 11">
            <a:extLst>
              <a:ext uri="{FF2B5EF4-FFF2-40B4-BE49-F238E27FC236}">
                <a16:creationId xmlns:a16="http://schemas.microsoft.com/office/drawing/2014/main" id="{C02B1323-0F8B-2844-BDA8-3167A9CB7973}"/>
              </a:ext>
            </a:extLst>
          </p:cNvPr>
          <p:cNvCxnSpPr>
            <a:cxnSpLocks/>
            <a:stCxn id="6" idx="2"/>
            <a:endCxn id="11" idx="0"/>
          </p:cNvCxnSpPr>
          <p:nvPr/>
        </p:nvCxnSpPr>
        <p:spPr>
          <a:xfrm rot="5400000">
            <a:off x="4325322" y="311522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7516D79E-AE0C-A448-AF16-7C9E2A67A354}"/>
              </a:ext>
            </a:extLst>
          </p:cNvPr>
          <p:cNvCxnSpPr>
            <a:cxnSpLocks/>
            <a:stCxn id="6" idx="2"/>
            <a:endCxn id="10" idx="0"/>
          </p:cNvCxnSpPr>
          <p:nvPr/>
        </p:nvCxnSpPr>
        <p:spPr>
          <a:xfrm rot="16200000" flipH="1">
            <a:off x="4762266" y="314272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F5A29B5-B9F3-0240-B9BF-994DF85111D5}"/>
              </a:ext>
            </a:extLst>
          </p:cNvPr>
          <p:cNvSpPr/>
          <p:nvPr/>
        </p:nvSpPr>
        <p:spPr>
          <a:xfrm>
            <a:off x="5237727" y="208077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15" name="Oval 14">
            <a:extLst>
              <a:ext uri="{FF2B5EF4-FFF2-40B4-BE49-F238E27FC236}">
                <a16:creationId xmlns:a16="http://schemas.microsoft.com/office/drawing/2014/main" id="{D405E441-AF67-574B-94AB-B56E6D447A8C}"/>
              </a:ext>
            </a:extLst>
          </p:cNvPr>
          <p:cNvSpPr/>
          <p:nvPr/>
        </p:nvSpPr>
        <p:spPr>
          <a:xfrm>
            <a:off x="4669751" y="286609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16" name="Oval 15">
            <a:extLst>
              <a:ext uri="{FF2B5EF4-FFF2-40B4-BE49-F238E27FC236}">
                <a16:creationId xmlns:a16="http://schemas.microsoft.com/office/drawing/2014/main" id="{FC610FB5-7BCC-3744-A658-4947E0F7942A}"/>
              </a:ext>
            </a:extLst>
          </p:cNvPr>
          <p:cNvSpPr/>
          <p:nvPr/>
        </p:nvSpPr>
        <p:spPr>
          <a:xfrm>
            <a:off x="5722859" y="288236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17" name="Oval 16">
            <a:extLst>
              <a:ext uri="{FF2B5EF4-FFF2-40B4-BE49-F238E27FC236}">
                <a16:creationId xmlns:a16="http://schemas.microsoft.com/office/drawing/2014/main" id="{291A23AC-933A-0F42-A8F8-9B65C7B8A52C}"/>
              </a:ext>
            </a:extLst>
          </p:cNvPr>
          <p:cNvSpPr/>
          <p:nvPr/>
        </p:nvSpPr>
        <p:spPr>
          <a:xfrm>
            <a:off x="4207467" y="360273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18" name="Oval 17">
            <a:extLst>
              <a:ext uri="{FF2B5EF4-FFF2-40B4-BE49-F238E27FC236}">
                <a16:creationId xmlns:a16="http://schemas.microsoft.com/office/drawing/2014/main" id="{B57C8159-B5D8-224B-9E20-6FC030A82D6E}"/>
              </a:ext>
            </a:extLst>
          </p:cNvPr>
          <p:cNvSpPr/>
          <p:nvPr/>
        </p:nvSpPr>
        <p:spPr>
          <a:xfrm>
            <a:off x="5077506" y="358960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19" name="Rounded Rectangle 18">
            <a:extLst>
              <a:ext uri="{FF2B5EF4-FFF2-40B4-BE49-F238E27FC236}">
                <a16:creationId xmlns:a16="http://schemas.microsoft.com/office/drawing/2014/main" id="{86214365-6EBB-E54C-B4B1-078C18256A51}"/>
              </a:ext>
            </a:extLst>
          </p:cNvPr>
          <p:cNvSpPr/>
          <p:nvPr/>
        </p:nvSpPr>
        <p:spPr>
          <a:xfrm>
            <a:off x="7921541" y="314978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4" name="Rectangle 33">
            <a:extLst>
              <a:ext uri="{FF2B5EF4-FFF2-40B4-BE49-F238E27FC236}">
                <a16:creationId xmlns:a16="http://schemas.microsoft.com/office/drawing/2014/main" id="{BBC0993F-5351-AE47-A518-1A7EF8C13F50}"/>
              </a:ext>
            </a:extLst>
          </p:cNvPr>
          <p:cNvSpPr/>
          <p:nvPr/>
        </p:nvSpPr>
        <p:spPr>
          <a:xfrm>
            <a:off x="4987412" y="1596406"/>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5" name="Rectangle 34">
            <a:extLst>
              <a:ext uri="{FF2B5EF4-FFF2-40B4-BE49-F238E27FC236}">
                <a16:creationId xmlns:a16="http://schemas.microsoft.com/office/drawing/2014/main" id="{7A7C1880-3F71-6143-AFD7-592406FB6E07}"/>
              </a:ext>
            </a:extLst>
          </p:cNvPr>
          <p:cNvSpPr/>
          <p:nvPr/>
        </p:nvSpPr>
        <p:spPr>
          <a:xfrm>
            <a:off x="7403530" y="1940927"/>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4</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7" name="Rounded Rectangle 36">
            <a:extLst>
              <a:ext uri="{FF2B5EF4-FFF2-40B4-BE49-F238E27FC236}">
                <a16:creationId xmlns:a16="http://schemas.microsoft.com/office/drawing/2014/main" id="{5D3D1858-2A9F-0043-BD9A-6130C0E8A181}"/>
              </a:ext>
            </a:extLst>
          </p:cNvPr>
          <p:cNvSpPr/>
          <p:nvPr/>
        </p:nvSpPr>
        <p:spPr>
          <a:xfrm>
            <a:off x="7422181" y="234480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8" name="Rounded Rectangle 37">
            <a:extLst>
              <a:ext uri="{FF2B5EF4-FFF2-40B4-BE49-F238E27FC236}">
                <a16:creationId xmlns:a16="http://schemas.microsoft.com/office/drawing/2014/main" id="{296FA0F2-6445-F14E-952E-B00A97D4409E}"/>
              </a:ext>
            </a:extLst>
          </p:cNvPr>
          <p:cNvSpPr/>
          <p:nvPr/>
        </p:nvSpPr>
        <p:spPr>
          <a:xfrm>
            <a:off x="6854205" y="314978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39" name="Curved Connector 38">
            <a:extLst>
              <a:ext uri="{FF2B5EF4-FFF2-40B4-BE49-F238E27FC236}">
                <a16:creationId xmlns:a16="http://schemas.microsoft.com/office/drawing/2014/main" id="{CF22B808-D4DD-AF49-B86F-C0B113E0ACF8}"/>
              </a:ext>
            </a:extLst>
          </p:cNvPr>
          <p:cNvCxnSpPr>
            <a:cxnSpLocks/>
            <a:stCxn id="37" idx="2"/>
            <a:endCxn id="38" idx="0"/>
          </p:cNvCxnSpPr>
          <p:nvPr/>
        </p:nvCxnSpPr>
        <p:spPr>
          <a:xfrm rot="5400000">
            <a:off x="7204674" y="262677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F3C51D88-3CD2-0848-AF10-EB51051901A2}"/>
              </a:ext>
            </a:extLst>
          </p:cNvPr>
          <p:cNvCxnSpPr>
            <a:cxnSpLocks/>
            <a:stCxn id="37" idx="2"/>
          </p:cNvCxnSpPr>
          <p:nvPr/>
        </p:nvCxnSpPr>
        <p:spPr>
          <a:xfrm rot="16200000" flipH="1">
            <a:off x="7738343" y="266108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F3B9C3B7-99A1-B244-BEFC-74DA81556DF1}"/>
              </a:ext>
            </a:extLst>
          </p:cNvPr>
          <p:cNvSpPr/>
          <p:nvPr/>
        </p:nvSpPr>
        <p:spPr>
          <a:xfrm>
            <a:off x="7263649" y="3882273"/>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2" name="Rounded Rectangle 41">
            <a:extLst>
              <a:ext uri="{FF2B5EF4-FFF2-40B4-BE49-F238E27FC236}">
                <a16:creationId xmlns:a16="http://schemas.microsoft.com/office/drawing/2014/main" id="{4E1F0DF3-1466-3B48-9639-56C6DDE5BF2C}"/>
              </a:ext>
            </a:extLst>
          </p:cNvPr>
          <p:cNvSpPr/>
          <p:nvPr/>
        </p:nvSpPr>
        <p:spPr>
          <a:xfrm>
            <a:off x="6389761" y="388227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3" name="Curved Connector 42">
            <a:extLst>
              <a:ext uri="{FF2B5EF4-FFF2-40B4-BE49-F238E27FC236}">
                <a16:creationId xmlns:a16="http://schemas.microsoft.com/office/drawing/2014/main" id="{0D7B51CD-25C4-B442-A602-2A92961AEE9E}"/>
              </a:ext>
            </a:extLst>
          </p:cNvPr>
          <p:cNvCxnSpPr>
            <a:cxnSpLocks/>
            <a:stCxn id="38" idx="2"/>
            <a:endCxn id="42" idx="0"/>
          </p:cNvCxnSpPr>
          <p:nvPr/>
        </p:nvCxnSpPr>
        <p:spPr>
          <a:xfrm rot="5400000">
            <a:off x="6724705" y="344727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667AA7FC-5FD4-A545-ADF7-BB081747A39F}"/>
              </a:ext>
            </a:extLst>
          </p:cNvPr>
          <p:cNvCxnSpPr>
            <a:cxnSpLocks/>
            <a:stCxn id="38" idx="2"/>
            <a:endCxn id="41" idx="0"/>
          </p:cNvCxnSpPr>
          <p:nvPr/>
        </p:nvCxnSpPr>
        <p:spPr>
          <a:xfrm rot="16200000" flipH="1">
            <a:off x="7161649" y="347477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C384433-D892-524C-BB56-B25911554BC7}"/>
              </a:ext>
            </a:extLst>
          </p:cNvPr>
          <p:cNvSpPr/>
          <p:nvPr/>
        </p:nvSpPr>
        <p:spPr>
          <a:xfrm>
            <a:off x="7637110" y="241282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46" name="Oval 45">
            <a:extLst>
              <a:ext uri="{FF2B5EF4-FFF2-40B4-BE49-F238E27FC236}">
                <a16:creationId xmlns:a16="http://schemas.microsoft.com/office/drawing/2014/main" id="{EE659C5A-94C3-2247-AA23-09FA3043F4AD}"/>
              </a:ext>
            </a:extLst>
          </p:cNvPr>
          <p:cNvSpPr/>
          <p:nvPr/>
        </p:nvSpPr>
        <p:spPr>
          <a:xfrm>
            <a:off x="7069134" y="319814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47" name="Oval 46">
            <a:extLst>
              <a:ext uri="{FF2B5EF4-FFF2-40B4-BE49-F238E27FC236}">
                <a16:creationId xmlns:a16="http://schemas.microsoft.com/office/drawing/2014/main" id="{8A75FD9D-1A19-9B4E-AC88-8E2BA86B0B10}"/>
              </a:ext>
            </a:extLst>
          </p:cNvPr>
          <p:cNvSpPr/>
          <p:nvPr/>
        </p:nvSpPr>
        <p:spPr>
          <a:xfrm>
            <a:off x="8122242" y="321441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48" name="Oval 47">
            <a:extLst>
              <a:ext uri="{FF2B5EF4-FFF2-40B4-BE49-F238E27FC236}">
                <a16:creationId xmlns:a16="http://schemas.microsoft.com/office/drawing/2014/main" id="{204E27D4-3A02-D243-9F97-082A4D560680}"/>
              </a:ext>
            </a:extLst>
          </p:cNvPr>
          <p:cNvSpPr/>
          <p:nvPr/>
        </p:nvSpPr>
        <p:spPr>
          <a:xfrm>
            <a:off x="6606850" y="393478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49" name="Oval 48">
            <a:extLst>
              <a:ext uri="{FF2B5EF4-FFF2-40B4-BE49-F238E27FC236}">
                <a16:creationId xmlns:a16="http://schemas.microsoft.com/office/drawing/2014/main" id="{0CF26CF8-E3C1-FF4C-AA6F-CAACE2382B38}"/>
              </a:ext>
            </a:extLst>
          </p:cNvPr>
          <p:cNvSpPr/>
          <p:nvPr/>
        </p:nvSpPr>
        <p:spPr>
          <a:xfrm>
            <a:off x="7476889" y="392165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Tree>
    <p:extLst>
      <p:ext uri="{BB962C8B-B14F-4D97-AF65-F5344CB8AC3E}">
        <p14:creationId xmlns:p14="http://schemas.microsoft.com/office/powerpoint/2010/main" val="91279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11</a:t>
            </a:fld>
            <a:endParaRPr lang="en-SE" dirty="0"/>
          </a:p>
        </p:txBody>
      </p:sp>
      <p:sp>
        <p:nvSpPr>
          <p:cNvPr id="8" name="Title 1">
            <a:extLst>
              <a:ext uri="{FF2B5EF4-FFF2-40B4-BE49-F238E27FC236}">
                <a16:creationId xmlns:a16="http://schemas.microsoft.com/office/drawing/2014/main" id="{C02DB9D3-464D-8143-BD9A-DA9C52D2DE06}"/>
              </a:ext>
            </a:extLst>
          </p:cNvPr>
          <p:cNvSpPr>
            <a:spLocks noGrp="1"/>
          </p:cNvSpPr>
          <p:nvPr>
            <p:ph type="title"/>
          </p:nvPr>
        </p:nvSpPr>
        <p:spPr>
          <a:xfrm rot="21439311">
            <a:off x="743374" y="391800"/>
            <a:ext cx="2905520" cy="425037"/>
          </a:xfrm>
          <a:solidFill>
            <a:schemeClr val="bg1"/>
          </a:solidFill>
        </p:spPr>
        <p:txBody>
          <a:bodyPr>
            <a:normAutofit fontScale="90000"/>
          </a:bodyPr>
          <a:lstStyle/>
          <a:p>
            <a:r>
              <a:rPr lang="en-SE" sz="2400" b="1" dirty="0">
                <a:solidFill>
                  <a:srgbClr val="012639"/>
                </a:solidFill>
              </a:rPr>
              <a:t>Research Questions</a:t>
            </a:r>
          </a:p>
        </p:txBody>
      </p:sp>
      <p:sp>
        <p:nvSpPr>
          <p:cNvPr id="20" name="Content Placeholder 2">
            <a:extLst>
              <a:ext uri="{FF2B5EF4-FFF2-40B4-BE49-F238E27FC236}">
                <a16:creationId xmlns:a16="http://schemas.microsoft.com/office/drawing/2014/main" id="{51BC7AA8-BE9F-6B4D-911A-E8BF37DA25E5}"/>
              </a:ext>
            </a:extLst>
          </p:cNvPr>
          <p:cNvSpPr>
            <a:spLocks noGrp="1"/>
          </p:cNvSpPr>
          <p:nvPr>
            <p:ph idx="1"/>
          </p:nvPr>
        </p:nvSpPr>
        <p:spPr>
          <a:xfrm>
            <a:off x="628650" y="1772239"/>
            <a:ext cx="7002139" cy="2860484"/>
          </a:xfrm>
        </p:spPr>
        <p:txBody>
          <a:bodyPr>
            <a:normAutofit/>
          </a:bodyPr>
          <a:lstStyle/>
          <a:p>
            <a:r>
              <a:rPr lang="en-GB" b="1" dirty="0"/>
              <a:t>RQ1: </a:t>
            </a:r>
            <a:r>
              <a:rPr lang="en-GB" dirty="0"/>
              <a:t>How does the amount of bloated dependencies evolve</a:t>
            </a:r>
            <a:r>
              <a:rPr lang="en-GB" sz="2400" dirty="0"/>
              <a:t> </a:t>
            </a:r>
            <a:r>
              <a:rPr lang="en-GB" dirty="0"/>
              <a:t>across releases?</a:t>
            </a:r>
          </a:p>
          <a:p>
            <a:r>
              <a:rPr lang="en-GB" b="1" dirty="0"/>
              <a:t>RQ2: </a:t>
            </a:r>
            <a:r>
              <a:rPr lang="en-GB" dirty="0"/>
              <a:t>Do bloated dependencies stay bloated across time?</a:t>
            </a:r>
          </a:p>
          <a:p>
            <a:r>
              <a:rPr lang="en-GB" b="1" dirty="0"/>
              <a:t>RQ3: </a:t>
            </a:r>
            <a:r>
              <a:rPr lang="en-GB" dirty="0"/>
              <a:t>Do developers maintain dependencies that are  bloated?</a:t>
            </a:r>
          </a:p>
          <a:p>
            <a:r>
              <a:rPr lang="en-GB" b="1" dirty="0"/>
              <a:t>RQ4: </a:t>
            </a:r>
            <a:r>
              <a:rPr lang="en-GB" dirty="0"/>
              <a:t>What development practices change the usage status</a:t>
            </a:r>
            <a:br>
              <a:rPr lang="en-GB" sz="2400" dirty="0"/>
            </a:br>
            <a:r>
              <a:rPr lang="en-GB" dirty="0"/>
              <a:t>of dependencies?</a:t>
            </a:r>
            <a:endParaRPr lang="en-SE" sz="2400" dirty="0"/>
          </a:p>
        </p:txBody>
      </p:sp>
    </p:spTree>
    <p:extLst>
      <p:ext uri="{BB962C8B-B14F-4D97-AF65-F5344CB8AC3E}">
        <p14:creationId xmlns:p14="http://schemas.microsoft.com/office/powerpoint/2010/main" val="42076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12</a:t>
            </a:fld>
            <a:endParaRPr lang="en-SE" dirty="0"/>
          </a:p>
        </p:txBody>
      </p:sp>
      <p:sp>
        <p:nvSpPr>
          <p:cNvPr id="8" name="Title 1">
            <a:extLst>
              <a:ext uri="{FF2B5EF4-FFF2-40B4-BE49-F238E27FC236}">
                <a16:creationId xmlns:a16="http://schemas.microsoft.com/office/drawing/2014/main" id="{C02DB9D3-464D-8143-BD9A-DA9C52D2DE06}"/>
              </a:ext>
            </a:extLst>
          </p:cNvPr>
          <p:cNvSpPr>
            <a:spLocks noGrp="1"/>
          </p:cNvSpPr>
          <p:nvPr>
            <p:ph type="title"/>
          </p:nvPr>
        </p:nvSpPr>
        <p:spPr>
          <a:xfrm rot="21439311">
            <a:off x="743374" y="391800"/>
            <a:ext cx="2905520" cy="425037"/>
          </a:xfrm>
          <a:solidFill>
            <a:schemeClr val="bg1"/>
          </a:solidFill>
        </p:spPr>
        <p:txBody>
          <a:bodyPr>
            <a:normAutofit fontScale="90000"/>
          </a:bodyPr>
          <a:lstStyle/>
          <a:p>
            <a:r>
              <a:rPr lang="en-SE" sz="2400" b="1" dirty="0">
                <a:solidFill>
                  <a:srgbClr val="012639"/>
                </a:solidFill>
              </a:rPr>
              <a:t>Research Questions</a:t>
            </a:r>
          </a:p>
        </p:txBody>
      </p:sp>
      <p:sp>
        <p:nvSpPr>
          <p:cNvPr id="20" name="Content Placeholder 2">
            <a:extLst>
              <a:ext uri="{FF2B5EF4-FFF2-40B4-BE49-F238E27FC236}">
                <a16:creationId xmlns:a16="http://schemas.microsoft.com/office/drawing/2014/main" id="{51BC7AA8-BE9F-6B4D-911A-E8BF37DA25E5}"/>
              </a:ext>
            </a:extLst>
          </p:cNvPr>
          <p:cNvSpPr>
            <a:spLocks noGrp="1"/>
          </p:cNvSpPr>
          <p:nvPr>
            <p:ph idx="1"/>
          </p:nvPr>
        </p:nvSpPr>
        <p:spPr>
          <a:xfrm>
            <a:off x="628650" y="1817959"/>
            <a:ext cx="7886700" cy="2860484"/>
          </a:xfrm>
        </p:spPr>
        <p:txBody>
          <a:bodyPr>
            <a:normAutofit/>
          </a:bodyPr>
          <a:lstStyle/>
          <a:p>
            <a:r>
              <a:rPr lang="en-GB" b="1" dirty="0">
                <a:solidFill>
                  <a:srgbClr val="012639"/>
                </a:solidFill>
              </a:rPr>
              <a:t>RQ1: </a:t>
            </a:r>
            <a:r>
              <a:rPr lang="en-GB" dirty="0">
                <a:solidFill>
                  <a:srgbClr val="012639"/>
                </a:solidFill>
              </a:rPr>
              <a:t>How does the amount of bloated dependencies evolve</a:t>
            </a:r>
            <a:br>
              <a:rPr lang="en-GB" sz="2400" dirty="0">
                <a:solidFill>
                  <a:srgbClr val="012639"/>
                </a:solidFill>
              </a:rPr>
            </a:br>
            <a:r>
              <a:rPr lang="en-GB" dirty="0">
                <a:solidFill>
                  <a:srgbClr val="012639"/>
                </a:solidFill>
              </a:rPr>
              <a:t>across releases?</a:t>
            </a:r>
          </a:p>
          <a:p>
            <a:r>
              <a:rPr lang="en-GB" b="1" dirty="0"/>
              <a:t>RQ2: </a:t>
            </a:r>
            <a:r>
              <a:rPr lang="en-GB" dirty="0"/>
              <a:t>Do bloated dependencies stay bloated across time?</a:t>
            </a:r>
          </a:p>
          <a:p>
            <a:r>
              <a:rPr lang="en-GB" b="1" dirty="0"/>
              <a:t>RQ3: </a:t>
            </a:r>
            <a:r>
              <a:rPr lang="en-GB" dirty="0"/>
              <a:t>Do developers maintain dependencies that are bloated?</a:t>
            </a:r>
          </a:p>
          <a:p>
            <a:r>
              <a:rPr lang="en-GB" b="1" dirty="0">
                <a:solidFill>
                  <a:srgbClr val="012639"/>
                </a:solidFill>
              </a:rPr>
              <a:t>RQ4: </a:t>
            </a:r>
            <a:r>
              <a:rPr lang="en-GB" dirty="0">
                <a:solidFill>
                  <a:srgbClr val="012639"/>
                </a:solidFill>
              </a:rPr>
              <a:t>What development practices change the usage status</a:t>
            </a:r>
            <a:br>
              <a:rPr lang="en-GB" sz="2400" dirty="0">
                <a:solidFill>
                  <a:srgbClr val="012639"/>
                </a:solidFill>
              </a:rPr>
            </a:br>
            <a:r>
              <a:rPr lang="en-GB" dirty="0">
                <a:solidFill>
                  <a:srgbClr val="012639"/>
                </a:solidFill>
              </a:rPr>
              <a:t>of dependencies?</a:t>
            </a:r>
            <a:endParaRPr lang="en-SE" sz="2400" dirty="0">
              <a:solidFill>
                <a:srgbClr val="012639"/>
              </a:solidFill>
            </a:endParaRPr>
          </a:p>
        </p:txBody>
      </p:sp>
    </p:spTree>
    <p:extLst>
      <p:ext uri="{BB962C8B-B14F-4D97-AF65-F5344CB8AC3E}">
        <p14:creationId xmlns:p14="http://schemas.microsoft.com/office/powerpoint/2010/main" val="73872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13</a:t>
            </a:fld>
            <a:endParaRPr lang="en-SE" dirty="0"/>
          </a:p>
        </p:txBody>
      </p:sp>
      <p:sp>
        <p:nvSpPr>
          <p:cNvPr id="7" name="Rounded Rectangle 6">
            <a:extLst>
              <a:ext uri="{FF2B5EF4-FFF2-40B4-BE49-F238E27FC236}">
                <a16:creationId xmlns:a16="http://schemas.microsoft.com/office/drawing/2014/main" id="{17498D2D-C3DF-964A-BA47-B3BD49BE0084}"/>
              </a:ext>
            </a:extLst>
          </p:cNvPr>
          <p:cNvSpPr/>
          <p:nvPr/>
        </p:nvSpPr>
        <p:spPr>
          <a:xfrm>
            <a:off x="2092921" y="2238047"/>
            <a:ext cx="1039153" cy="593974"/>
          </a:xfrm>
          <a:prstGeom prst="roundRect">
            <a:avLst/>
          </a:prstGeom>
          <a:solidFill>
            <a:srgbClr val="FFD6C9"/>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rgbClr val="00B05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8" name="Rectangle 7">
            <a:extLst>
              <a:ext uri="{FF2B5EF4-FFF2-40B4-BE49-F238E27FC236}">
                <a16:creationId xmlns:a16="http://schemas.microsoft.com/office/drawing/2014/main" id="{13DF17B8-1156-BC42-9ACB-215AF28DA9C3}"/>
              </a:ext>
            </a:extLst>
          </p:cNvPr>
          <p:cNvSpPr/>
          <p:nvPr/>
        </p:nvSpPr>
        <p:spPr>
          <a:xfrm>
            <a:off x="2115913" y="2284296"/>
            <a:ext cx="994508" cy="553998"/>
          </a:xfrm>
          <a:prstGeom prst="rect">
            <a:avLst/>
          </a:prstGeom>
        </p:spPr>
        <p:txBody>
          <a:bodyPr wrap="square">
            <a:spAutoFit/>
          </a:bodyPr>
          <a:lstStyle/>
          <a:p>
            <a:pPr algn="ctr"/>
            <a:r>
              <a:rPr lang="en-GB" sz="10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rPr>
              <a:t>Collect single-module Maven projects</a:t>
            </a:r>
            <a:endParaRPr lang="en-SE" sz="10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9" name="Rounded Rectangle 8">
            <a:extLst>
              <a:ext uri="{FF2B5EF4-FFF2-40B4-BE49-F238E27FC236}">
                <a16:creationId xmlns:a16="http://schemas.microsoft.com/office/drawing/2014/main" id="{215E33EE-D8F7-9E49-B719-F18578BDD6D8}"/>
              </a:ext>
            </a:extLst>
          </p:cNvPr>
          <p:cNvSpPr/>
          <p:nvPr/>
        </p:nvSpPr>
        <p:spPr>
          <a:xfrm>
            <a:off x="3888834" y="2238047"/>
            <a:ext cx="1039153" cy="593974"/>
          </a:xfrm>
          <a:prstGeom prst="roundRect">
            <a:avLst/>
          </a:prstGeom>
          <a:solidFill>
            <a:srgbClr val="FFD6C9"/>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dirty="0">
              <a:solidFill>
                <a:srgbClr val="00B05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0" name="Oval 9">
            <a:extLst>
              <a:ext uri="{FF2B5EF4-FFF2-40B4-BE49-F238E27FC236}">
                <a16:creationId xmlns:a16="http://schemas.microsoft.com/office/drawing/2014/main" id="{C3DF568C-0DB8-3F45-951B-5589615E0CCD}"/>
              </a:ext>
            </a:extLst>
          </p:cNvPr>
          <p:cNvSpPr/>
          <p:nvPr/>
        </p:nvSpPr>
        <p:spPr>
          <a:xfrm>
            <a:off x="1920314" y="2010168"/>
            <a:ext cx="295261" cy="295261"/>
          </a:xfrm>
          <a:prstGeom prst="ellipse">
            <a:avLst/>
          </a:prstGeom>
          <a:solidFill>
            <a:srgbClr val="FFEE9B"/>
          </a:solidFill>
          <a:ln w="1905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925" b="1" dirty="0">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rPr>
              <a:t>1</a:t>
            </a:r>
          </a:p>
        </p:txBody>
      </p:sp>
      <p:sp>
        <p:nvSpPr>
          <p:cNvPr id="11" name="Rectangle 10">
            <a:extLst>
              <a:ext uri="{FF2B5EF4-FFF2-40B4-BE49-F238E27FC236}">
                <a16:creationId xmlns:a16="http://schemas.microsoft.com/office/drawing/2014/main" id="{6D7A860F-DFFE-5D44-BEAF-BF1F5D8FAB0F}"/>
              </a:ext>
            </a:extLst>
          </p:cNvPr>
          <p:cNvSpPr/>
          <p:nvPr/>
        </p:nvSpPr>
        <p:spPr>
          <a:xfrm>
            <a:off x="3920447" y="2275027"/>
            <a:ext cx="1039153" cy="553998"/>
          </a:xfrm>
          <a:prstGeom prst="rect">
            <a:avLst/>
          </a:prstGeom>
        </p:spPr>
        <p:txBody>
          <a:bodyPr wrap="square">
            <a:spAutoFit/>
          </a:bodyPr>
          <a:lstStyle/>
          <a:p>
            <a:pPr algn="ctr"/>
            <a:r>
              <a:rPr lang="en-GB" sz="10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rPr>
              <a:t>Filter commits that modify the POMs</a:t>
            </a:r>
            <a:endParaRPr lang="en-SE" sz="10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2" name="Rounded Rectangle 11">
            <a:extLst>
              <a:ext uri="{FF2B5EF4-FFF2-40B4-BE49-F238E27FC236}">
                <a16:creationId xmlns:a16="http://schemas.microsoft.com/office/drawing/2014/main" id="{F923E52B-8EDF-294B-A2A0-48FD61C4E637}"/>
              </a:ext>
            </a:extLst>
          </p:cNvPr>
          <p:cNvSpPr/>
          <p:nvPr/>
        </p:nvSpPr>
        <p:spPr>
          <a:xfrm>
            <a:off x="5788573" y="2238047"/>
            <a:ext cx="1039153" cy="593974"/>
          </a:xfrm>
          <a:prstGeom prst="roundRect">
            <a:avLst/>
          </a:prstGeom>
          <a:solidFill>
            <a:srgbClr val="FFD6C9"/>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dirty="0">
              <a:solidFill>
                <a:srgbClr val="00B05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3" name="Oval 12">
            <a:extLst>
              <a:ext uri="{FF2B5EF4-FFF2-40B4-BE49-F238E27FC236}">
                <a16:creationId xmlns:a16="http://schemas.microsoft.com/office/drawing/2014/main" id="{6F81ED06-1039-C948-A4E8-A644FDA0A27C}"/>
              </a:ext>
            </a:extLst>
          </p:cNvPr>
          <p:cNvSpPr/>
          <p:nvPr/>
        </p:nvSpPr>
        <p:spPr>
          <a:xfrm>
            <a:off x="3714469" y="2012250"/>
            <a:ext cx="295261" cy="295261"/>
          </a:xfrm>
          <a:prstGeom prst="ellipse">
            <a:avLst/>
          </a:prstGeom>
          <a:solidFill>
            <a:srgbClr val="FFEE9B"/>
          </a:solidFill>
          <a:ln w="1905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925" b="1" dirty="0">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rPr>
              <a:t>2</a:t>
            </a:r>
          </a:p>
        </p:txBody>
      </p:sp>
      <p:sp>
        <p:nvSpPr>
          <p:cNvPr id="14" name="Rectangle 13">
            <a:extLst>
              <a:ext uri="{FF2B5EF4-FFF2-40B4-BE49-F238E27FC236}">
                <a16:creationId xmlns:a16="http://schemas.microsoft.com/office/drawing/2014/main" id="{13868BE5-15E3-7A4D-A7F5-2809F2B0FBF7}"/>
              </a:ext>
            </a:extLst>
          </p:cNvPr>
          <p:cNvSpPr/>
          <p:nvPr/>
        </p:nvSpPr>
        <p:spPr>
          <a:xfrm>
            <a:off x="5867148" y="2258032"/>
            <a:ext cx="937431" cy="584775"/>
          </a:xfrm>
          <a:prstGeom prst="rect">
            <a:avLst/>
          </a:prstGeom>
        </p:spPr>
        <p:txBody>
          <a:bodyPr wrap="square">
            <a:spAutoFit/>
          </a:bodyPr>
          <a:lstStyle/>
          <a:p>
            <a:pPr algn="ctr"/>
            <a:r>
              <a:rPr lang="en-GB" sz="8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rPr>
              <a:t>Analyse the status of dependencies at each commit</a:t>
            </a:r>
            <a:endParaRPr lang="en-SE" sz="8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5" name="Oval 14">
            <a:extLst>
              <a:ext uri="{FF2B5EF4-FFF2-40B4-BE49-F238E27FC236}">
                <a16:creationId xmlns:a16="http://schemas.microsoft.com/office/drawing/2014/main" id="{9A8786D5-5339-8642-B587-F568ACF5F283}"/>
              </a:ext>
            </a:extLst>
          </p:cNvPr>
          <p:cNvSpPr/>
          <p:nvPr/>
        </p:nvSpPr>
        <p:spPr>
          <a:xfrm>
            <a:off x="5615891" y="2011570"/>
            <a:ext cx="295261" cy="295261"/>
          </a:xfrm>
          <a:prstGeom prst="ellipse">
            <a:avLst/>
          </a:prstGeom>
          <a:solidFill>
            <a:srgbClr val="FFEE9B"/>
          </a:solidFill>
          <a:ln w="1905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925" b="1" dirty="0">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rPr>
              <a:t>3</a:t>
            </a:r>
          </a:p>
        </p:txBody>
      </p:sp>
      <p:sp>
        <p:nvSpPr>
          <p:cNvPr id="16" name="Rectangle 15">
            <a:extLst>
              <a:ext uri="{FF2B5EF4-FFF2-40B4-BE49-F238E27FC236}">
                <a16:creationId xmlns:a16="http://schemas.microsoft.com/office/drawing/2014/main" id="{B600632D-4E02-AE4B-892A-02A4CD29598D}"/>
              </a:ext>
            </a:extLst>
          </p:cNvPr>
          <p:cNvSpPr/>
          <p:nvPr/>
        </p:nvSpPr>
        <p:spPr>
          <a:xfrm>
            <a:off x="2145683" y="1876513"/>
            <a:ext cx="937431" cy="338554"/>
          </a:xfrm>
          <a:prstGeom prst="rect">
            <a:avLst/>
          </a:prstGeom>
        </p:spPr>
        <p:txBody>
          <a:bodyPr wrap="square">
            <a:spAutoFit/>
          </a:bodyPr>
          <a:lstStyle/>
          <a:p>
            <a:pPr algn="ctr"/>
            <a:r>
              <a:rPr lang="en-GB"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Collect</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7" name="Rounded Rectangle 16">
            <a:extLst>
              <a:ext uri="{FF2B5EF4-FFF2-40B4-BE49-F238E27FC236}">
                <a16:creationId xmlns:a16="http://schemas.microsoft.com/office/drawing/2014/main" id="{FDAB03B4-52FA-2C46-B084-97D61330602B}"/>
              </a:ext>
            </a:extLst>
          </p:cNvPr>
          <p:cNvSpPr/>
          <p:nvPr/>
        </p:nvSpPr>
        <p:spPr>
          <a:xfrm>
            <a:off x="3112977" y="3117586"/>
            <a:ext cx="1039153" cy="496087"/>
          </a:xfrm>
          <a:prstGeom prst="roundRect">
            <a:avLst>
              <a:gd name="adj" fmla="val 0"/>
            </a:avLst>
          </a:prstGeom>
          <a:solidFill>
            <a:srgbClr val="DDEEFE"/>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8" name="Rounded Rectangle 17">
            <a:extLst>
              <a:ext uri="{FF2B5EF4-FFF2-40B4-BE49-F238E27FC236}">
                <a16:creationId xmlns:a16="http://schemas.microsoft.com/office/drawing/2014/main" id="{D43A070C-4EE9-3E45-B319-CD6E6F21A7E9}"/>
              </a:ext>
            </a:extLst>
          </p:cNvPr>
          <p:cNvSpPr/>
          <p:nvPr/>
        </p:nvSpPr>
        <p:spPr>
          <a:xfrm>
            <a:off x="4674468" y="3111192"/>
            <a:ext cx="1218879" cy="496087"/>
          </a:xfrm>
          <a:prstGeom prst="roundRect">
            <a:avLst>
              <a:gd name="adj" fmla="val 0"/>
            </a:avLst>
          </a:prstGeom>
          <a:solidFill>
            <a:srgbClr val="DDEEFE"/>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9" name="Rounded Rectangle 18">
            <a:extLst>
              <a:ext uri="{FF2B5EF4-FFF2-40B4-BE49-F238E27FC236}">
                <a16:creationId xmlns:a16="http://schemas.microsoft.com/office/drawing/2014/main" id="{15950AAA-FCC9-D045-A660-B00A66EE4429}"/>
              </a:ext>
            </a:extLst>
          </p:cNvPr>
          <p:cNvSpPr/>
          <p:nvPr/>
        </p:nvSpPr>
        <p:spPr>
          <a:xfrm>
            <a:off x="7285272" y="2235406"/>
            <a:ext cx="1039153" cy="593974"/>
          </a:xfrm>
          <a:prstGeom prst="roundRect">
            <a:avLst>
              <a:gd name="adj" fmla="val 0"/>
            </a:avLst>
          </a:prstGeom>
          <a:solidFill>
            <a:srgbClr val="DDFACB"/>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0" name="Curved Connector 19">
            <a:extLst>
              <a:ext uri="{FF2B5EF4-FFF2-40B4-BE49-F238E27FC236}">
                <a16:creationId xmlns:a16="http://schemas.microsoft.com/office/drawing/2014/main" id="{A2049828-BC76-D845-AF4A-8800092C96E8}"/>
              </a:ext>
            </a:extLst>
          </p:cNvPr>
          <p:cNvCxnSpPr>
            <a:cxnSpLocks/>
            <a:stCxn id="7" idx="2"/>
            <a:endCxn id="17" idx="1"/>
          </p:cNvCxnSpPr>
          <p:nvPr/>
        </p:nvCxnSpPr>
        <p:spPr>
          <a:xfrm rot="16200000" flipH="1">
            <a:off x="2595933" y="2848585"/>
            <a:ext cx="533609" cy="500479"/>
          </a:xfrm>
          <a:prstGeom prst="curvedConnector2">
            <a:avLst/>
          </a:prstGeom>
          <a:ln w="25400">
            <a:solidFill>
              <a:schemeClr val="bg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2F8C14EB-E8B8-914C-B0F7-963A6892C2B5}"/>
              </a:ext>
            </a:extLst>
          </p:cNvPr>
          <p:cNvCxnSpPr>
            <a:cxnSpLocks/>
            <a:stCxn id="17" idx="3"/>
            <a:endCxn id="9" idx="2"/>
          </p:cNvCxnSpPr>
          <p:nvPr/>
        </p:nvCxnSpPr>
        <p:spPr>
          <a:xfrm flipV="1">
            <a:off x="4152130" y="2832021"/>
            <a:ext cx="256281" cy="533609"/>
          </a:xfrm>
          <a:prstGeom prst="curvedConnector2">
            <a:avLst/>
          </a:prstGeom>
          <a:ln w="25400">
            <a:solidFill>
              <a:schemeClr val="bg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444E4061-BBDB-874F-B279-05219E5D19DD}"/>
              </a:ext>
            </a:extLst>
          </p:cNvPr>
          <p:cNvCxnSpPr>
            <a:cxnSpLocks/>
            <a:stCxn id="9" idx="2"/>
            <a:endCxn id="18" idx="1"/>
          </p:cNvCxnSpPr>
          <p:nvPr/>
        </p:nvCxnSpPr>
        <p:spPr>
          <a:xfrm rot="16200000" flipH="1">
            <a:off x="4277832" y="2962599"/>
            <a:ext cx="527215" cy="266057"/>
          </a:xfrm>
          <a:prstGeom prst="curvedConnector2">
            <a:avLst/>
          </a:prstGeom>
          <a:ln w="25400">
            <a:solidFill>
              <a:schemeClr val="bg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BD4D7461-31D0-2F44-8491-1AE6BC544F49}"/>
              </a:ext>
            </a:extLst>
          </p:cNvPr>
          <p:cNvCxnSpPr>
            <a:cxnSpLocks/>
            <a:stCxn id="18" idx="3"/>
            <a:endCxn id="12" idx="2"/>
          </p:cNvCxnSpPr>
          <p:nvPr/>
        </p:nvCxnSpPr>
        <p:spPr>
          <a:xfrm flipV="1">
            <a:off x="5893347" y="2832021"/>
            <a:ext cx="414803" cy="527215"/>
          </a:xfrm>
          <a:prstGeom prst="curvedConnector2">
            <a:avLst/>
          </a:prstGeom>
          <a:ln w="25400">
            <a:solidFill>
              <a:schemeClr val="bg1"/>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52B844C-24F6-9E41-B0CD-5DB67789ABB5}"/>
              </a:ext>
            </a:extLst>
          </p:cNvPr>
          <p:cNvSpPr/>
          <p:nvPr/>
        </p:nvSpPr>
        <p:spPr>
          <a:xfrm>
            <a:off x="2854817" y="3691489"/>
            <a:ext cx="1537880" cy="415498"/>
          </a:xfrm>
          <a:prstGeom prst="rect">
            <a:avLst/>
          </a:prstGeom>
        </p:spPr>
        <p:txBody>
          <a:bodyPr wrap="square">
            <a:spAutoFit/>
          </a:bodyPr>
          <a:lstStyle/>
          <a:p>
            <a:pPr algn="ctr"/>
            <a:r>
              <a:rPr lang="en-GB"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500 single-module Java Maven projects</a:t>
            </a:r>
            <a:endParaRPr lang="en-SE"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5" name="Rectangle 24">
            <a:extLst>
              <a:ext uri="{FF2B5EF4-FFF2-40B4-BE49-F238E27FC236}">
                <a16:creationId xmlns:a16="http://schemas.microsoft.com/office/drawing/2014/main" id="{2D8BDC35-696B-3A4B-A3F9-9BB8A3B80540}"/>
              </a:ext>
            </a:extLst>
          </p:cNvPr>
          <p:cNvSpPr/>
          <p:nvPr/>
        </p:nvSpPr>
        <p:spPr>
          <a:xfrm>
            <a:off x="4567537" y="3695387"/>
            <a:ext cx="1343615" cy="415498"/>
          </a:xfrm>
          <a:prstGeom prst="rect">
            <a:avLst/>
          </a:prstGeom>
        </p:spPr>
        <p:txBody>
          <a:bodyPr wrap="square">
            <a:spAutoFit/>
          </a:bodyPr>
          <a:lstStyle/>
          <a:p>
            <a:pPr algn="ctr"/>
            <a:r>
              <a:rPr lang="en-SE"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C</a:t>
            </a:r>
            <a:r>
              <a:rPr lang="en-GB" sz="1050" b="1" dirty="0" err="1">
                <a:solidFill>
                  <a:schemeClr val="bg1"/>
                </a:solidFill>
                <a:latin typeface="Linux Biolinum" panose="02000503000000000000" pitchFamily="2" charset="0"/>
                <a:ea typeface="Linux Biolinum" panose="02000503000000000000" pitchFamily="2" charset="0"/>
                <a:cs typeface="Linux Biolinum" panose="02000503000000000000" pitchFamily="2" charset="0"/>
              </a:rPr>
              <a:t>ommits</a:t>
            </a:r>
            <a:r>
              <a:rPr lang="en-GB"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 on the POM files</a:t>
            </a:r>
            <a:endParaRPr lang="en-SE"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6" name="Rectangle 25">
            <a:extLst>
              <a:ext uri="{FF2B5EF4-FFF2-40B4-BE49-F238E27FC236}">
                <a16:creationId xmlns:a16="http://schemas.microsoft.com/office/drawing/2014/main" id="{5FFA01E7-7B6B-9B48-ACA5-D50D9CCF48EC}"/>
              </a:ext>
            </a:extLst>
          </p:cNvPr>
          <p:cNvSpPr/>
          <p:nvPr/>
        </p:nvSpPr>
        <p:spPr>
          <a:xfrm>
            <a:off x="7325449" y="3127395"/>
            <a:ext cx="1500465" cy="577081"/>
          </a:xfrm>
          <a:prstGeom prst="rect">
            <a:avLst/>
          </a:prstGeom>
        </p:spPr>
        <p:txBody>
          <a:bodyPr wrap="square">
            <a:spAutoFit/>
          </a:bodyPr>
          <a:lstStyle/>
          <a:p>
            <a:pPr algn="ctr"/>
            <a:r>
              <a:rPr lang="en-GB"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31,515 dependency trees analysed </a:t>
            </a:r>
          </a:p>
          <a:p>
            <a:pPr algn="ctr"/>
            <a:r>
              <a:rPr lang="en-GB"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over time</a:t>
            </a:r>
            <a:endParaRPr lang="en-SE"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7" name="Rectangle 26">
            <a:extLst>
              <a:ext uri="{FF2B5EF4-FFF2-40B4-BE49-F238E27FC236}">
                <a16:creationId xmlns:a16="http://schemas.microsoft.com/office/drawing/2014/main" id="{3BBB82F7-12CF-F743-9BE6-829D18D2F3D9}"/>
              </a:ext>
            </a:extLst>
          </p:cNvPr>
          <p:cNvSpPr/>
          <p:nvPr/>
        </p:nvSpPr>
        <p:spPr>
          <a:xfrm>
            <a:off x="3947155" y="1876512"/>
            <a:ext cx="937431" cy="338554"/>
          </a:xfrm>
          <a:prstGeom prst="rect">
            <a:avLst/>
          </a:prstGeom>
        </p:spPr>
        <p:txBody>
          <a:bodyPr wrap="square">
            <a:spAutoFit/>
          </a:bodyPr>
          <a:lstStyle/>
          <a:p>
            <a:pPr algn="ctr"/>
            <a:r>
              <a:rPr lang="en-GB"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Filter</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8" name="Rectangle 27">
            <a:extLst>
              <a:ext uri="{FF2B5EF4-FFF2-40B4-BE49-F238E27FC236}">
                <a16:creationId xmlns:a16="http://schemas.microsoft.com/office/drawing/2014/main" id="{C53D80A0-C851-0F4D-8C22-1CEADED7ECF1}"/>
              </a:ext>
            </a:extLst>
          </p:cNvPr>
          <p:cNvSpPr/>
          <p:nvPr/>
        </p:nvSpPr>
        <p:spPr>
          <a:xfrm>
            <a:off x="5893348" y="1878460"/>
            <a:ext cx="937431" cy="338554"/>
          </a:xfrm>
          <a:prstGeom prst="rect">
            <a:avLst/>
          </a:prstGeom>
        </p:spPr>
        <p:txBody>
          <a:bodyPr wrap="square">
            <a:spAutoFit/>
          </a:bodyPr>
          <a:lstStyle/>
          <a:p>
            <a:pPr algn="ctr"/>
            <a:r>
              <a:rPr lang="en-GB"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Analyse</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pic>
        <p:nvPicPr>
          <p:cNvPr id="29" name="Graphic 28" descr="Document">
            <a:extLst>
              <a:ext uri="{FF2B5EF4-FFF2-40B4-BE49-F238E27FC236}">
                <a16:creationId xmlns:a16="http://schemas.microsoft.com/office/drawing/2014/main" id="{BB3622D6-24C1-B94F-98DE-FC800334EB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7037" y="3189799"/>
            <a:ext cx="279411" cy="279411"/>
          </a:xfrm>
          <a:prstGeom prst="rect">
            <a:avLst/>
          </a:prstGeom>
        </p:spPr>
      </p:pic>
      <p:pic>
        <p:nvPicPr>
          <p:cNvPr id="30" name="Graphic 29" descr="Document">
            <a:extLst>
              <a:ext uri="{FF2B5EF4-FFF2-40B4-BE49-F238E27FC236}">
                <a16:creationId xmlns:a16="http://schemas.microsoft.com/office/drawing/2014/main" id="{543E06CB-BDF9-F641-8ED8-7D6BAF777B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6104" y="3197722"/>
            <a:ext cx="279411" cy="279411"/>
          </a:xfrm>
          <a:prstGeom prst="rect">
            <a:avLst/>
          </a:prstGeom>
        </p:spPr>
      </p:pic>
      <p:pic>
        <p:nvPicPr>
          <p:cNvPr id="31" name="Graphic 30" descr="Document">
            <a:extLst>
              <a:ext uri="{FF2B5EF4-FFF2-40B4-BE49-F238E27FC236}">
                <a16:creationId xmlns:a16="http://schemas.microsoft.com/office/drawing/2014/main" id="{04950471-7273-574A-81C0-80E3013147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2068" y="3196098"/>
            <a:ext cx="279411" cy="279411"/>
          </a:xfrm>
          <a:prstGeom prst="rect">
            <a:avLst/>
          </a:prstGeom>
        </p:spPr>
      </p:pic>
      <p:sp>
        <p:nvSpPr>
          <p:cNvPr id="32" name="Rectangle 31">
            <a:extLst>
              <a:ext uri="{FF2B5EF4-FFF2-40B4-BE49-F238E27FC236}">
                <a16:creationId xmlns:a16="http://schemas.microsoft.com/office/drawing/2014/main" id="{FD4C5E85-1344-CC49-87ED-6B8027332077}"/>
              </a:ext>
            </a:extLst>
          </p:cNvPr>
          <p:cNvSpPr/>
          <p:nvPr/>
        </p:nvSpPr>
        <p:spPr>
          <a:xfrm>
            <a:off x="4901104" y="3187586"/>
            <a:ext cx="937431" cy="280846"/>
          </a:xfrm>
          <a:prstGeom prst="rect">
            <a:avLst/>
          </a:prstGeom>
        </p:spPr>
        <p:txBody>
          <a:bodyPr wrap="square">
            <a:spAutoFit/>
          </a:bodyPr>
          <a:lstStyle/>
          <a:p>
            <a:pPr algn="ctr"/>
            <a:r>
              <a:rPr lang="en-GB" sz="1225" b="1" dirty="0">
                <a:latin typeface="Linux Biolinum" panose="02000503000000000000" pitchFamily="2" charset="0"/>
                <a:ea typeface="Linux Biolinum" panose="02000503000000000000" pitchFamily="2" charset="0"/>
                <a:cs typeface="Linux Biolinum" panose="02000503000000000000" pitchFamily="2" charset="0"/>
              </a:rPr>
              <a:t>…</a:t>
            </a:r>
            <a:endParaRPr lang="en-SE" sz="1225" b="1" dirty="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3" name="Rounded Rectangle 32">
            <a:extLst>
              <a:ext uri="{FF2B5EF4-FFF2-40B4-BE49-F238E27FC236}">
                <a16:creationId xmlns:a16="http://schemas.microsoft.com/office/drawing/2014/main" id="{02A4D748-6911-884D-B12B-813F6B08C4F8}"/>
              </a:ext>
            </a:extLst>
          </p:cNvPr>
          <p:cNvSpPr/>
          <p:nvPr/>
        </p:nvSpPr>
        <p:spPr>
          <a:xfrm>
            <a:off x="372123" y="2232687"/>
            <a:ext cx="1039153" cy="593974"/>
          </a:xfrm>
          <a:prstGeom prst="roundRect">
            <a:avLst>
              <a:gd name="adj" fmla="val 0"/>
            </a:avLst>
          </a:prstGeom>
          <a:solidFill>
            <a:srgbClr val="DDFACB"/>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chemeClr val="bg2">
                  <a:lumMod val="90000"/>
                </a:schemeClr>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4" name="Rectangle 33">
            <a:extLst>
              <a:ext uri="{FF2B5EF4-FFF2-40B4-BE49-F238E27FC236}">
                <a16:creationId xmlns:a16="http://schemas.microsoft.com/office/drawing/2014/main" id="{2BF05935-6113-9841-A31C-7940081E250F}"/>
              </a:ext>
            </a:extLst>
          </p:cNvPr>
          <p:cNvSpPr/>
          <p:nvPr/>
        </p:nvSpPr>
        <p:spPr>
          <a:xfrm>
            <a:off x="241893" y="2887879"/>
            <a:ext cx="1299612" cy="415498"/>
          </a:xfrm>
          <a:prstGeom prst="rect">
            <a:avLst/>
          </a:prstGeom>
        </p:spPr>
        <p:txBody>
          <a:bodyPr wrap="square">
            <a:spAutoFit/>
          </a:bodyPr>
          <a:lstStyle/>
          <a:p>
            <a:pPr algn="ctr"/>
            <a:r>
              <a:rPr lang="en-GB"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rPr>
              <a:t>Java projects on GitHub</a:t>
            </a:r>
            <a:endParaRPr lang="en-SE" sz="105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pic>
        <p:nvPicPr>
          <p:cNvPr id="35" name="Picture 34">
            <a:extLst>
              <a:ext uri="{FF2B5EF4-FFF2-40B4-BE49-F238E27FC236}">
                <a16:creationId xmlns:a16="http://schemas.microsoft.com/office/drawing/2014/main" id="{23F72F77-48DB-E74D-B3D2-04AFD9EEC75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2795" y="2357815"/>
            <a:ext cx="426963" cy="385601"/>
          </a:xfrm>
          <a:prstGeom prst="rect">
            <a:avLst/>
          </a:prstGeom>
        </p:spPr>
      </p:pic>
      <p:sp>
        <p:nvSpPr>
          <p:cNvPr id="36" name="Rectangle 35">
            <a:extLst>
              <a:ext uri="{FF2B5EF4-FFF2-40B4-BE49-F238E27FC236}">
                <a16:creationId xmlns:a16="http://schemas.microsoft.com/office/drawing/2014/main" id="{83F6A603-4AA6-2E4D-A64C-618EAE8D6105}"/>
              </a:ext>
            </a:extLst>
          </p:cNvPr>
          <p:cNvSpPr/>
          <p:nvPr/>
        </p:nvSpPr>
        <p:spPr>
          <a:xfrm>
            <a:off x="372123" y="1859700"/>
            <a:ext cx="1039153" cy="338554"/>
          </a:xfrm>
          <a:prstGeom prst="rect">
            <a:avLst/>
          </a:prstGeom>
        </p:spPr>
        <p:txBody>
          <a:bodyPr wrap="square">
            <a:spAutoFit/>
          </a:bodyPr>
          <a:lstStyle/>
          <a:p>
            <a:pPr algn="ctr"/>
            <a:r>
              <a:rPr lang="en-GB"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Input</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7" name="Rectangle 36">
            <a:extLst>
              <a:ext uri="{FF2B5EF4-FFF2-40B4-BE49-F238E27FC236}">
                <a16:creationId xmlns:a16="http://schemas.microsoft.com/office/drawing/2014/main" id="{25D48E14-41C4-7349-896E-2EE0579F42AA}"/>
              </a:ext>
            </a:extLst>
          </p:cNvPr>
          <p:cNvSpPr/>
          <p:nvPr/>
        </p:nvSpPr>
        <p:spPr>
          <a:xfrm>
            <a:off x="7251612" y="1876930"/>
            <a:ext cx="1171058" cy="338554"/>
          </a:xfrm>
          <a:prstGeom prst="rect">
            <a:avLst/>
          </a:prstGeom>
        </p:spPr>
        <p:txBody>
          <a:bodyPr wrap="square">
            <a:spAutoFit/>
          </a:bodyPr>
          <a:lstStyle/>
          <a:p>
            <a:pPr algn="ctr"/>
            <a:r>
              <a:rPr lang="en-GB"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Dataset</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38" name="Straight Arrow Connector 37">
            <a:extLst>
              <a:ext uri="{FF2B5EF4-FFF2-40B4-BE49-F238E27FC236}">
                <a16:creationId xmlns:a16="http://schemas.microsoft.com/office/drawing/2014/main" id="{E7EFF64C-AEBA-884E-BCD5-CBF5676C1E3A}"/>
              </a:ext>
            </a:extLst>
          </p:cNvPr>
          <p:cNvCxnSpPr>
            <a:cxnSpLocks/>
            <a:stCxn id="12" idx="3"/>
            <a:endCxn id="19" idx="1"/>
          </p:cNvCxnSpPr>
          <p:nvPr/>
        </p:nvCxnSpPr>
        <p:spPr>
          <a:xfrm flipV="1">
            <a:off x="6827726" y="2532393"/>
            <a:ext cx="457546" cy="2641"/>
          </a:xfrm>
          <a:prstGeom prst="straightConnector1">
            <a:avLst/>
          </a:prstGeom>
          <a:ln w="25400">
            <a:solidFill>
              <a:schemeClr val="bg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5491E5D-7F9C-2F45-8839-39EA6A8B0628}"/>
              </a:ext>
            </a:extLst>
          </p:cNvPr>
          <p:cNvCxnSpPr>
            <a:cxnSpLocks/>
            <a:stCxn id="33" idx="3"/>
            <a:endCxn id="7" idx="1"/>
          </p:cNvCxnSpPr>
          <p:nvPr/>
        </p:nvCxnSpPr>
        <p:spPr>
          <a:xfrm>
            <a:off x="1411276" y="2529674"/>
            <a:ext cx="681645" cy="5360"/>
          </a:xfrm>
          <a:prstGeom prst="straightConnector1">
            <a:avLst/>
          </a:prstGeom>
          <a:ln w="25400">
            <a:solidFill>
              <a:schemeClr val="bg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5DBB35D5-0E0A-7749-94FF-DA731459C08B}"/>
              </a:ext>
            </a:extLst>
          </p:cNvPr>
          <p:cNvSpPr/>
          <p:nvPr/>
        </p:nvSpPr>
        <p:spPr>
          <a:xfrm>
            <a:off x="7379067" y="2320568"/>
            <a:ext cx="1128017" cy="593974"/>
          </a:xfrm>
          <a:prstGeom prst="roundRect">
            <a:avLst>
              <a:gd name="adj" fmla="val 0"/>
            </a:avLst>
          </a:prstGeom>
          <a:solidFill>
            <a:srgbClr val="DDFACB"/>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1" name="Rounded Rectangle 40">
            <a:extLst>
              <a:ext uri="{FF2B5EF4-FFF2-40B4-BE49-F238E27FC236}">
                <a16:creationId xmlns:a16="http://schemas.microsoft.com/office/drawing/2014/main" id="{56D7ACDA-F361-7D4D-B91D-87C345E6C05C}"/>
              </a:ext>
            </a:extLst>
          </p:cNvPr>
          <p:cNvSpPr/>
          <p:nvPr/>
        </p:nvSpPr>
        <p:spPr>
          <a:xfrm>
            <a:off x="7472990" y="2419808"/>
            <a:ext cx="1191207" cy="593974"/>
          </a:xfrm>
          <a:prstGeom prst="roundRect">
            <a:avLst>
              <a:gd name="adj" fmla="val 0"/>
            </a:avLst>
          </a:prstGeom>
          <a:solidFill>
            <a:srgbClr val="DDFACB"/>
          </a:solidFill>
          <a:ln w="12700">
            <a:solidFill>
              <a:schemeClr val="tx1">
                <a:lumMod val="95000"/>
                <a:lumOff val="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2472">
              <a:solidFill>
                <a:sysClr val="windowText" lastClr="000000"/>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2" name="Oval 41">
            <a:extLst>
              <a:ext uri="{FF2B5EF4-FFF2-40B4-BE49-F238E27FC236}">
                <a16:creationId xmlns:a16="http://schemas.microsoft.com/office/drawing/2014/main" id="{1712D8F8-8D96-F74B-89DE-62A4BAFCE606}"/>
              </a:ext>
            </a:extLst>
          </p:cNvPr>
          <p:cNvSpPr/>
          <p:nvPr/>
        </p:nvSpPr>
        <p:spPr>
          <a:xfrm>
            <a:off x="7635475" y="2581187"/>
            <a:ext cx="77602" cy="77602"/>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3" name="Oval 42">
            <a:extLst>
              <a:ext uri="{FF2B5EF4-FFF2-40B4-BE49-F238E27FC236}">
                <a16:creationId xmlns:a16="http://schemas.microsoft.com/office/drawing/2014/main" id="{7C5BDB4C-C51B-CC46-8CB9-F8ED3A0259BC}"/>
              </a:ext>
            </a:extLst>
          </p:cNvPr>
          <p:cNvSpPr/>
          <p:nvPr/>
        </p:nvSpPr>
        <p:spPr>
          <a:xfrm>
            <a:off x="7728070" y="2722006"/>
            <a:ext cx="77602" cy="77602"/>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4" name="Curved Connector 43">
            <a:extLst>
              <a:ext uri="{FF2B5EF4-FFF2-40B4-BE49-F238E27FC236}">
                <a16:creationId xmlns:a16="http://schemas.microsoft.com/office/drawing/2014/main" id="{7D2F53A8-61CC-6E46-A746-B4CC5C7305B4}"/>
              </a:ext>
            </a:extLst>
          </p:cNvPr>
          <p:cNvCxnSpPr>
            <a:cxnSpLocks/>
            <a:stCxn id="42" idx="4"/>
          </p:cNvCxnSpPr>
          <p:nvPr/>
        </p:nvCxnSpPr>
        <p:spPr>
          <a:xfrm rot="5400000">
            <a:off x="7607616" y="2640355"/>
            <a:ext cx="48226" cy="85095"/>
          </a:xfrm>
          <a:prstGeom prst="curvedConnector2">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cxnSp>
        <p:nvCxnSpPr>
          <p:cNvPr id="45" name="Curved Connector 44">
            <a:extLst>
              <a:ext uri="{FF2B5EF4-FFF2-40B4-BE49-F238E27FC236}">
                <a16:creationId xmlns:a16="http://schemas.microsoft.com/office/drawing/2014/main" id="{3FE6EB6F-08EE-314B-8790-C20F32219002}"/>
              </a:ext>
            </a:extLst>
          </p:cNvPr>
          <p:cNvCxnSpPr>
            <a:cxnSpLocks/>
            <a:stCxn id="42" idx="4"/>
            <a:endCxn id="43" idx="0"/>
          </p:cNvCxnSpPr>
          <p:nvPr/>
        </p:nvCxnSpPr>
        <p:spPr>
          <a:xfrm rot="16200000" flipH="1">
            <a:off x="7688965" y="2644099"/>
            <a:ext cx="63217" cy="92595"/>
          </a:xfrm>
          <a:prstGeom prst="curvedConnector3">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cxnSp>
        <p:nvCxnSpPr>
          <p:cNvPr id="46" name="Curved Connector 45">
            <a:extLst>
              <a:ext uri="{FF2B5EF4-FFF2-40B4-BE49-F238E27FC236}">
                <a16:creationId xmlns:a16="http://schemas.microsoft.com/office/drawing/2014/main" id="{2E63CB00-4F6E-1B48-84D2-4386692FE04A}"/>
              </a:ext>
            </a:extLst>
          </p:cNvPr>
          <p:cNvCxnSpPr>
            <a:cxnSpLocks/>
            <a:stCxn id="47" idx="4"/>
            <a:endCxn id="48" idx="0"/>
          </p:cNvCxnSpPr>
          <p:nvPr/>
        </p:nvCxnSpPr>
        <p:spPr>
          <a:xfrm rot="16200000" flipH="1">
            <a:off x="8027928" y="2642034"/>
            <a:ext cx="63218" cy="92595"/>
          </a:xfrm>
          <a:prstGeom prst="curvedConnector3">
            <a:avLst>
              <a:gd name="adj1" fmla="val 50000"/>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sp>
        <p:nvSpPr>
          <p:cNvPr id="47" name="Oval 46">
            <a:extLst>
              <a:ext uri="{FF2B5EF4-FFF2-40B4-BE49-F238E27FC236}">
                <a16:creationId xmlns:a16="http://schemas.microsoft.com/office/drawing/2014/main" id="{3F2A648D-481A-3B42-BF45-E48F3DDB3B7D}"/>
              </a:ext>
            </a:extLst>
          </p:cNvPr>
          <p:cNvSpPr/>
          <p:nvPr/>
        </p:nvSpPr>
        <p:spPr>
          <a:xfrm>
            <a:off x="7974439" y="2579121"/>
            <a:ext cx="77602" cy="77602"/>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8" name="Oval 47">
            <a:extLst>
              <a:ext uri="{FF2B5EF4-FFF2-40B4-BE49-F238E27FC236}">
                <a16:creationId xmlns:a16="http://schemas.microsoft.com/office/drawing/2014/main" id="{AF4A4476-45E1-0649-B95C-4CBFD100E9EF}"/>
              </a:ext>
            </a:extLst>
          </p:cNvPr>
          <p:cNvSpPr/>
          <p:nvPr/>
        </p:nvSpPr>
        <p:spPr>
          <a:xfrm>
            <a:off x="8067034" y="2719941"/>
            <a:ext cx="77602" cy="77602"/>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9" name="Oval 48">
            <a:extLst>
              <a:ext uri="{FF2B5EF4-FFF2-40B4-BE49-F238E27FC236}">
                <a16:creationId xmlns:a16="http://schemas.microsoft.com/office/drawing/2014/main" id="{18273B81-A788-9442-90E5-35754E85F2C7}"/>
              </a:ext>
            </a:extLst>
          </p:cNvPr>
          <p:cNvSpPr/>
          <p:nvPr/>
        </p:nvSpPr>
        <p:spPr>
          <a:xfrm>
            <a:off x="7983626" y="2860757"/>
            <a:ext cx="77602" cy="77602"/>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50" name="Curved Connector 49">
            <a:extLst>
              <a:ext uri="{FF2B5EF4-FFF2-40B4-BE49-F238E27FC236}">
                <a16:creationId xmlns:a16="http://schemas.microsoft.com/office/drawing/2014/main" id="{57BD5620-D50E-F348-9356-4A0E42039F57}"/>
              </a:ext>
            </a:extLst>
          </p:cNvPr>
          <p:cNvCxnSpPr>
            <a:cxnSpLocks/>
            <a:stCxn id="47" idx="4"/>
          </p:cNvCxnSpPr>
          <p:nvPr/>
        </p:nvCxnSpPr>
        <p:spPr>
          <a:xfrm rot="5400000">
            <a:off x="7946580" y="2638289"/>
            <a:ext cx="48226" cy="85095"/>
          </a:xfrm>
          <a:prstGeom prst="curvedConnector2">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cxnSp>
        <p:nvCxnSpPr>
          <p:cNvPr id="51" name="Curved Connector 50">
            <a:extLst>
              <a:ext uri="{FF2B5EF4-FFF2-40B4-BE49-F238E27FC236}">
                <a16:creationId xmlns:a16="http://schemas.microsoft.com/office/drawing/2014/main" id="{00A43AE1-8364-DE45-8854-35EF9AEE73B3}"/>
              </a:ext>
            </a:extLst>
          </p:cNvPr>
          <p:cNvCxnSpPr>
            <a:cxnSpLocks/>
            <a:stCxn id="48" idx="4"/>
            <a:endCxn id="49" idx="0"/>
          </p:cNvCxnSpPr>
          <p:nvPr/>
        </p:nvCxnSpPr>
        <p:spPr>
          <a:xfrm rot="5400000">
            <a:off x="8032524" y="2787446"/>
            <a:ext cx="63214" cy="83408"/>
          </a:xfrm>
          <a:prstGeom prst="curvedConnector3">
            <a:avLst>
              <a:gd name="adj1" fmla="val 50000"/>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cxnSp>
        <p:nvCxnSpPr>
          <p:cNvPr id="52" name="Curved Connector 51">
            <a:extLst>
              <a:ext uri="{FF2B5EF4-FFF2-40B4-BE49-F238E27FC236}">
                <a16:creationId xmlns:a16="http://schemas.microsoft.com/office/drawing/2014/main" id="{5A8A9FB5-9E10-CF40-8D51-376976C0620F}"/>
              </a:ext>
            </a:extLst>
          </p:cNvPr>
          <p:cNvCxnSpPr>
            <a:cxnSpLocks/>
            <a:stCxn id="48" idx="4"/>
          </p:cNvCxnSpPr>
          <p:nvPr/>
        </p:nvCxnSpPr>
        <p:spPr>
          <a:xfrm rot="16200000" flipH="1">
            <a:off x="8136364" y="2767014"/>
            <a:ext cx="48211" cy="109268"/>
          </a:xfrm>
          <a:prstGeom prst="curvedConnector2">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EC11896F-6AE9-E241-A27D-EA32C9CAD896}"/>
              </a:ext>
            </a:extLst>
          </p:cNvPr>
          <p:cNvSpPr/>
          <p:nvPr/>
        </p:nvSpPr>
        <p:spPr>
          <a:xfrm>
            <a:off x="8551691" y="2719941"/>
            <a:ext cx="77602" cy="77602"/>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54" name="Oval 53">
            <a:extLst>
              <a:ext uri="{FF2B5EF4-FFF2-40B4-BE49-F238E27FC236}">
                <a16:creationId xmlns:a16="http://schemas.microsoft.com/office/drawing/2014/main" id="{8D1480FF-41E2-DF4F-82C7-EDD8C038D823}"/>
              </a:ext>
            </a:extLst>
          </p:cNvPr>
          <p:cNvSpPr/>
          <p:nvPr/>
        </p:nvSpPr>
        <p:spPr>
          <a:xfrm>
            <a:off x="8459096" y="2579121"/>
            <a:ext cx="77602" cy="77602"/>
          </a:xfrm>
          <a:prstGeom prst="ellipse">
            <a:avLst/>
          </a:prstGeom>
          <a:solidFill>
            <a:schemeClr val="accent4">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55" name="Oval 54">
            <a:extLst>
              <a:ext uri="{FF2B5EF4-FFF2-40B4-BE49-F238E27FC236}">
                <a16:creationId xmlns:a16="http://schemas.microsoft.com/office/drawing/2014/main" id="{D5EA946D-9E56-084A-9A71-DCD7CA0A2DCF}"/>
              </a:ext>
            </a:extLst>
          </p:cNvPr>
          <p:cNvSpPr/>
          <p:nvPr/>
        </p:nvSpPr>
        <p:spPr>
          <a:xfrm>
            <a:off x="8468283" y="2860757"/>
            <a:ext cx="77602" cy="77602"/>
          </a:xfrm>
          <a:prstGeom prst="ellipse">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56" name="Curved Connector 55">
            <a:extLst>
              <a:ext uri="{FF2B5EF4-FFF2-40B4-BE49-F238E27FC236}">
                <a16:creationId xmlns:a16="http://schemas.microsoft.com/office/drawing/2014/main" id="{B5F08D22-3A42-BF4C-83E7-3C1D21729459}"/>
              </a:ext>
            </a:extLst>
          </p:cNvPr>
          <p:cNvCxnSpPr>
            <a:cxnSpLocks/>
            <a:stCxn id="54" idx="4"/>
          </p:cNvCxnSpPr>
          <p:nvPr/>
        </p:nvCxnSpPr>
        <p:spPr>
          <a:xfrm rot="5400000">
            <a:off x="8431237" y="2638289"/>
            <a:ext cx="48226" cy="85095"/>
          </a:xfrm>
          <a:prstGeom prst="curvedConnector2">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cxnSp>
        <p:nvCxnSpPr>
          <p:cNvPr id="57" name="Curved Connector 56">
            <a:extLst>
              <a:ext uri="{FF2B5EF4-FFF2-40B4-BE49-F238E27FC236}">
                <a16:creationId xmlns:a16="http://schemas.microsoft.com/office/drawing/2014/main" id="{063731C2-825F-ED4E-A356-3D3042F44628}"/>
              </a:ext>
            </a:extLst>
          </p:cNvPr>
          <p:cNvCxnSpPr>
            <a:cxnSpLocks/>
            <a:stCxn id="54" idx="4"/>
            <a:endCxn id="53" idx="0"/>
          </p:cNvCxnSpPr>
          <p:nvPr/>
        </p:nvCxnSpPr>
        <p:spPr>
          <a:xfrm rot="16200000" flipH="1">
            <a:off x="8512585" y="2642034"/>
            <a:ext cx="63218" cy="92595"/>
          </a:xfrm>
          <a:prstGeom prst="curvedConnector3">
            <a:avLst>
              <a:gd name="adj1" fmla="val 50000"/>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cxnSp>
        <p:nvCxnSpPr>
          <p:cNvPr id="58" name="Curved Connector 57">
            <a:extLst>
              <a:ext uri="{FF2B5EF4-FFF2-40B4-BE49-F238E27FC236}">
                <a16:creationId xmlns:a16="http://schemas.microsoft.com/office/drawing/2014/main" id="{D9C4DD58-47FB-7442-B289-95DF64917121}"/>
              </a:ext>
            </a:extLst>
          </p:cNvPr>
          <p:cNvCxnSpPr>
            <a:cxnSpLocks/>
            <a:stCxn id="53" idx="4"/>
            <a:endCxn id="55" idx="0"/>
          </p:cNvCxnSpPr>
          <p:nvPr/>
        </p:nvCxnSpPr>
        <p:spPr>
          <a:xfrm rot="5400000">
            <a:off x="8517181" y="2787446"/>
            <a:ext cx="63214" cy="83408"/>
          </a:xfrm>
          <a:prstGeom prst="curvedConnector3">
            <a:avLst>
              <a:gd name="adj1" fmla="val 50000"/>
            </a:avLst>
          </a:prstGeom>
          <a:solidFill>
            <a:schemeClr val="bg2">
              <a:lumMod val="50000"/>
            </a:schemeClr>
          </a:solidFill>
          <a:ln w="3175">
            <a:tailEnd type="triangle" w="sm" len="sm"/>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9126639E-BCD1-ED4D-909D-1890055179F8}"/>
              </a:ext>
            </a:extLst>
          </p:cNvPr>
          <p:cNvSpPr/>
          <p:nvPr/>
        </p:nvSpPr>
        <p:spPr>
          <a:xfrm>
            <a:off x="7779016" y="2569456"/>
            <a:ext cx="937431" cy="280846"/>
          </a:xfrm>
          <a:prstGeom prst="rect">
            <a:avLst/>
          </a:prstGeom>
        </p:spPr>
        <p:txBody>
          <a:bodyPr wrap="square">
            <a:spAutoFit/>
          </a:bodyPr>
          <a:lstStyle/>
          <a:p>
            <a:pPr algn="ctr"/>
            <a:r>
              <a:rPr lang="en-GB" sz="1225" b="1" dirty="0">
                <a:latin typeface="Linux Biolinum" panose="02000503000000000000" pitchFamily="2" charset="0"/>
                <a:ea typeface="Linux Biolinum" panose="02000503000000000000" pitchFamily="2" charset="0"/>
                <a:cs typeface="Linux Biolinum" panose="02000503000000000000" pitchFamily="2" charset="0"/>
              </a:rPr>
              <a:t>…</a:t>
            </a:r>
            <a:endParaRPr lang="en-SE" sz="1225" b="1" dirty="0">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60" name="Straight Arrow Connector 59">
            <a:extLst>
              <a:ext uri="{FF2B5EF4-FFF2-40B4-BE49-F238E27FC236}">
                <a16:creationId xmlns:a16="http://schemas.microsoft.com/office/drawing/2014/main" id="{5C613676-6A35-6946-AAF1-4B45FAFDF8BB}"/>
              </a:ext>
            </a:extLst>
          </p:cNvPr>
          <p:cNvCxnSpPr>
            <a:cxnSpLocks/>
          </p:cNvCxnSpPr>
          <p:nvPr/>
        </p:nvCxnSpPr>
        <p:spPr>
          <a:xfrm>
            <a:off x="7596649" y="2509855"/>
            <a:ext cx="929320" cy="2"/>
          </a:xfrm>
          <a:prstGeom prst="straightConnector1">
            <a:avLst/>
          </a:prstGeom>
          <a:ln>
            <a:headEnd type="none" w="med" len="med"/>
            <a:tailEnd type="arrow" w="sm" len="sm"/>
          </a:ln>
        </p:spPr>
        <p:style>
          <a:lnRef idx="1">
            <a:schemeClr val="dk1"/>
          </a:lnRef>
          <a:fillRef idx="0">
            <a:schemeClr val="dk1"/>
          </a:fillRef>
          <a:effectRef idx="0">
            <a:schemeClr val="dk1"/>
          </a:effectRef>
          <a:fontRef idx="minor">
            <a:schemeClr val="tx1"/>
          </a:fontRef>
        </p:style>
      </p:cxnSp>
      <p:sp>
        <p:nvSpPr>
          <p:cNvPr id="61" name="Rectangle 60">
            <a:extLst>
              <a:ext uri="{FF2B5EF4-FFF2-40B4-BE49-F238E27FC236}">
                <a16:creationId xmlns:a16="http://schemas.microsoft.com/office/drawing/2014/main" id="{CCF15A29-7DA0-0A42-BB12-3AA0F5812DCB}"/>
              </a:ext>
            </a:extLst>
          </p:cNvPr>
          <p:cNvSpPr/>
          <p:nvPr/>
        </p:nvSpPr>
        <p:spPr>
          <a:xfrm>
            <a:off x="7771013" y="2378391"/>
            <a:ext cx="1243257" cy="169277"/>
          </a:xfrm>
          <a:prstGeom prst="rect">
            <a:avLst/>
          </a:prstGeom>
        </p:spPr>
        <p:txBody>
          <a:bodyPr wrap="square">
            <a:spAutoFit/>
          </a:bodyPr>
          <a:lstStyle/>
          <a:p>
            <a:pPr algn="ctr"/>
            <a:r>
              <a:rPr lang="en-US" sz="5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rPr>
              <a:t>time</a:t>
            </a:r>
            <a:endParaRPr lang="en-SE" sz="500" dirty="0">
              <a:solidFill>
                <a:schemeClr val="dk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2" name="Diamond 61">
            <a:extLst>
              <a:ext uri="{FF2B5EF4-FFF2-40B4-BE49-F238E27FC236}">
                <a16:creationId xmlns:a16="http://schemas.microsoft.com/office/drawing/2014/main" id="{69BE47B4-ACB6-D54D-B785-91096962E51A}"/>
              </a:ext>
            </a:extLst>
          </p:cNvPr>
          <p:cNvSpPr/>
          <p:nvPr/>
        </p:nvSpPr>
        <p:spPr>
          <a:xfrm>
            <a:off x="7893219" y="2705118"/>
            <a:ext cx="74873" cy="74873"/>
          </a:xfrm>
          <a:prstGeom prst="diamond">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3" name="Diamond 62">
            <a:extLst>
              <a:ext uri="{FF2B5EF4-FFF2-40B4-BE49-F238E27FC236}">
                <a16:creationId xmlns:a16="http://schemas.microsoft.com/office/drawing/2014/main" id="{B92CBAEE-0117-B046-8CBE-2F7989B96595}"/>
              </a:ext>
            </a:extLst>
          </p:cNvPr>
          <p:cNvSpPr/>
          <p:nvPr/>
        </p:nvSpPr>
        <p:spPr>
          <a:xfrm>
            <a:off x="8376367" y="2710741"/>
            <a:ext cx="74873" cy="74873"/>
          </a:xfrm>
          <a:prstGeom prst="diamond">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4" name="Diamond 63">
            <a:extLst>
              <a:ext uri="{FF2B5EF4-FFF2-40B4-BE49-F238E27FC236}">
                <a16:creationId xmlns:a16="http://schemas.microsoft.com/office/drawing/2014/main" id="{BA3BD98F-D0F4-6C46-B85A-C2203903B548}"/>
              </a:ext>
            </a:extLst>
          </p:cNvPr>
          <p:cNvSpPr/>
          <p:nvPr/>
        </p:nvSpPr>
        <p:spPr>
          <a:xfrm>
            <a:off x="8178001" y="2846640"/>
            <a:ext cx="74873" cy="74873"/>
          </a:xfrm>
          <a:prstGeom prst="diamond">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5" name="Diamond 64">
            <a:extLst>
              <a:ext uri="{FF2B5EF4-FFF2-40B4-BE49-F238E27FC236}">
                <a16:creationId xmlns:a16="http://schemas.microsoft.com/office/drawing/2014/main" id="{05D563AE-E606-F44B-803A-4C60815B587E}"/>
              </a:ext>
            </a:extLst>
          </p:cNvPr>
          <p:cNvSpPr/>
          <p:nvPr/>
        </p:nvSpPr>
        <p:spPr>
          <a:xfrm>
            <a:off x="7555629" y="2710742"/>
            <a:ext cx="74873" cy="74873"/>
          </a:xfrm>
          <a:prstGeom prst="diamond">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E" sz="1575">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6" name="Rectangle 65">
            <a:extLst>
              <a:ext uri="{FF2B5EF4-FFF2-40B4-BE49-F238E27FC236}">
                <a16:creationId xmlns:a16="http://schemas.microsoft.com/office/drawing/2014/main" id="{2B38E897-43C1-F149-B143-498277AF4CED}"/>
              </a:ext>
            </a:extLst>
          </p:cNvPr>
          <p:cNvSpPr/>
          <p:nvPr/>
        </p:nvSpPr>
        <p:spPr>
          <a:xfrm rot="2869973">
            <a:off x="8246058" y="2184641"/>
            <a:ext cx="1075847" cy="215444"/>
          </a:xfrm>
          <a:prstGeom prst="rect">
            <a:avLst/>
          </a:prstGeom>
        </p:spPr>
        <p:txBody>
          <a:bodyPr wrap="square">
            <a:spAutoFit/>
          </a:bodyPr>
          <a:lstStyle/>
          <a:p>
            <a:pPr algn="ctr"/>
            <a:r>
              <a:rPr lang="en-US" sz="8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435 projects</a:t>
            </a:r>
            <a:endParaRPr lang="en-SE" sz="8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67" name="Straight Arrow Connector 66">
            <a:extLst>
              <a:ext uri="{FF2B5EF4-FFF2-40B4-BE49-F238E27FC236}">
                <a16:creationId xmlns:a16="http://schemas.microsoft.com/office/drawing/2014/main" id="{1D61295B-8ECF-AD4D-B5B3-0BC8D439453E}"/>
              </a:ext>
            </a:extLst>
          </p:cNvPr>
          <p:cNvCxnSpPr>
            <a:cxnSpLocks/>
          </p:cNvCxnSpPr>
          <p:nvPr/>
        </p:nvCxnSpPr>
        <p:spPr>
          <a:xfrm>
            <a:off x="8405310" y="2023871"/>
            <a:ext cx="525646" cy="591116"/>
          </a:xfrm>
          <a:prstGeom prst="straightConnector1">
            <a:avLst/>
          </a:prstGeom>
          <a:ln>
            <a:solidFill>
              <a:schemeClr val="bg1"/>
            </a:solidFill>
            <a:headEnd type="none" w="med" len="med"/>
            <a:tailEnd type="arrow" w="sm" len="sm"/>
          </a:ln>
        </p:spPr>
        <p:style>
          <a:lnRef idx="1">
            <a:schemeClr val="dk1"/>
          </a:lnRef>
          <a:fillRef idx="0">
            <a:schemeClr val="dk1"/>
          </a:fillRef>
          <a:effectRef idx="0">
            <a:schemeClr val="dk1"/>
          </a:effectRef>
          <a:fontRef idx="minor">
            <a:schemeClr val="tx1"/>
          </a:fontRef>
        </p:style>
      </p:cxnSp>
      <p:pic>
        <p:nvPicPr>
          <p:cNvPr id="68" name="Graphic 67">
            <a:extLst>
              <a:ext uri="{FF2B5EF4-FFF2-40B4-BE49-F238E27FC236}">
                <a16:creationId xmlns:a16="http://schemas.microsoft.com/office/drawing/2014/main" id="{7BBE4DA3-E28D-6445-8134-CD573FDF4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9309" y="3447638"/>
            <a:ext cx="106441" cy="127729"/>
          </a:xfrm>
          <a:prstGeom prst="rect">
            <a:avLst/>
          </a:prstGeom>
        </p:spPr>
      </p:pic>
      <p:pic>
        <p:nvPicPr>
          <p:cNvPr id="69" name="Graphic 68">
            <a:extLst>
              <a:ext uri="{FF2B5EF4-FFF2-40B4-BE49-F238E27FC236}">
                <a16:creationId xmlns:a16="http://schemas.microsoft.com/office/drawing/2014/main" id="{86879DCC-ED64-DA42-8FB5-52D3F9BCC5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2843" y="3447638"/>
            <a:ext cx="106441" cy="127729"/>
          </a:xfrm>
          <a:prstGeom prst="rect">
            <a:avLst/>
          </a:prstGeom>
        </p:spPr>
      </p:pic>
      <p:pic>
        <p:nvPicPr>
          <p:cNvPr id="70" name="Graphic 69">
            <a:extLst>
              <a:ext uri="{FF2B5EF4-FFF2-40B4-BE49-F238E27FC236}">
                <a16:creationId xmlns:a16="http://schemas.microsoft.com/office/drawing/2014/main" id="{D6E703F0-DEC1-2A49-953C-25444F8B84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8019" y="3448645"/>
            <a:ext cx="106441" cy="127729"/>
          </a:xfrm>
          <a:prstGeom prst="rect">
            <a:avLst/>
          </a:prstGeom>
        </p:spPr>
      </p:pic>
      <p:pic>
        <p:nvPicPr>
          <p:cNvPr id="71" name="Graphic 70">
            <a:extLst>
              <a:ext uri="{FF2B5EF4-FFF2-40B4-BE49-F238E27FC236}">
                <a16:creationId xmlns:a16="http://schemas.microsoft.com/office/drawing/2014/main" id="{F9A0BB98-13EF-FB47-9805-05C41AFAEA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9704" y="3155852"/>
            <a:ext cx="393832" cy="393832"/>
          </a:xfrm>
          <a:prstGeom prst="rect">
            <a:avLst/>
          </a:prstGeom>
        </p:spPr>
      </p:pic>
      <p:sp>
        <p:nvSpPr>
          <p:cNvPr id="72" name="Title 1">
            <a:extLst>
              <a:ext uri="{FF2B5EF4-FFF2-40B4-BE49-F238E27FC236}">
                <a16:creationId xmlns:a16="http://schemas.microsoft.com/office/drawing/2014/main" id="{01746CD9-37CD-EE43-88EE-A75C9AF75014}"/>
              </a:ext>
            </a:extLst>
          </p:cNvPr>
          <p:cNvSpPr txBox="1">
            <a:spLocks/>
          </p:cNvSpPr>
          <p:nvPr/>
        </p:nvSpPr>
        <p:spPr>
          <a:xfrm rot="21439311">
            <a:off x="742967" y="374416"/>
            <a:ext cx="3649652" cy="425037"/>
          </a:xfrm>
          <a:prstGeom prst="rect">
            <a:avLst/>
          </a:prstGeom>
          <a:solidFill>
            <a:schemeClr val="bg1"/>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dirty="0">
                <a:solidFill>
                  <a:srgbClr val="012639"/>
                </a:solidFill>
              </a:rPr>
              <a:t>Data Collection Pipeline</a:t>
            </a:r>
          </a:p>
        </p:txBody>
      </p:sp>
      <p:sp>
        <p:nvSpPr>
          <p:cNvPr id="73" name="Rectangle 72">
            <a:extLst>
              <a:ext uri="{FF2B5EF4-FFF2-40B4-BE49-F238E27FC236}">
                <a16:creationId xmlns:a16="http://schemas.microsoft.com/office/drawing/2014/main" id="{F5141382-2EC5-3145-9915-D754B9E40EA7}"/>
              </a:ext>
            </a:extLst>
          </p:cNvPr>
          <p:cNvSpPr/>
          <p:nvPr/>
        </p:nvSpPr>
        <p:spPr>
          <a:xfrm>
            <a:off x="130452" y="4490264"/>
            <a:ext cx="3624710" cy="461665"/>
          </a:xfrm>
          <a:prstGeom prst="rect">
            <a:avLst/>
          </a:prstGeom>
        </p:spPr>
        <p:txBody>
          <a:bodyPr wrap="none">
            <a:spAutoFit/>
          </a:bodyPr>
          <a:lstStyle/>
          <a:p>
            <a:r>
              <a:rPr lang="en-SE" sz="1200" dirty="0">
                <a:solidFill>
                  <a:schemeClr val="accent1">
                    <a:lumMod val="40000"/>
                    <a:lumOff val="60000"/>
                  </a:schemeClr>
                </a:solidFill>
                <a:latin typeface="Linux Biolinum" panose="02000503000000000000" pitchFamily="2" charset="0"/>
                <a:ea typeface="Linux Biolinum" panose="02000503000000000000" pitchFamily="2" charset="0"/>
                <a:cs typeface="Linux Biolinum" panose="02000503000000000000" pitchFamily="2" charset="0"/>
                <a:hlinkClick r:id="rId11">
                  <a:extLst>
                    <a:ext uri="{A12FA001-AC4F-418D-AE19-62706E023703}">
                      <ahyp:hlinkClr xmlns:ahyp="http://schemas.microsoft.com/office/drawing/2018/hyperlinkcolor" val="tx"/>
                    </a:ext>
                  </a:extLst>
                </a:hlinkClick>
              </a:rPr>
              <a:t>https://github.com/castor-software/depclean</a:t>
            </a:r>
            <a:r>
              <a:rPr lang="en-SE" sz="1200" dirty="0">
                <a:solidFill>
                  <a:schemeClr val="accent1">
                    <a:lumMod val="40000"/>
                    <a:lumOff val="60000"/>
                  </a:schemeClr>
                </a:solidFill>
                <a:latin typeface="Linux Biolinum" panose="02000503000000000000" pitchFamily="2" charset="0"/>
                <a:ea typeface="Linux Biolinum" panose="02000503000000000000" pitchFamily="2" charset="0"/>
                <a:cs typeface="Linux Biolinum" panose="02000503000000000000" pitchFamily="2" charset="0"/>
              </a:rPr>
              <a:t> </a:t>
            </a:r>
          </a:p>
          <a:p>
            <a:r>
              <a:rPr lang="en-GB" sz="1200" dirty="0">
                <a:solidFill>
                  <a:schemeClr val="accent1">
                    <a:lumMod val="40000"/>
                    <a:lumOff val="60000"/>
                  </a:schemeClr>
                </a:solidFill>
                <a:latin typeface="Linux Biolinum" panose="02000503000000000000" pitchFamily="2" charset="0"/>
                <a:ea typeface="Linux Biolinum" panose="02000503000000000000" pitchFamily="2" charset="0"/>
                <a:cs typeface="Linux Biolinum" panose="02000503000000000000" pitchFamily="2" charset="0"/>
                <a:hlinkClick r:id="rId12">
                  <a:extLst>
                    <a:ext uri="{A12FA001-AC4F-418D-AE19-62706E023703}">
                      <ahyp:hlinkClr xmlns:ahyp="http://schemas.microsoft.com/office/drawing/2018/hyperlinkcolor" val="tx"/>
                    </a:ext>
                  </a:extLst>
                </a:hlinkClick>
              </a:rPr>
              <a:t>https://github.com/castor-software/longitudinal-bloat</a:t>
            </a:r>
            <a:r>
              <a:rPr lang="en-GB" sz="1200" dirty="0">
                <a:solidFill>
                  <a:schemeClr val="accent1">
                    <a:lumMod val="40000"/>
                    <a:lumOff val="60000"/>
                  </a:schemeClr>
                </a:solidFill>
                <a:latin typeface="Linux Biolinum" panose="02000503000000000000" pitchFamily="2" charset="0"/>
                <a:ea typeface="Linux Biolinum" panose="02000503000000000000" pitchFamily="2" charset="0"/>
                <a:cs typeface="Linux Biolinum" panose="02000503000000000000" pitchFamily="2" charset="0"/>
              </a:rPr>
              <a:t> </a:t>
            </a:r>
            <a:endParaRPr lang="en-SE" sz="1200" dirty="0">
              <a:solidFill>
                <a:schemeClr val="accent1">
                  <a:lumMod val="40000"/>
                  <a:lumOff val="60000"/>
                </a:schemeClr>
              </a:solidFill>
              <a:latin typeface="Linux Biolinum" panose="02000503000000000000" pitchFamily="2" charset="0"/>
              <a:ea typeface="Linux Biolinum" panose="02000503000000000000" pitchFamily="2" charset="0"/>
              <a:cs typeface="Linux Biolinum" panose="02000503000000000000" pitchFamily="2" charset="0"/>
            </a:endParaRPr>
          </a:p>
        </p:txBody>
      </p:sp>
    </p:spTree>
    <p:extLst>
      <p:ext uri="{BB962C8B-B14F-4D97-AF65-F5344CB8AC3E}">
        <p14:creationId xmlns:p14="http://schemas.microsoft.com/office/powerpoint/2010/main" val="37970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par>
                                <p:cTn id="42" presetID="9" presetClass="entr" presetSubtype="0"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dissolve">
                                      <p:cBhvr>
                                        <p:cTn id="44" dur="500"/>
                                        <p:tgtEl>
                                          <p:spTgt spid="7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ssolve">
                                      <p:cBhvr>
                                        <p:cTn id="58" dur="500"/>
                                        <p:tgtEl>
                                          <p:spTgt spid="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dissolve">
                                      <p:cBhvr>
                                        <p:cTn id="61" dur="500"/>
                                        <p:tgtEl>
                                          <p:spTgt spid="1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dissolv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500"/>
                                        <p:tgtEl>
                                          <p:spTgt spid="22"/>
                                        </p:tgtEl>
                                      </p:cBhvr>
                                    </p:animEffect>
                                  </p:childTnLst>
                                </p:cTn>
                              </p:par>
                              <p:par>
                                <p:cTn id="70" presetID="9"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500"/>
                                        <p:tgtEl>
                                          <p:spTgt spid="29"/>
                                        </p:tgtEl>
                                      </p:cBhvr>
                                    </p:animEffect>
                                  </p:childTnLst>
                                </p:cTn>
                              </p:par>
                              <p:par>
                                <p:cTn id="73" presetID="9"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dissolve">
                                      <p:cBhvr>
                                        <p:cTn id="75" dur="500"/>
                                        <p:tgtEl>
                                          <p:spTgt spid="68"/>
                                        </p:tgtEl>
                                      </p:cBhvr>
                                    </p:animEffect>
                                  </p:childTnLst>
                                </p:cTn>
                              </p:par>
                              <p:par>
                                <p:cTn id="76" presetID="9" presetClass="entr" presetSubtype="0" fill="hold"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dissolve">
                                      <p:cBhvr>
                                        <p:cTn id="78" dur="500"/>
                                        <p:tgtEl>
                                          <p:spTgt spid="69"/>
                                        </p:tgtEl>
                                      </p:cBhvr>
                                    </p:animEffect>
                                  </p:childTnLst>
                                </p:cTn>
                              </p:par>
                              <p:par>
                                <p:cTn id="79" presetID="9"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dissolve">
                                      <p:cBhvr>
                                        <p:cTn id="81" dur="500"/>
                                        <p:tgtEl>
                                          <p:spTgt spid="3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dissolve">
                                      <p:cBhvr>
                                        <p:cTn id="84" dur="500"/>
                                        <p:tgtEl>
                                          <p:spTgt spid="32"/>
                                        </p:tgtEl>
                                      </p:cBhvr>
                                    </p:animEffect>
                                  </p:childTnLst>
                                </p:cTn>
                              </p:par>
                              <p:par>
                                <p:cTn id="85" presetID="9" presetClass="entr" presetSubtype="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par>
                                <p:cTn id="88" presetID="9"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dissolve">
                                      <p:cBhvr>
                                        <p:cTn id="90" dur="500"/>
                                        <p:tgtEl>
                                          <p:spTgt spid="7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dissolve">
                                      <p:cBhvr>
                                        <p:cTn id="93" dur="500"/>
                                        <p:tgtEl>
                                          <p:spTgt spid="1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dissolv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dissolve">
                                      <p:cBhvr>
                                        <p:cTn id="101" dur="500"/>
                                        <p:tgtEl>
                                          <p:spTgt spid="12"/>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dissolve">
                                      <p:cBhvr>
                                        <p:cTn id="104" dur="500"/>
                                        <p:tgtEl>
                                          <p:spTgt spid="15"/>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dissolve">
                                      <p:cBhvr>
                                        <p:cTn id="107" dur="500"/>
                                        <p:tgtEl>
                                          <p:spTgt spid="14"/>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dissolve">
                                      <p:cBhvr>
                                        <p:cTn id="110" dur="500"/>
                                        <p:tgtEl>
                                          <p:spTgt spid="28"/>
                                        </p:tgtEl>
                                      </p:cBhvr>
                                    </p:animEffect>
                                  </p:childTnLst>
                                </p:cTn>
                              </p:par>
                              <p:par>
                                <p:cTn id="111" presetID="9"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dissolve">
                                      <p:cBhvr>
                                        <p:cTn id="113" dur="500"/>
                                        <p:tgtEl>
                                          <p:spTgt spid="23"/>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19"/>
                                        </p:tgtEl>
                                        <p:attrNameLst>
                                          <p:attrName>style.visibility</p:attrName>
                                        </p:attrNameLst>
                                      </p:cBhvr>
                                      <p:to>
                                        <p:strVal val="visible"/>
                                      </p:to>
                                    </p:set>
                                    <p:animEffect transition="in" filter="dissolve">
                                      <p:cBhvr>
                                        <p:cTn id="118" dur="500"/>
                                        <p:tgtEl>
                                          <p:spTgt spid="19"/>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dissolve">
                                      <p:cBhvr>
                                        <p:cTn id="121" dur="500"/>
                                        <p:tgtEl>
                                          <p:spTgt spid="2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dissolve">
                                      <p:cBhvr>
                                        <p:cTn id="124" dur="500"/>
                                        <p:tgtEl>
                                          <p:spTgt spid="37"/>
                                        </p:tgtEl>
                                      </p:cBhvr>
                                    </p:animEffect>
                                  </p:childTnLst>
                                </p:cTn>
                              </p:par>
                              <p:par>
                                <p:cTn id="125" presetID="9"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dissolve">
                                      <p:cBhvr>
                                        <p:cTn id="127" dur="500"/>
                                        <p:tgtEl>
                                          <p:spTgt spid="38"/>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dissolve">
                                      <p:cBhvr>
                                        <p:cTn id="130" dur="500"/>
                                        <p:tgtEl>
                                          <p:spTgt spid="40"/>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dissolve">
                                      <p:cBhvr>
                                        <p:cTn id="133" dur="500"/>
                                        <p:tgtEl>
                                          <p:spTgt spid="41"/>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dissolve">
                                      <p:cBhvr>
                                        <p:cTn id="136" dur="500"/>
                                        <p:tgtEl>
                                          <p:spTgt spid="42"/>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dissolve">
                                      <p:cBhvr>
                                        <p:cTn id="139" dur="500"/>
                                        <p:tgtEl>
                                          <p:spTgt spid="43"/>
                                        </p:tgtEl>
                                      </p:cBhvr>
                                    </p:animEffect>
                                  </p:childTnLst>
                                </p:cTn>
                              </p:par>
                              <p:par>
                                <p:cTn id="140" presetID="9" presetClass="entr" presetSubtype="0" fill="hold" nodeType="with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dissolve">
                                      <p:cBhvr>
                                        <p:cTn id="142" dur="500"/>
                                        <p:tgtEl>
                                          <p:spTgt spid="44"/>
                                        </p:tgtEl>
                                      </p:cBhvr>
                                    </p:animEffect>
                                  </p:childTnLst>
                                </p:cTn>
                              </p:par>
                              <p:par>
                                <p:cTn id="143" presetID="9" presetClass="entr" presetSubtype="0" fill="hold" nodeType="withEffect">
                                  <p:stCondLst>
                                    <p:cond delay="0"/>
                                  </p:stCondLst>
                                  <p:childTnLst>
                                    <p:set>
                                      <p:cBhvr>
                                        <p:cTn id="144" dur="1" fill="hold">
                                          <p:stCondLst>
                                            <p:cond delay="0"/>
                                          </p:stCondLst>
                                        </p:cTn>
                                        <p:tgtEl>
                                          <p:spTgt spid="45"/>
                                        </p:tgtEl>
                                        <p:attrNameLst>
                                          <p:attrName>style.visibility</p:attrName>
                                        </p:attrNameLst>
                                      </p:cBhvr>
                                      <p:to>
                                        <p:strVal val="visible"/>
                                      </p:to>
                                    </p:set>
                                    <p:animEffect transition="in" filter="dissolve">
                                      <p:cBhvr>
                                        <p:cTn id="145" dur="500"/>
                                        <p:tgtEl>
                                          <p:spTgt spid="45"/>
                                        </p:tgtEl>
                                      </p:cBhvr>
                                    </p:animEffect>
                                  </p:childTnLst>
                                </p:cTn>
                              </p:par>
                              <p:par>
                                <p:cTn id="146" presetID="9"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dissolve">
                                      <p:cBhvr>
                                        <p:cTn id="148" dur="500"/>
                                        <p:tgtEl>
                                          <p:spTgt spid="46"/>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dissolve">
                                      <p:cBhvr>
                                        <p:cTn id="151" dur="500"/>
                                        <p:tgtEl>
                                          <p:spTgt spid="47"/>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48"/>
                                        </p:tgtEl>
                                        <p:attrNameLst>
                                          <p:attrName>style.visibility</p:attrName>
                                        </p:attrNameLst>
                                      </p:cBhvr>
                                      <p:to>
                                        <p:strVal val="visible"/>
                                      </p:to>
                                    </p:set>
                                    <p:animEffect transition="in" filter="dissolve">
                                      <p:cBhvr>
                                        <p:cTn id="154" dur="500"/>
                                        <p:tgtEl>
                                          <p:spTgt spid="48"/>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dissolve">
                                      <p:cBhvr>
                                        <p:cTn id="157" dur="500"/>
                                        <p:tgtEl>
                                          <p:spTgt spid="49"/>
                                        </p:tgtEl>
                                      </p:cBhvr>
                                    </p:animEffect>
                                  </p:childTnLst>
                                </p:cTn>
                              </p:par>
                              <p:par>
                                <p:cTn id="158" presetID="9" presetClass="entr" presetSubtype="0" fill="hold"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dissolve">
                                      <p:cBhvr>
                                        <p:cTn id="160" dur="500"/>
                                        <p:tgtEl>
                                          <p:spTgt spid="50"/>
                                        </p:tgtEl>
                                      </p:cBhvr>
                                    </p:animEffect>
                                  </p:childTnLst>
                                </p:cTn>
                              </p:par>
                              <p:par>
                                <p:cTn id="161" presetID="9" presetClass="entr" presetSubtype="0" fill="hold" nodeType="with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dissolve">
                                      <p:cBhvr>
                                        <p:cTn id="163" dur="500"/>
                                        <p:tgtEl>
                                          <p:spTgt spid="51"/>
                                        </p:tgtEl>
                                      </p:cBhvr>
                                    </p:animEffect>
                                  </p:childTnLst>
                                </p:cTn>
                              </p:par>
                              <p:par>
                                <p:cTn id="164" presetID="9" presetClass="entr" presetSubtype="0" fill="hold"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dissolve">
                                      <p:cBhvr>
                                        <p:cTn id="166" dur="500"/>
                                        <p:tgtEl>
                                          <p:spTgt spid="52"/>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dissolve">
                                      <p:cBhvr>
                                        <p:cTn id="169" dur="500"/>
                                        <p:tgtEl>
                                          <p:spTgt spid="53"/>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dissolve">
                                      <p:cBhvr>
                                        <p:cTn id="172" dur="500"/>
                                        <p:tgtEl>
                                          <p:spTgt spid="54"/>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dissolve">
                                      <p:cBhvr>
                                        <p:cTn id="175" dur="500"/>
                                        <p:tgtEl>
                                          <p:spTgt spid="55"/>
                                        </p:tgtEl>
                                      </p:cBhvr>
                                    </p:animEffect>
                                  </p:childTnLst>
                                </p:cTn>
                              </p:par>
                              <p:par>
                                <p:cTn id="176" presetID="9" presetClass="entr" presetSubtype="0" fill="hold" nodeType="with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dissolve">
                                      <p:cBhvr>
                                        <p:cTn id="178" dur="500"/>
                                        <p:tgtEl>
                                          <p:spTgt spid="56"/>
                                        </p:tgtEl>
                                      </p:cBhvr>
                                    </p:animEffect>
                                  </p:childTnLst>
                                </p:cTn>
                              </p:par>
                              <p:par>
                                <p:cTn id="179" presetID="9" presetClass="entr" presetSubtype="0" fill="hold" nodeType="with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dissolve">
                                      <p:cBhvr>
                                        <p:cTn id="181" dur="500"/>
                                        <p:tgtEl>
                                          <p:spTgt spid="57"/>
                                        </p:tgtEl>
                                      </p:cBhvr>
                                    </p:animEffect>
                                  </p:childTnLst>
                                </p:cTn>
                              </p:par>
                              <p:par>
                                <p:cTn id="182" presetID="9" presetClass="entr" presetSubtype="0" fill="hold" nodeType="with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dissolve">
                                      <p:cBhvr>
                                        <p:cTn id="184" dur="500"/>
                                        <p:tgtEl>
                                          <p:spTgt spid="58"/>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dissolve">
                                      <p:cBhvr>
                                        <p:cTn id="187" dur="500"/>
                                        <p:tgtEl>
                                          <p:spTgt spid="59"/>
                                        </p:tgtEl>
                                      </p:cBhvr>
                                    </p:animEffect>
                                  </p:childTnLst>
                                </p:cTn>
                              </p:par>
                              <p:par>
                                <p:cTn id="188" presetID="9" presetClass="entr" presetSubtype="0" fill="hold" nodeType="with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dissolve">
                                      <p:cBhvr>
                                        <p:cTn id="190" dur="500"/>
                                        <p:tgtEl>
                                          <p:spTgt spid="60"/>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dissolve">
                                      <p:cBhvr>
                                        <p:cTn id="193" dur="500"/>
                                        <p:tgtEl>
                                          <p:spTgt spid="61"/>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dissolve">
                                      <p:cBhvr>
                                        <p:cTn id="196" dur="500"/>
                                        <p:tgtEl>
                                          <p:spTgt spid="62"/>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dissolve">
                                      <p:cBhvr>
                                        <p:cTn id="199" dur="500"/>
                                        <p:tgtEl>
                                          <p:spTgt spid="63"/>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dissolve">
                                      <p:cBhvr>
                                        <p:cTn id="202" dur="500"/>
                                        <p:tgtEl>
                                          <p:spTgt spid="64"/>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Effect transition="in" filter="dissolve">
                                      <p:cBhvr>
                                        <p:cTn id="205" dur="500"/>
                                        <p:tgtEl>
                                          <p:spTgt spid="65"/>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dissolve">
                                      <p:cBhvr>
                                        <p:cTn id="208" dur="500"/>
                                        <p:tgtEl>
                                          <p:spTgt spid="66"/>
                                        </p:tgtEl>
                                      </p:cBhvr>
                                    </p:animEffect>
                                  </p:childTnLst>
                                </p:cTn>
                              </p:par>
                              <p:par>
                                <p:cTn id="209" presetID="9" presetClass="entr" presetSubtype="0" fill="hold" nodeType="with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dissolve">
                                      <p:cBhvr>
                                        <p:cTn id="2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p:bldP spid="12" grpId="0" animBg="1"/>
      <p:bldP spid="13" grpId="0" animBg="1"/>
      <p:bldP spid="14" grpId="0"/>
      <p:bldP spid="15" grpId="0" animBg="1"/>
      <p:bldP spid="16" grpId="0"/>
      <p:bldP spid="17" grpId="0" animBg="1"/>
      <p:bldP spid="18" grpId="0" animBg="1"/>
      <p:bldP spid="19" grpId="0" animBg="1"/>
      <p:bldP spid="24" grpId="0"/>
      <p:bldP spid="25" grpId="0"/>
      <p:bldP spid="26" grpId="0"/>
      <p:bldP spid="27" grpId="0"/>
      <p:bldP spid="28" grpId="0"/>
      <p:bldP spid="32" grpId="0"/>
      <p:bldP spid="33" grpId="0" animBg="1"/>
      <p:bldP spid="34" grpId="0"/>
      <p:bldP spid="36" grpId="0"/>
      <p:bldP spid="37" grpId="0"/>
      <p:bldP spid="40" grpId="0" animBg="1"/>
      <p:bldP spid="41" grpId="0" animBg="1"/>
      <p:bldP spid="42" grpId="0" animBg="1"/>
      <p:bldP spid="43" grpId="0" animBg="1"/>
      <p:bldP spid="47" grpId="0" animBg="1"/>
      <p:bldP spid="48" grpId="0" animBg="1"/>
      <p:bldP spid="49" grpId="0" animBg="1"/>
      <p:bldP spid="53" grpId="0" animBg="1"/>
      <p:bldP spid="54" grpId="0" animBg="1"/>
      <p:bldP spid="55" grpId="0" animBg="1"/>
      <p:bldP spid="59" grpId="0"/>
      <p:bldP spid="61" grpId="0"/>
      <p:bldP spid="62" grpId="0" animBg="1"/>
      <p:bldP spid="63" grpId="0" animBg="1"/>
      <p:bldP spid="64" grpId="0" animBg="1"/>
      <p:bldP spid="65"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14</a:t>
            </a:fld>
            <a:endParaRPr lang="en-SE" dirty="0"/>
          </a:p>
        </p:txBody>
      </p:sp>
      <p:sp>
        <p:nvSpPr>
          <p:cNvPr id="8" name="Title 1">
            <a:extLst>
              <a:ext uri="{FF2B5EF4-FFF2-40B4-BE49-F238E27FC236}">
                <a16:creationId xmlns:a16="http://schemas.microsoft.com/office/drawing/2014/main" id="{C02DB9D3-464D-8143-BD9A-DA9C52D2DE06}"/>
              </a:ext>
            </a:extLst>
          </p:cNvPr>
          <p:cNvSpPr>
            <a:spLocks noGrp="1"/>
          </p:cNvSpPr>
          <p:nvPr>
            <p:ph type="title"/>
          </p:nvPr>
        </p:nvSpPr>
        <p:spPr>
          <a:xfrm rot="21439311">
            <a:off x="743280" y="387788"/>
            <a:ext cx="3077259" cy="425037"/>
          </a:xfrm>
          <a:solidFill>
            <a:schemeClr val="bg1"/>
          </a:solidFill>
        </p:spPr>
        <p:txBody>
          <a:bodyPr>
            <a:normAutofit fontScale="90000"/>
          </a:bodyPr>
          <a:lstStyle/>
          <a:p>
            <a:r>
              <a:rPr lang="en-SE" sz="2400" b="1" dirty="0">
                <a:solidFill>
                  <a:srgbClr val="012639"/>
                </a:solidFill>
              </a:rPr>
              <a:t>Research Question #2</a:t>
            </a:r>
          </a:p>
        </p:txBody>
      </p:sp>
      <p:sp>
        <p:nvSpPr>
          <p:cNvPr id="9" name="Rectangle 8">
            <a:extLst>
              <a:ext uri="{FF2B5EF4-FFF2-40B4-BE49-F238E27FC236}">
                <a16:creationId xmlns:a16="http://schemas.microsoft.com/office/drawing/2014/main" id="{4623B6E4-B6FC-194D-8DE9-E67D95B6BB39}"/>
              </a:ext>
            </a:extLst>
          </p:cNvPr>
          <p:cNvSpPr/>
          <p:nvPr/>
        </p:nvSpPr>
        <p:spPr>
          <a:xfrm>
            <a:off x="509252" y="1321044"/>
            <a:ext cx="5590674"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RQ2: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bloated dependencies stay bloated across time?</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grpSp>
        <p:nvGrpSpPr>
          <p:cNvPr id="20" name="Group 19">
            <a:extLst>
              <a:ext uri="{FF2B5EF4-FFF2-40B4-BE49-F238E27FC236}">
                <a16:creationId xmlns:a16="http://schemas.microsoft.com/office/drawing/2014/main" id="{2AEBD525-0B90-264D-A9BB-2490DBF4A036}"/>
              </a:ext>
            </a:extLst>
          </p:cNvPr>
          <p:cNvGrpSpPr/>
          <p:nvPr/>
        </p:nvGrpSpPr>
        <p:grpSpPr>
          <a:xfrm>
            <a:off x="623016" y="1907822"/>
            <a:ext cx="5882820" cy="2957782"/>
            <a:chOff x="623016" y="1907822"/>
            <a:chExt cx="5882820" cy="2957782"/>
          </a:xfrm>
        </p:grpSpPr>
        <p:pic>
          <p:nvPicPr>
            <p:cNvPr id="19" name="Picture 18">
              <a:extLst>
                <a:ext uri="{FF2B5EF4-FFF2-40B4-BE49-F238E27FC236}">
                  <a16:creationId xmlns:a16="http://schemas.microsoft.com/office/drawing/2014/main" id="{03CCF2B5-10D4-F244-8DB1-3C212A15DE80}"/>
                </a:ext>
              </a:extLst>
            </p:cNvPr>
            <p:cNvPicPr>
              <a:picLocks noChangeAspect="1"/>
            </p:cNvPicPr>
            <p:nvPr/>
          </p:nvPicPr>
          <p:blipFill rotWithShape="1">
            <a:blip r:embed="rId3"/>
            <a:srcRect l="95517"/>
            <a:stretch/>
          </p:blipFill>
          <p:spPr>
            <a:xfrm>
              <a:off x="6066654" y="1907822"/>
              <a:ext cx="439182" cy="2957782"/>
            </a:xfrm>
            <a:prstGeom prst="rect">
              <a:avLst/>
            </a:prstGeom>
          </p:spPr>
        </p:pic>
        <p:grpSp>
          <p:nvGrpSpPr>
            <p:cNvPr id="10" name="Group 9">
              <a:extLst>
                <a:ext uri="{FF2B5EF4-FFF2-40B4-BE49-F238E27FC236}">
                  <a16:creationId xmlns:a16="http://schemas.microsoft.com/office/drawing/2014/main" id="{1A32B42C-DB12-C441-A88E-8F36506E5073}"/>
                </a:ext>
              </a:extLst>
            </p:cNvPr>
            <p:cNvGrpSpPr/>
            <p:nvPr/>
          </p:nvGrpSpPr>
          <p:grpSpPr>
            <a:xfrm>
              <a:off x="623016" y="1907822"/>
              <a:ext cx="5476910" cy="2957782"/>
              <a:chOff x="1816736" y="1612500"/>
              <a:chExt cx="6111688" cy="3300591"/>
            </a:xfrm>
          </p:grpSpPr>
          <p:pic>
            <p:nvPicPr>
              <p:cNvPr id="11" name="Picture 10">
                <a:extLst>
                  <a:ext uri="{FF2B5EF4-FFF2-40B4-BE49-F238E27FC236}">
                    <a16:creationId xmlns:a16="http://schemas.microsoft.com/office/drawing/2014/main" id="{87C09EFB-F1B2-0A42-A003-0CDE33F005D9}"/>
                  </a:ext>
                </a:extLst>
              </p:cNvPr>
              <p:cNvPicPr>
                <a:picLocks noChangeAspect="1"/>
              </p:cNvPicPr>
              <p:nvPr/>
            </p:nvPicPr>
            <p:blipFill>
              <a:blip r:embed="rId3"/>
              <a:stretch>
                <a:fillRect/>
              </a:stretch>
            </p:blipFill>
            <p:spPr>
              <a:xfrm>
                <a:off x="1816736" y="1612500"/>
                <a:ext cx="6111688" cy="3300591"/>
              </a:xfrm>
              <a:prstGeom prst="rect">
                <a:avLst/>
              </a:prstGeom>
            </p:spPr>
          </p:pic>
          <p:pic>
            <p:nvPicPr>
              <p:cNvPr id="12" name="Picture 11">
                <a:extLst>
                  <a:ext uri="{FF2B5EF4-FFF2-40B4-BE49-F238E27FC236}">
                    <a16:creationId xmlns:a16="http://schemas.microsoft.com/office/drawing/2014/main" id="{01B0D2FF-750E-824C-9811-B5A07F58A0C0}"/>
                  </a:ext>
                </a:extLst>
              </p:cNvPr>
              <p:cNvPicPr>
                <a:picLocks noChangeAspect="1"/>
              </p:cNvPicPr>
              <p:nvPr/>
            </p:nvPicPr>
            <p:blipFill>
              <a:blip r:embed="rId4"/>
              <a:stretch>
                <a:fillRect/>
              </a:stretch>
            </p:blipFill>
            <p:spPr>
              <a:xfrm>
                <a:off x="2024650" y="2245436"/>
                <a:ext cx="1347503" cy="197847"/>
              </a:xfrm>
              <a:prstGeom prst="rect">
                <a:avLst/>
              </a:prstGeom>
            </p:spPr>
          </p:pic>
          <p:pic>
            <p:nvPicPr>
              <p:cNvPr id="13" name="Picture 12">
                <a:extLst>
                  <a:ext uri="{FF2B5EF4-FFF2-40B4-BE49-F238E27FC236}">
                    <a16:creationId xmlns:a16="http://schemas.microsoft.com/office/drawing/2014/main" id="{5A5C5BB2-DE87-E541-B64D-D9651619B604}"/>
                  </a:ext>
                </a:extLst>
              </p:cNvPr>
              <p:cNvPicPr>
                <a:picLocks noChangeAspect="1"/>
              </p:cNvPicPr>
              <p:nvPr/>
            </p:nvPicPr>
            <p:blipFill>
              <a:blip r:embed="rId5"/>
              <a:stretch>
                <a:fillRect/>
              </a:stretch>
            </p:blipFill>
            <p:spPr>
              <a:xfrm>
                <a:off x="2560563" y="2679354"/>
                <a:ext cx="811590" cy="202898"/>
              </a:xfrm>
              <a:prstGeom prst="rect">
                <a:avLst/>
              </a:prstGeom>
            </p:spPr>
          </p:pic>
          <p:pic>
            <p:nvPicPr>
              <p:cNvPr id="14" name="Picture 13">
                <a:extLst>
                  <a:ext uri="{FF2B5EF4-FFF2-40B4-BE49-F238E27FC236}">
                    <a16:creationId xmlns:a16="http://schemas.microsoft.com/office/drawing/2014/main" id="{55375ECF-160E-9245-A2CB-CF4E337D94B0}"/>
                  </a:ext>
                </a:extLst>
              </p:cNvPr>
              <p:cNvPicPr>
                <a:picLocks noChangeAspect="1"/>
              </p:cNvPicPr>
              <p:nvPr/>
            </p:nvPicPr>
            <p:blipFill>
              <a:blip r:embed="rId6"/>
              <a:stretch>
                <a:fillRect/>
              </a:stretch>
            </p:blipFill>
            <p:spPr>
              <a:xfrm>
                <a:off x="2402115" y="3070487"/>
                <a:ext cx="970038" cy="195062"/>
              </a:xfrm>
              <a:prstGeom prst="rect">
                <a:avLst/>
              </a:prstGeom>
            </p:spPr>
          </p:pic>
          <p:pic>
            <p:nvPicPr>
              <p:cNvPr id="15" name="Picture 14">
                <a:extLst>
                  <a:ext uri="{FF2B5EF4-FFF2-40B4-BE49-F238E27FC236}">
                    <a16:creationId xmlns:a16="http://schemas.microsoft.com/office/drawing/2014/main" id="{D13BB65B-72A1-CF45-8B2F-C98E243CCF21}"/>
                  </a:ext>
                </a:extLst>
              </p:cNvPr>
              <p:cNvPicPr>
                <a:picLocks noChangeAspect="1"/>
              </p:cNvPicPr>
              <p:nvPr/>
            </p:nvPicPr>
            <p:blipFill>
              <a:blip r:embed="rId7"/>
              <a:stretch>
                <a:fillRect/>
              </a:stretch>
            </p:blipFill>
            <p:spPr>
              <a:xfrm>
                <a:off x="2403324" y="3480458"/>
                <a:ext cx="970039" cy="207020"/>
              </a:xfrm>
              <a:prstGeom prst="rect">
                <a:avLst/>
              </a:prstGeom>
            </p:spPr>
          </p:pic>
          <p:pic>
            <p:nvPicPr>
              <p:cNvPr id="16" name="Picture 15">
                <a:extLst>
                  <a:ext uri="{FF2B5EF4-FFF2-40B4-BE49-F238E27FC236}">
                    <a16:creationId xmlns:a16="http://schemas.microsoft.com/office/drawing/2014/main" id="{0162CF19-7E7C-0545-A8A3-7016806FFEBF}"/>
                  </a:ext>
                </a:extLst>
              </p:cNvPr>
              <p:cNvPicPr>
                <a:picLocks noChangeAspect="1"/>
              </p:cNvPicPr>
              <p:nvPr/>
            </p:nvPicPr>
            <p:blipFill>
              <a:blip r:embed="rId8"/>
              <a:stretch>
                <a:fillRect/>
              </a:stretch>
            </p:blipFill>
            <p:spPr>
              <a:xfrm>
                <a:off x="2177352" y="3905051"/>
                <a:ext cx="1194801" cy="207020"/>
              </a:xfrm>
              <a:prstGeom prst="rect">
                <a:avLst/>
              </a:prstGeom>
            </p:spPr>
          </p:pic>
        </p:grpSp>
      </p:grpSp>
      <p:sp>
        <p:nvSpPr>
          <p:cNvPr id="18" name="Rectangle 17">
            <a:extLst>
              <a:ext uri="{FF2B5EF4-FFF2-40B4-BE49-F238E27FC236}">
                <a16:creationId xmlns:a16="http://schemas.microsoft.com/office/drawing/2014/main" id="{48A31F1A-E548-1C4C-A586-5F3243E7072D}"/>
              </a:ext>
            </a:extLst>
          </p:cNvPr>
          <p:cNvSpPr/>
          <p:nvPr/>
        </p:nvSpPr>
        <p:spPr>
          <a:xfrm>
            <a:off x="1002623" y="2415857"/>
            <a:ext cx="5476910" cy="316710"/>
          </a:xfrm>
          <a:prstGeom prst="rect">
            <a:avLst/>
          </a:prstGeom>
          <a:solidFill>
            <a:srgbClr val="F1FFCA">
              <a:alpha val="0"/>
            </a:srgbClr>
          </a:solid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7" name="Picture 16">
            <a:extLst>
              <a:ext uri="{FF2B5EF4-FFF2-40B4-BE49-F238E27FC236}">
                <a16:creationId xmlns:a16="http://schemas.microsoft.com/office/drawing/2014/main" id="{8191BB51-A697-924A-B78A-89E4B9C485C3}"/>
              </a:ext>
            </a:extLst>
          </p:cNvPr>
          <p:cNvPicPr>
            <a:picLocks noChangeAspect="1"/>
          </p:cNvPicPr>
          <p:nvPr/>
        </p:nvPicPr>
        <p:blipFill>
          <a:blip r:embed="rId9"/>
          <a:stretch>
            <a:fillRect/>
          </a:stretch>
        </p:blipFill>
        <p:spPr>
          <a:xfrm>
            <a:off x="5970597" y="2431805"/>
            <a:ext cx="315648" cy="275352"/>
          </a:xfrm>
          <a:prstGeom prst="rect">
            <a:avLst/>
          </a:prstGeom>
        </p:spPr>
      </p:pic>
    </p:spTree>
    <p:extLst>
      <p:ext uri="{BB962C8B-B14F-4D97-AF65-F5344CB8AC3E}">
        <p14:creationId xmlns:p14="http://schemas.microsoft.com/office/powerpoint/2010/main" val="282687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15</a:t>
            </a:fld>
            <a:endParaRPr lang="en-SE" dirty="0"/>
          </a:p>
        </p:txBody>
      </p:sp>
      <p:grpSp>
        <p:nvGrpSpPr>
          <p:cNvPr id="2" name="Group 1">
            <a:extLst>
              <a:ext uri="{FF2B5EF4-FFF2-40B4-BE49-F238E27FC236}">
                <a16:creationId xmlns:a16="http://schemas.microsoft.com/office/drawing/2014/main" id="{A6AA6554-301B-3146-B0DA-A45F75536627}"/>
              </a:ext>
            </a:extLst>
          </p:cNvPr>
          <p:cNvGrpSpPr/>
          <p:nvPr/>
        </p:nvGrpSpPr>
        <p:grpSpPr>
          <a:xfrm>
            <a:off x="623016" y="1907822"/>
            <a:ext cx="5882820" cy="2957782"/>
            <a:chOff x="623016" y="1907822"/>
            <a:chExt cx="5882820" cy="2957782"/>
          </a:xfrm>
        </p:grpSpPr>
        <p:pic>
          <p:nvPicPr>
            <p:cNvPr id="19" name="Picture 18">
              <a:extLst>
                <a:ext uri="{FF2B5EF4-FFF2-40B4-BE49-F238E27FC236}">
                  <a16:creationId xmlns:a16="http://schemas.microsoft.com/office/drawing/2014/main" id="{03CCF2B5-10D4-F244-8DB1-3C212A15DE80}"/>
                </a:ext>
              </a:extLst>
            </p:cNvPr>
            <p:cNvPicPr>
              <a:picLocks noChangeAspect="1"/>
            </p:cNvPicPr>
            <p:nvPr/>
          </p:nvPicPr>
          <p:blipFill rotWithShape="1">
            <a:blip r:embed="rId3"/>
            <a:srcRect l="95517"/>
            <a:stretch/>
          </p:blipFill>
          <p:spPr>
            <a:xfrm>
              <a:off x="6066654" y="1907822"/>
              <a:ext cx="439182" cy="2957782"/>
            </a:xfrm>
            <a:prstGeom prst="rect">
              <a:avLst/>
            </a:prstGeom>
          </p:spPr>
        </p:pic>
        <p:grpSp>
          <p:nvGrpSpPr>
            <p:cNvPr id="10" name="Group 9">
              <a:extLst>
                <a:ext uri="{FF2B5EF4-FFF2-40B4-BE49-F238E27FC236}">
                  <a16:creationId xmlns:a16="http://schemas.microsoft.com/office/drawing/2014/main" id="{1A32B42C-DB12-C441-A88E-8F36506E5073}"/>
                </a:ext>
              </a:extLst>
            </p:cNvPr>
            <p:cNvGrpSpPr/>
            <p:nvPr/>
          </p:nvGrpSpPr>
          <p:grpSpPr>
            <a:xfrm>
              <a:off x="623016" y="1907822"/>
              <a:ext cx="5476910" cy="2957782"/>
              <a:chOff x="1816736" y="1612500"/>
              <a:chExt cx="6111688" cy="3300591"/>
            </a:xfrm>
          </p:grpSpPr>
          <p:pic>
            <p:nvPicPr>
              <p:cNvPr id="11" name="Picture 10">
                <a:extLst>
                  <a:ext uri="{FF2B5EF4-FFF2-40B4-BE49-F238E27FC236}">
                    <a16:creationId xmlns:a16="http://schemas.microsoft.com/office/drawing/2014/main" id="{87C09EFB-F1B2-0A42-A003-0CDE33F005D9}"/>
                  </a:ext>
                </a:extLst>
              </p:cNvPr>
              <p:cNvPicPr>
                <a:picLocks noChangeAspect="1"/>
              </p:cNvPicPr>
              <p:nvPr/>
            </p:nvPicPr>
            <p:blipFill>
              <a:blip r:embed="rId3"/>
              <a:stretch>
                <a:fillRect/>
              </a:stretch>
            </p:blipFill>
            <p:spPr>
              <a:xfrm>
                <a:off x="1816736" y="1612500"/>
                <a:ext cx="6111688" cy="3300591"/>
              </a:xfrm>
              <a:prstGeom prst="rect">
                <a:avLst/>
              </a:prstGeom>
            </p:spPr>
          </p:pic>
          <p:pic>
            <p:nvPicPr>
              <p:cNvPr id="12" name="Picture 11">
                <a:extLst>
                  <a:ext uri="{FF2B5EF4-FFF2-40B4-BE49-F238E27FC236}">
                    <a16:creationId xmlns:a16="http://schemas.microsoft.com/office/drawing/2014/main" id="{01B0D2FF-750E-824C-9811-B5A07F58A0C0}"/>
                  </a:ext>
                </a:extLst>
              </p:cNvPr>
              <p:cNvPicPr>
                <a:picLocks noChangeAspect="1"/>
              </p:cNvPicPr>
              <p:nvPr/>
            </p:nvPicPr>
            <p:blipFill>
              <a:blip r:embed="rId4"/>
              <a:stretch>
                <a:fillRect/>
              </a:stretch>
            </p:blipFill>
            <p:spPr>
              <a:xfrm>
                <a:off x="2024650" y="2245436"/>
                <a:ext cx="1347503" cy="197847"/>
              </a:xfrm>
              <a:prstGeom prst="rect">
                <a:avLst/>
              </a:prstGeom>
            </p:spPr>
          </p:pic>
          <p:pic>
            <p:nvPicPr>
              <p:cNvPr id="13" name="Picture 12">
                <a:extLst>
                  <a:ext uri="{FF2B5EF4-FFF2-40B4-BE49-F238E27FC236}">
                    <a16:creationId xmlns:a16="http://schemas.microsoft.com/office/drawing/2014/main" id="{5A5C5BB2-DE87-E541-B64D-D9651619B604}"/>
                  </a:ext>
                </a:extLst>
              </p:cNvPr>
              <p:cNvPicPr>
                <a:picLocks noChangeAspect="1"/>
              </p:cNvPicPr>
              <p:nvPr/>
            </p:nvPicPr>
            <p:blipFill>
              <a:blip r:embed="rId5"/>
              <a:stretch>
                <a:fillRect/>
              </a:stretch>
            </p:blipFill>
            <p:spPr>
              <a:xfrm>
                <a:off x="2560563" y="2679354"/>
                <a:ext cx="811590" cy="202898"/>
              </a:xfrm>
              <a:prstGeom prst="rect">
                <a:avLst/>
              </a:prstGeom>
            </p:spPr>
          </p:pic>
          <p:pic>
            <p:nvPicPr>
              <p:cNvPr id="14" name="Picture 13">
                <a:extLst>
                  <a:ext uri="{FF2B5EF4-FFF2-40B4-BE49-F238E27FC236}">
                    <a16:creationId xmlns:a16="http://schemas.microsoft.com/office/drawing/2014/main" id="{55375ECF-160E-9245-A2CB-CF4E337D94B0}"/>
                  </a:ext>
                </a:extLst>
              </p:cNvPr>
              <p:cNvPicPr>
                <a:picLocks noChangeAspect="1"/>
              </p:cNvPicPr>
              <p:nvPr/>
            </p:nvPicPr>
            <p:blipFill>
              <a:blip r:embed="rId6"/>
              <a:stretch>
                <a:fillRect/>
              </a:stretch>
            </p:blipFill>
            <p:spPr>
              <a:xfrm>
                <a:off x="2402115" y="3070487"/>
                <a:ext cx="970038" cy="195062"/>
              </a:xfrm>
              <a:prstGeom prst="rect">
                <a:avLst/>
              </a:prstGeom>
            </p:spPr>
          </p:pic>
          <p:pic>
            <p:nvPicPr>
              <p:cNvPr id="15" name="Picture 14">
                <a:extLst>
                  <a:ext uri="{FF2B5EF4-FFF2-40B4-BE49-F238E27FC236}">
                    <a16:creationId xmlns:a16="http://schemas.microsoft.com/office/drawing/2014/main" id="{D13BB65B-72A1-CF45-8B2F-C98E243CCF21}"/>
                  </a:ext>
                </a:extLst>
              </p:cNvPr>
              <p:cNvPicPr>
                <a:picLocks noChangeAspect="1"/>
              </p:cNvPicPr>
              <p:nvPr/>
            </p:nvPicPr>
            <p:blipFill>
              <a:blip r:embed="rId7"/>
              <a:stretch>
                <a:fillRect/>
              </a:stretch>
            </p:blipFill>
            <p:spPr>
              <a:xfrm>
                <a:off x="2403324" y="3480458"/>
                <a:ext cx="970039" cy="207020"/>
              </a:xfrm>
              <a:prstGeom prst="rect">
                <a:avLst/>
              </a:prstGeom>
            </p:spPr>
          </p:pic>
          <p:pic>
            <p:nvPicPr>
              <p:cNvPr id="16" name="Picture 15">
                <a:extLst>
                  <a:ext uri="{FF2B5EF4-FFF2-40B4-BE49-F238E27FC236}">
                    <a16:creationId xmlns:a16="http://schemas.microsoft.com/office/drawing/2014/main" id="{0162CF19-7E7C-0545-A8A3-7016806FFEBF}"/>
                  </a:ext>
                </a:extLst>
              </p:cNvPr>
              <p:cNvPicPr>
                <a:picLocks noChangeAspect="1"/>
              </p:cNvPicPr>
              <p:nvPr/>
            </p:nvPicPr>
            <p:blipFill>
              <a:blip r:embed="rId8"/>
              <a:stretch>
                <a:fillRect/>
              </a:stretch>
            </p:blipFill>
            <p:spPr>
              <a:xfrm>
                <a:off x="2177352" y="3905051"/>
                <a:ext cx="1194801" cy="207020"/>
              </a:xfrm>
              <a:prstGeom prst="rect">
                <a:avLst/>
              </a:prstGeom>
            </p:spPr>
          </p:pic>
        </p:grpSp>
      </p:grpSp>
      <p:sp>
        <p:nvSpPr>
          <p:cNvPr id="18" name="Rectangle 17">
            <a:extLst>
              <a:ext uri="{FF2B5EF4-FFF2-40B4-BE49-F238E27FC236}">
                <a16:creationId xmlns:a16="http://schemas.microsoft.com/office/drawing/2014/main" id="{48A31F1A-E548-1C4C-A586-5F3243E7072D}"/>
              </a:ext>
            </a:extLst>
          </p:cNvPr>
          <p:cNvSpPr/>
          <p:nvPr/>
        </p:nvSpPr>
        <p:spPr>
          <a:xfrm>
            <a:off x="1002623" y="2782680"/>
            <a:ext cx="5476910" cy="316710"/>
          </a:xfrm>
          <a:prstGeom prst="rect">
            <a:avLst/>
          </a:prstGeom>
          <a:solidFill>
            <a:srgbClr val="F1FFCA">
              <a:alpha val="0"/>
            </a:srgbClr>
          </a:solid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7" name="Picture 16">
            <a:extLst>
              <a:ext uri="{FF2B5EF4-FFF2-40B4-BE49-F238E27FC236}">
                <a16:creationId xmlns:a16="http://schemas.microsoft.com/office/drawing/2014/main" id="{8191BB51-A697-924A-B78A-89E4B9C485C3}"/>
              </a:ext>
            </a:extLst>
          </p:cNvPr>
          <p:cNvPicPr>
            <a:picLocks noChangeAspect="1"/>
          </p:cNvPicPr>
          <p:nvPr/>
        </p:nvPicPr>
        <p:blipFill>
          <a:blip r:embed="rId9"/>
          <a:stretch>
            <a:fillRect/>
          </a:stretch>
        </p:blipFill>
        <p:spPr>
          <a:xfrm>
            <a:off x="5970597" y="2431805"/>
            <a:ext cx="315648" cy="275352"/>
          </a:xfrm>
          <a:prstGeom prst="rect">
            <a:avLst/>
          </a:prstGeom>
        </p:spPr>
      </p:pic>
      <p:pic>
        <p:nvPicPr>
          <p:cNvPr id="20" name="Picture 19">
            <a:extLst>
              <a:ext uri="{FF2B5EF4-FFF2-40B4-BE49-F238E27FC236}">
                <a16:creationId xmlns:a16="http://schemas.microsoft.com/office/drawing/2014/main" id="{278D973A-C236-644C-BF68-5DF771776D44}"/>
              </a:ext>
            </a:extLst>
          </p:cNvPr>
          <p:cNvPicPr>
            <a:picLocks noChangeAspect="1"/>
          </p:cNvPicPr>
          <p:nvPr/>
        </p:nvPicPr>
        <p:blipFill>
          <a:blip r:embed="rId10"/>
          <a:stretch>
            <a:fillRect/>
          </a:stretch>
        </p:blipFill>
        <p:spPr>
          <a:xfrm>
            <a:off x="5962688" y="2794580"/>
            <a:ext cx="347755" cy="287276"/>
          </a:xfrm>
          <a:prstGeom prst="rect">
            <a:avLst/>
          </a:prstGeom>
        </p:spPr>
      </p:pic>
      <p:sp>
        <p:nvSpPr>
          <p:cNvPr id="22" name="Rectangle 21">
            <a:extLst>
              <a:ext uri="{FF2B5EF4-FFF2-40B4-BE49-F238E27FC236}">
                <a16:creationId xmlns:a16="http://schemas.microsoft.com/office/drawing/2014/main" id="{66E938BF-7782-4C46-AF3D-B431FC782CD2}"/>
              </a:ext>
            </a:extLst>
          </p:cNvPr>
          <p:cNvSpPr/>
          <p:nvPr/>
        </p:nvSpPr>
        <p:spPr>
          <a:xfrm>
            <a:off x="509252" y="1321044"/>
            <a:ext cx="5590674"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RQ2: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bloated dependencies stay bloated across time?</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Title 1">
            <a:extLst>
              <a:ext uri="{FF2B5EF4-FFF2-40B4-BE49-F238E27FC236}">
                <a16:creationId xmlns:a16="http://schemas.microsoft.com/office/drawing/2014/main" id="{B6285215-E5F3-E441-89E0-E23354C8B55A}"/>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a:solidFill>
                  <a:srgbClr val="012639"/>
                </a:solidFill>
              </a:rPr>
              <a:t>Research Question #2</a:t>
            </a:r>
            <a:endParaRPr lang="en-SE" sz="2400" b="1" dirty="0">
              <a:solidFill>
                <a:srgbClr val="012639"/>
              </a:solidFill>
            </a:endParaRPr>
          </a:p>
        </p:txBody>
      </p:sp>
    </p:spTree>
    <p:extLst>
      <p:ext uri="{BB962C8B-B14F-4D97-AF65-F5344CB8AC3E}">
        <p14:creationId xmlns:p14="http://schemas.microsoft.com/office/powerpoint/2010/main" val="21143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16</a:t>
            </a:fld>
            <a:endParaRPr lang="en-SE" dirty="0"/>
          </a:p>
        </p:txBody>
      </p:sp>
      <p:grpSp>
        <p:nvGrpSpPr>
          <p:cNvPr id="2" name="Group 1">
            <a:extLst>
              <a:ext uri="{FF2B5EF4-FFF2-40B4-BE49-F238E27FC236}">
                <a16:creationId xmlns:a16="http://schemas.microsoft.com/office/drawing/2014/main" id="{A6AA6554-301B-3146-B0DA-A45F75536627}"/>
              </a:ext>
            </a:extLst>
          </p:cNvPr>
          <p:cNvGrpSpPr/>
          <p:nvPr/>
        </p:nvGrpSpPr>
        <p:grpSpPr>
          <a:xfrm>
            <a:off x="623016" y="1907822"/>
            <a:ext cx="5882820" cy="2957782"/>
            <a:chOff x="623016" y="1907822"/>
            <a:chExt cx="5882820" cy="2957782"/>
          </a:xfrm>
        </p:grpSpPr>
        <p:pic>
          <p:nvPicPr>
            <p:cNvPr id="19" name="Picture 18">
              <a:extLst>
                <a:ext uri="{FF2B5EF4-FFF2-40B4-BE49-F238E27FC236}">
                  <a16:creationId xmlns:a16="http://schemas.microsoft.com/office/drawing/2014/main" id="{03CCF2B5-10D4-F244-8DB1-3C212A15DE80}"/>
                </a:ext>
              </a:extLst>
            </p:cNvPr>
            <p:cNvPicPr>
              <a:picLocks noChangeAspect="1"/>
            </p:cNvPicPr>
            <p:nvPr/>
          </p:nvPicPr>
          <p:blipFill rotWithShape="1">
            <a:blip r:embed="rId3"/>
            <a:srcRect l="95517"/>
            <a:stretch/>
          </p:blipFill>
          <p:spPr>
            <a:xfrm>
              <a:off x="6066654" y="1907822"/>
              <a:ext cx="439182" cy="2957782"/>
            </a:xfrm>
            <a:prstGeom prst="rect">
              <a:avLst/>
            </a:prstGeom>
          </p:spPr>
        </p:pic>
        <p:grpSp>
          <p:nvGrpSpPr>
            <p:cNvPr id="10" name="Group 9">
              <a:extLst>
                <a:ext uri="{FF2B5EF4-FFF2-40B4-BE49-F238E27FC236}">
                  <a16:creationId xmlns:a16="http://schemas.microsoft.com/office/drawing/2014/main" id="{1A32B42C-DB12-C441-A88E-8F36506E5073}"/>
                </a:ext>
              </a:extLst>
            </p:cNvPr>
            <p:cNvGrpSpPr/>
            <p:nvPr/>
          </p:nvGrpSpPr>
          <p:grpSpPr>
            <a:xfrm>
              <a:off x="623016" y="1907822"/>
              <a:ext cx="5476910" cy="2957782"/>
              <a:chOff x="1816736" y="1612500"/>
              <a:chExt cx="6111688" cy="3300591"/>
            </a:xfrm>
          </p:grpSpPr>
          <p:pic>
            <p:nvPicPr>
              <p:cNvPr id="11" name="Picture 10">
                <a:extLst>
                  <a:ext uri="{FF2B5EF4-FFF2-40B4-BE49-F238E27FC236}">
                    <a16:creationId xmlns:a16="http://schemas.microsoft.com/office/drawing/2014/main" id="{87C09EFB-F1B2-0A42-A003-0CDE33F005D9}"/>
                  </a:ext>
                </a:extLst>
              </p:cNvPr>
              <p:cNvPicPr>
                <a:picLocks noChangeAspect="1"/>
              </p:cNvPicPr>
              <p:nvPr/>
            </p:nvPicPr>
            <p:blipFill>
              <a:blip r:embed="rId3"/>
              <a:stretch>
                <a:fillRect/>
              </a:stretch>
            </p:blipFill>
            <p:spPr>
              <a:xfrm>
                <a:off x="1816736" y="1612500"/>
                <a:ext cx="6111688" cy="3300591"/>
              </a:xfrm>
              <a:prstGeom prst="rect">
                <a:avLst/>
              </a:prstGeom>
            </p:spPr>
          </p:pic>
          <p:pic>
            <p:nvPicPr>
              <p:cNvPr id="12" name="Picture 11">
                <a:extLst>
                  <a:ext uri="{FF2B5EF4-FFF2-40B4-BE49-F238E27FC236}">
                    <a16:creationId xmlns:a16="http://schemas.microsoft.com/office/drawing/2014/main" id="{01B0D2FF-750E-824C-9811-B5A07F58A0C0}"/>
                  </a:ext>
                </a:extLst>
              </p:cNvPr>
              <p:cNvPicPr>
                <a:picLocks noChangeAspect="1"/>
              </p:cNvPicPr>
              <p:nvPr/>
            </p:nvPicPr>
            <p:blipFill>
              <a:blip r:embed="rId4"/>
              <a:stretch>
                <a:fillRect/>
              </a:stretch>
            </p:blipFill>
            <p:spPr>
              <a:xfrm>
                <a:off x="2024650" y="2245436"/>
                <a:ext cx="1347503" cy="197847"/>
              </a:xfrm>
              <a:prstGeom prst="rect">
                <a:avLst/>
              </a:prstGeom>
            </p:spPr>
          </p:pic>
          <p:pic>
            <p:nvPicPr>
              <p:cNvPr id="13" name="Picture 12">
                <a:extLst>
                  <a:ext uri="{FF2B5EF4-FFF2-40B4-BE49-F238E27FC236}">
                    <a16:creationId xmlns:a16="http://schemas.microsoft.com/office/drawing/2014/main" id="{5A5C5BB2-DE87-E541-B64D-D9651619B604}"/>
                  </a:ext>
                </a:extLst>
              </p:cNvPr>
              <p:cNvPicPr>
                <a:picLocks noChangeAspect="1"/>
              </p:cNvPicPr>
              <p:nvPr/>
            </p:nvPicPr>
            <p:blipFill>
              <a:blip r:embed="rId5"/>
              <a:stretch>
                <a:fillRect/>
              </a:stretch>
            </p:blipFill>
            <p:spPr>
              <a:xfrm>
                <a:off x="2560563" y="2679354"/>
                <a:ext cx="811590" cy="202898"/>
              </a:xfrm>
              <a:prstGeom prst="rect">
                <a:avLst/>
              </a:prstGeom>
            </p:spPr>
          </p:pic>
          <p:pic>
            <p:nvPicPr>
              <p:cNvPr id="14" name="Picture 13">
                <a:extLst>
                  <a:ext uri="{FF2B5EF4-FFF2-40B4-BE49-F238E27FC236}">
                    <a16:creationId xmlns:a16="http://schemas.microsoft.com/office/drawing/2014/main" id="{55375ECF-160E-9245-A2CB-CF4E337D94B0}"/>
                  </a:ext>
                </a:extLst>
              </p:cNvPr>
              <p:cNvPicPr>
                <a:picLocks noChangeAspect="1"/>
              </p:cNvPicPr>
              <p:nvPr/>
            </p:nvPicPr>
            <p:blipFill>
              <a:blip r:embed="rId6"/>
              <a:stretch>
                <a:fillRect/>
              </a:stretch>
            </p:blipFill>
            <p:spPr>
              <a:xfrm>
                <a:off x="2402115" y="3070487"/>
                <a:ext cx="970038" cy="195062"/>
              </a:xfrm>
              <a:prstGeom prst="rect">
                <a:avLst/>
              </a:prstGeom>
            </p:spPr>
          </p:pic>
          <p:pic>
            <p:nvPicPr>
              <p:cNvPr id="15" name="Picture 14">
                <a:extLst>
                  <a:ext uri="{FF2B5EF4-FFF2-40B4-BE49-F238E27FC236}">
                    <a16:creationId xmlns:a16="http://schemas.microsoft.com/office/drawing/2014/main" id="{D13BB65B-72A1-CF45-8B2F-C98E243CCF21}"/>
                  </a:ext>
                </a:extLst>
              </p:cNvPr>
              <p:cNvPicPr>
                <a:picLocks noChangeAspect="1"/>
              </p:cNvPicPr>
              <p:nvPr/>
            </p:nvPicPr>
            <p:blipFill>
              <a:blip r:embed="rId7"/>
              <a:stretch>
                <a:fillRect/>
              </a:stretch>
            </p:blipFill>
            <p:spPr>
              <a:xfrm>
                <a:off x="2403324" y="3480458"/>
                <a:ext cx="970039" cy="207020"/>
              </a:xfrm>
              <a:prstGeom prst="rect">
                <a:avLst/>
              </a:prstGeom>
            </p:spPr>
          </p:pic>
          <p:pic>
            <p:nvPicPr>
              <p:cNvPr id="16" name="Picture 15">
                <a:extLst>
                  <a:ext uri="{FF2B5EF4-FFF2-40B4-BE49-F238E27FC236}">
                    <a16:creationId xmlns:a16="http://schemas.microsoft.com/office/drawing/2014/main" id="{0162CF19-7E7C-0545-A8A3-7016806FFEBF}"/>
                  </a:ext>
                </a:extLst>
              </p:cNvPr>
              <p:cNvPicPr>
                <a:picLocks noChangeAspect="1"/>
              </p:cNvPicPr>
              <p:nvPr/>
            </p:nvPicPr>
            <p:blipFill>
              <a:blip r:embed="rId8"/>
              <a:stretch>
                <a:fillRect/>
              </a:stretch>
            </p:blipFill>
            <p:spPr>
              <a:xfrm>
                <a:off x="2177352" y="3905051"/>
                <a:ext cx="1194801" cy="207020"/>
              </a:xfrm>
              <a:prstGeom prst="rect">
                <a:avLst/>
              </a:prstGeom>
            </p:spPr>
          </p:pic>
        </p:grpSp>
      </p:grpSp>
      <p:sp>
        <p:nvSpPr>
          <p:cNvPr id="18" name="Rectangle 17">
            <a:extLst>
              <a:ext uri="{FF2B5EF4-FFF2-40B4-BE49-F238E27FC236}">
                <a16:creationId xmlns:a16="http://schemas.microsoft.com/office/drawing/2014/main" id="{48A31F1A-E548-1C4C-A586-5F3243E7072D}"/>
              </a:ext>
            </a:extLst>
          </p:cNvPr>
          <p:cNvSpPr/>
          <p:nvPr/>
        </p:nvSpPr>
        <p:spPr>
          <a:xfrm>
            <a:off x="1002623" y="3122658"/>
            <a:ext cx="5476910" cy="316710"/>
          </a:xfrm>
          <a:prstGeom prst="rect">
            <a:avLst/>
          </a:prstGeom>
          <a:solidFill>
            <a:srgbClr val="F1FFCA">
              <a:alpha val="0"/>
            </a:srgbClr>
          </a:solid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7" name="Picture 16">
            <a:extLst>
              <a:ext uri="{FF2B5EF4-FFF2-40B4-BE49-F238E27FC236}">
                <a16:creationId xmlns:a16="http://schemas.microsoft.com/office/drawing/2014/main" id="{8191BB51-A697-924A-B78A-89E4B9C485C3}"/>
              </a:ext>
            </a:extLst>
          </p:cNvPr>
          <p:cNvPicPr>
            <a:picLocks noChangeAspect="1"/>
          </p:cNvPicPr>
          <p:nvPr/>
        </p:nvPicPr>
        <p:blipFill>
          <a:blip r:embed="rId9"/>
          <a:stretch>
            <a:fillRect/>
          </a:stretch>
        </p:blipFill>
        <p:spPr>
          <a:xfrm>
            <a:off x="5970597" y="2431805"/>
            <a:ext cx="315648" cy="275352"/>
          </a:xfrm>
          <a:prstGeom prst="rect">
            <a:avLst/>
          </a:prstGeom>
        </p:spPr>
      </p:pic>
      <p:pic>
        <p:nvPicPr>
          <p:cNvPr id="20" name="Picture 19">
            <a:extLst>
              <a:ext uri="{FF2B5EF4-FFF2-40B4-BE49-F238E27FC236}">
                <a16:creationId xmlns:a16="http://schemas.microsoft.com/office/drawing/2014/main" id="{278D973A-C236-644C-BF68-5DF771776D44}"/>
              </a:ext>
            </a:extLst>
          </p:cNvPr>
          <p:cNvPicPr>
            <a:picLocks noChangeAspect="1"/>
          </p:cNvPicPr>
          <p:nvPr/>
        </p:nvPicPr>
        <p:blipFill>
          <a:blip r:embed="rId10"/>
          <a:stretch>
            <a:fillRect/>
          </a:stretch>
        </p:blipFill>
        <p:spPr>
          <a:xfrm>
            <a:off x="5962688" y="2794580"/>
            <a:ext cx="347755" cy="287276"/>
          </a:xfrm>
          <a:prstGeom prst="rect">
            <a:avLst/>
          </a:prstGeom>
        </p:spPr>
      </p:pic>
      <p:pic>
        <p:nvPicPr>
          <p:cNvPr id="21" name="Picture 20">
            <a:extLst>
              <a:ext uri="{FF2B5EF4-FFF2-40B4-BE49-F238E27FC236}">
                <a16:creationId xmlns:a16="http://schemas.microsoft.com/office/drawing/2014/main" id="{76A8BD13-39B9-F748-8F74-53764B8AEC23}"/>
              </a:ext>
            </a:extLst>
          </p:cNvPr>
          <p:cNvPicPr>
            <a:picLocks noChangeAspect="1"/>
          </p:cNvPicPr>
          <p:nvPr/>
        </p:nvPicPr>
        <p:blipFill rotWithShape="1">
          <a:blip r:embed="rId11"/>
          <a:srcRect t="10064" b="12998"/>
          <a:stretch/>
        </p:blipFill>
        <p:spPr>
          <a:xfrm>
            <a:off x="5882838" y="3168034"/>
            <a:ext cx="527901" cy="228821"/>
          </a:xfrm>
          <a:prstGeom prst="rect">
            <a:avLst/>
          </a:prstGeom>
        </p:spPr>
      </p:pic>
      <p:sp>
        <p:nvSpPr>
          <p:cNvPr id="22" name="Rectangle 21">
            <a:extLst>
              <a:ext uri="{FF2B5EF4-FFF2-40B4-BE49-F238E27FC236}">
                <a16:creationId xmlns:a16="http://schemas.microsoft.com/office/drawing/2014/main" id="{5B9DB4D0-0BCD-BB41-8494-AF624760C079}"/>
              </a:ext>
            </a:extLst>
          </p:cNvPr>
          <p:cNvSpPr/>
          <p:nvPr/>
        </p:nvSpPr>
        <p:spPr>
          <a:xfrm>
            <a:off x="509252" y="1321044"/>
            <a:ext cx="5590674"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RQ2: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bloated dependencies stay bloated across time?</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Title 1">
            <a:extLst>
              <a:ext uri="{FF2B5EF4-FFF2-40B4-BE49-F238E27FC236}">
                <a16:creationId xmlns:a16="http://schemas.microsoft.com/office/drawing/2014/main" id="{BB08094D-FB9B-1645-9628-8B6CA34A467C}"/>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a:solidFill>
                  <a:srgbClr val="012639"/>
                </a:solidFill>
              </a:rPr>
              <a:t>Research Question #2</a:t>
            </a:r>
            <a:endParaRPr lang="en-SE" sz="2400" b="1" dirty="0">
              <a:solidFill>
                <a:srgbClr val="012639"/>
              </a:solidFill>
            </a:endParaRPr>
          </a:p>
        </p:txBody>
      </p:sp>
    </p:spTree>
    <p:extLst>
      <p:ext uri="{BB962C8B-B14F-4D97-AF65-F5344CB8AC3E}">
        <p14:creationId xmlns:p14="http://schemas.microsoft.com/office/powerpoint/2010/main" val="343149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17</a:t>
            </a:fld>
            <a:endParaRPr lang="en-SE" dirty="0"/>
          </a:p>
        </p:txBody>
      </p:sp>
      <p:grpSp>
        <p:nvGrpSpPr>
          <p:cNvPr id="2" name="Group 1">
            <a:extLst>
              <a:ext uri="{FF2B5EF4-FFF2-40B4-BE49-F238E27FC236}">
                <a16:creationId xmlns:a16="http://schemas.microsoft.com/office/drawing/2014/main" id="{A6AA6554-301B-3146-B0DA-A45F75536627}"/>
              </a:ext>
            </a:extLst>
          </p:cNvPr>
          <p:cNvGrpSpPr/>
          <p:nvPr/>
        </p:nvGrpSpPr>
        <p:grpSpPr>
          <a:xfrm>
            <a:off x="623016" y="1907822"/>
            <a:ext cx="5882820" cy="2957782"/>
            <a:chOff x="623016" y="1907822"/>
            <a:chExt cx="5882820" cy="2957782"/>
          </a:xfrm>
        </p:grpSpPr>
        <p:pic>
          <p:nvPicPr>
            <p:cNvPr id="19" name="Picture 18">
              <a:extLst>
                <a:ext uri="{FF2B5EF4-FFF2-40B4-BE49-F238E27FC236}">
                  <a16:creationId xmlns:a16="http://schemas.microsoft.com/office/drawing/2014/main" id="{03CCF2B5-10D4-F244-8DB1-3C212A15DE80}"/>
                </a:ext>
              </a:extLst>
            </p:cNvPr>
            <p:cNvPicPr>
              <a:picLocks noChangeAspect="1"/>
            </p:cNvPicPr>
            <p:nvPr/>
          </p:nvPicPr>
          <p:blipFill rotWithShape="1">
            <a:blip r:embed="rId3"/>
            <a:srcRect l="95517"/>
            <a:stretch/>
          </p:blipFill>
          <p:spPr>
            <a:xfrm>
              <a:off x="6066654" y="1907822"/>
              <a:ext cx="439182" cy="2957782"/>
            </a:xfrm>
            <a:prstGeom prst="rect">
              <a:avLst/>
            </a:prstGeom>
          </p:spPr>
        </p:pic>
        <p:grpSp>
          <p:nvGrpSpPr>
            <p:cNvPr id="10" name="Group 9">
              <a:extLst>
                <a:ext uri="{FF2B5EF4-FFF2-40B4-BE49-F238E27FC236}">
                  <a16:creationId xmlns:a16="http://schemas.microsoft.com/office/drawing/2014/main" id="{1A32B42C-DB12-C441-A88E-8F36506E5073}"/>
                </a:ext>
              </a:extLst>
            </p:cNvPr>
            <p:cNvGrpSpPr/>
            <p:nvPr/>
          </p:nvGrpSpPr>
          <p:grpSpPr>
            <a:xfrm>
              <a:off x="623016" y="1907822"/>
              <a:ext cx="5476910" cy="2957782"/>
              <a:chOff x="1816736" y="1612500"/>
              <a:chExt cx="6111688" cy="3300591"/>
            </a:xfrm>
          </p:grpSpPr>
          <p:pic>
            <p:nvPicPr>
              <p:cNvPr id="11" name="Picture 10">
                <a:extLst>
                  <a:ext uri="{FF2B5EF4-FFF2-40B4-BE49-F238E27FC236}">
                    <a16:creationId xmlns:a16="http://schemas.microsoft.com/office/drawing/2014/main" id="{87C09EFB-F1B2-0A42-A003-0CDE33F005D9}"/>
                  </a:ext>
                </a:extLst>
              </p:cNvPr>
              <p:cNvPicPr>
                <a:picLocks noChangeAspect="1"/>
              </p:cNvPicPr>
              <p:nvPr/>
            </p:nvPicPr>
            <p:blipFill>
              <a:blip r:embed="rId3"/>
              <a:stretch>
                <a:fillRect/>
              </a:stretch>
            </p:blipFill>
            <p:spPr>
              <a:xfrm>
                <a:off x="1816736" y="1612500"/>
                <a:ext cx="6111688" cy="3300591"/>
              </a:xfrm>
              <a:prstGeom prst="rect">
                <a:avLst/>
              </a:prstGeom>
            </p:spPr>
          </p:pic>
          <p:pic>
            <p:nvPicPr>
              <p:cNvPr id="12" name="Picture 11">
                <a:extLst>
                  <a:ext uri="{FF2B5EF4-FFF2-40B4-BE49-F238E27FC236}">
                    <a16:creationId xmlns:a16="http://schemas.microsoft.com/office/drawing/2014/main" id="{01B0D2FF-750E-824C-9811-B5A07F58A0C0}"/>
                  </a:ext>
                </a:extLst>
              </p:cNvPr>
              <p:cNvPicPr>
                <a:picLocks noChangeAspect="1"/>
              </p:cNvPicPr>
              <p:nvPr/>
            </p:nvPicPr>
            <p:blipFill>
              <a:blip r:embed="rId4"/>
              <a:stretch>
                <a:fillRect/>
              </a:stretch>
            </p:blipFill>
            <p:spPr>
              <a:xfrm>
                <a:off x="2024650" y="2245436"/>
                <a:ext cx="1347503" cy="197847"/>
              </a:xfrm>
              <a:prstGeom prst="rect">
                <a:avLst/>
              </a:prstGeom>
            </p:spPr>
          </p:pic>
          <p:pic>
            <p:nvPicPr>
              <p:cNvPr id="13" name="Picture 12">
                <a:extLst>
                  <a:ext uri="{FF2B5EF4-FFF2-40B4-BE49-F238E27FC236}">
                    <a16:creationId xmlns:a16="http://schemas.microsoft.com/office/drawing/2014/main" id="{5A5C5BB2-DE87-E541-B64D-D9651619B604}"/>
                  </a:ext>
                </a:extLst>
              </p:cNvPr>
              <p:cNvPicPr>
                <a:picLocks noChangeAspect="1"/>
              </p:cNvPicPr>
              <p:nvPr/>
            </p:nvPicPr>
            <p:blipFill>
              <a:blip r:embed="rId5"/>
              <a:stretch>
                <a:fillRect/>
              </a:stretch>
            </p:blipFill>
            <p:spPr>
              <a:xfrm>
                <a:off x="2560563" y="2679354"/>
                <a:ext cx="811590" cy="202898"/>
              </a:xfrm>
              <a:prstGeom prst="rect">
                <a:avLst/>
              </a:prstGeom>
            </p:spPr>
          </p:pic>
          <p:pic>
            <p:nvPicPr>
              <p:cNvPr id="14" name="Picture 13">
                <a:extLst>
                  <a:ext uri="{FF2B5EF4-FFF2-40B4-BE49-F238E27FC236}">
                    <a16:creationId xmlns:a16="http://schemas.microsoft.com/office/drawing/2014/main" id="{55375ECF-160E-9245-A2CB-CF4E337D94B0}"/>
                  </a:ext>
                </a:extLst>
              </p:cNvPr>
              <p:cNvPicPr>
                <a:picLocks noChangeAspect="1"/>
              </p:cNvPicPr>
              <p:nvPr/>
            </p:nvPicPr>
            <p:blipFill>
              <a:blip r:embed="rId6"/>
              <a:stretch>
                <a:fillRect/>
              </a:stretch>
            </p:blipFill>
            <p:spPr>
              <a:xfrm>
                <a:off x="2402115" y="3070487"/>
                <a:ext cx="970038" cy="195062"/>
              </a:xfrm>
              <a:prstGeom prst="rect">
                <a:avLst/>
              </a:prstGeom>
            </p:spPr>
          </p:pic>
          <p:pic>
            <p:nvPicPr>
              <p:cNvPr id="15" name="Picture 14">
                <a:extLst>
                  <a:ext uri="{FF2B5EF4-FFF2-40B4-BE49-F238E27FC236}">
                    <a16:creationId xmlns:a16="http://schemas.microsoft.com/office/drawing/2014/main" id="{D13BB65B-72A1-CF45-8B2F-C98E243CCF21}"/>
                  </a:ext>
                </a:extLst>
              </p:cNvPr>
              <p:cNvPicPr>
                <a:picLocks noChangeAspect="1"/>
              </p:cNvPicPr>
              <p:nvPr/>
            </p:nvPicPr>
            <p:blipFill>
              <a:blip r:embed="rId7"/>
              <a:stretch>
                <a:fillRect/>
              </a:stretch>
            </p:blipFill>
            <p:spPr>
              <a:xfrm>
                <a:off x="2403324" y="3480458"/>
                <a:ext cx="970039" cy="207020"/>
              </a:xfrm>
              <a:prstGeom prst="rect">
                <a:avLst/>
              </a:prstGeom>
            </p:spPr>
          </p:pic>
          <p:pic>
            <p:nvPicPr>
              <p:cNvPr id="16" name="Picture 15">
                <a:extLst>
                  <a:ext uri="{FF2B5EF4-FFF2-40B4-BE49-F238E27FC236}">
                    <a16:creationId xmlns:a16="http://schemas.microsoft.com/office/drawing/2014/main" id="{0162CF19-7E7C-0545-A8A3-7016806FFEBF}"/>
                  </a:ext>
                </a:extLst>
              </p:cNvPr>
              <p:cNvPicPr>
                <a:picLocks noChangeAspect="1"/>
              </p:cNvPicPr>
              <p:nvPr/>
            </p:nvPicPr>
            <p:blipFill>
              <a:blip r:embed="rId8"/>
              <a:stretch>
                <a:fillRect/>
              </a:stretch>
            </p:blipFill>
            <p:spPr>
              <a:xfrm>
                <a:off x="2177352" y="3905051"/>
                <a:ext cx="1194801" cy="207020"/>
              </a:xfrm>
              <a:prstGeom prst="rect">
                <a:avLst/>
              </a:prstGeom>
            </p:spPr>
          </p:pic>
        </p:grpSp>
      </p:grpSp>
      <p:sp>
        <p:nvSpPr>
          <p:cNvPr id="18" name="Rectangle 17">
            <a:extLst>
              <a:ext uri="{FF2B5EF4-FFF2-40B4-BE49-F238E27FC236}">
                <a16:creationId xmlns:a16="http://schemas.microsoft.com/office/drawing/2014/main" id="{48A31F1A-E548-1C4C-A586-5F3243E7072D}"/>
              </a:ext>
            </a:extLst>
          </p:cNvPr>
          <p:cNvSpPr/>
          <p:nvPr/>
        </p:nvSpPr>
        <p:spPr>
          <a:xfrm>
            <a:off x="984076" y="3494551"/>
            <a:ext cx="5476910" cy="316710"/>
          </a:xfrm>
          <a:prstGeom prst="rect">
            <a:avLst/>
          </a:prstGeom>
          <a:solidFill>
            <a:srgbClr val="F1FFCA">
              <a:alpha val="0"/>
            </a:srgbClr>
          </a:solid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7" name="Picture 16">
            <a:extLst>
              <a:ext uri="{FF2B5EF4-FFF2-40B4-BE49-F238E27FC236}">
                <a16:creationId xmlns:a16="http://schemas.microsoft.com/office/drawing/2014/main" id="{8191BB51-A697-924A-B78A-89E4B9C485C3}"/>
              </a:ext>
            </a:extLst>
          </p:cNvPr>
          <p:cNvPicPr>
            <a:picLocks noChangeAspect="1"/>
          </p:cNvPicPr>
          <p:nvPr/>
        </p:nvPicPr>
        <p:blipFill>
          <a:blip r:embed="rId9"/>
          <a:stretch>
            <a:fillRect/>
          </a:stretch>
        </p:blipFill>
        <p:spPr>
          <a:xfrm>
            <a:off x="5970597" y="2431805"/>
            <a:ext cx="315648" cy="275352"/>
          </a:xfrm>
          <a:prstGeom prst="rect">
            <a:avLst/>
          </a:prstGeom>
        </p:spPr>
      </p:pic>
      <p:pic>
        <p:nvPicPr>
          <p:cNvPr id="20" name="Picture 19">
            <a:extLst>
              <a:ext uri="{FF2B5EF4-FFF2-40B4-BE49-F238E27FC236}">
                <a16:creationId xmlns:a16="http://schemas.microsoft.com/office/drawing/2014/main" id="{278D973A-C236-644C-BF68-5DF771776D44}"/>
              </a:ext>
            </a:extLst>
          </p:cNvPr>
          <p:cNvPicPr>
            <a:picLocks noChangeAspect="1"/>
          </p:cNvPicPr>
          <p:nvPr/>
        </p:nvPicPr>
        <p:blipFill>
          <a:blip r:embed="rId10"/>
          <a:stretch>
            <a:fillRect/>
          </a:stretch>
        </p:blipFill>
        <p:spPr>
          <a:xfrm>
            <a:off x="5962688" y="2794580"/>
            <a:ext cx="347755" cy="287276"/>
          </a:xfrm>
          <a:prstGeom prst="rect">
            <a:avLst/>
          </a:prstGeom>
        </p:spPr>
      </p:pic>
      <p:pic>
        <p:nvPicPr>
          <p:cNvPr id="22" name="Picture 21">
            <a:extLst>
              <a:ext uri="{FF2B5EF4-FFF2-40B4-BE49-F238E27FC236}">
                <a16:creationId xmlns:a16="http://schemas.microsoft.com/office/drawing/2014/main" id="{62B6DEF7-C6FB-9444-B131-BF8E4FF38418}"/>
              </a:ext>
            </a:extLst>
          </p:cNvPr>
          <p:cNvPicPr>
            <a:picLocks noChangeAspect="1"/>
          </p:cNvPicPr>
          <p:nvPr/>
        </p:nvPicPr>
        <p:blipFill rotWithShape="1">
          <a:blip r:embed="rId11"/>
          <a:srcRect t="8698" r="4711" b="8937"/>
          <a:stretch/>
        </p:blipFill>
        <p:spPr>
          <a:xfrm>
            <a:off x="5916115" y="3549390"/>
            <a:ext cx="474401" cy="230657"/>
          </a:xfrm>
          <a:prstGeom prst="rect">
            <a:avLst/>
          </a:prstGeom>
        </p:spPr>
      </p:pic>
      <p:pic>
        <p:nvPicPr>
          <p:cNvPr id="23" name="Picture 22">
            <a:extLst>
              <a:ext uri="{FF2B5EF4-FFF2-40B4-BE49-F238E27FC236}">
                <a16:creationId xmlns:a16="http://schemas.microsoft.com/office/drawing/2014/main" id="{816D0F67-D3AA-3146-9716-06D864CD7370}"/>
              </a:ext>
            </a:extLst>
          </p:cNvPr>
          <p:cNvPicPr>
            <a:picLocks noChangeAspect="1"/>
          </p:cNvPicPr>
          <p:nvPr/>
        </p:nvPicPr>
        <p:blipFill rotWithShape="1">
          <a:blip r:embed="rId12"/>
          <a:srcRect t="10064" b="12998"/>
          <a:stretch/>
        </p:blipFill>
        <p:spPr>
          <a:xfrm>
            <a:off x="5882838" y="3168034"/>
            <a:ext cx="527901" cy="228821"/>
          </a:xfrm>
          <a:prstGeom prst="rect">
            <a:avLst/>
          </a:prstGeom>
        </p:spPr>
      </p:pic>
      <p:sp>
        <p:nvSpPr>
          <p:cNvPr id="24" name="Rectangle 23">
            <a:extLst>
              <a:ext uri="{FF2B5EF4-FFF2-40B4-BE49-F238E27FC236}">
                <a16:creationId xmlns:a16="http://schemas.microsoft.com/office/drawing/2014/main" id="{2E8B875A-1B11-2C4B-8F18-0226147D853A}"/>
              </a:ext>
            </a:extLst>
          </p:cNvPr>
          <p:cNvSpPr/>
          <p:nvPr/>
        </p:nvSpPr>
        <p:spPr>
          <a:xfrm>
            <a:off x="509252" y="1321044"/>
            <a:ext cx="5590674"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RQ2: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bloated dependencies stay bloated across time?</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5" name="Title 1">
            <a:extLst>
              <a:ext uri="{FF2B5EF4-FFF2-40B4-BE49-F238E27FC236}">
                <a16:creationId xmlns:a16="http://schemas.microsoft.com/office/drawing/2014/main" id="{8D7052E1-86A1-2645-9A21-6A440CD6A03C}"/>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a:solidFill>
                  <a:srgbClr val="012639"/>
                </a:solidFill>
              </a:rPr>
              <a:t>Research Question #2</a:t>
            </a:r>
            <a:endParaRPr lang="en-SE" sz="2400" b="1" dirty="0">
              <a:solidFill>
                <a:srgbClr val="012639"/>
              </a:solidFill>
            </a:endParaRPr>
          </a:p>
        </p:txBody>
      </p:sp>
    </p:spTree>
    <p:extLst>
      <p:ext uri="{BB962C8B-B14F-4D97-AF65-F5344CB8AC3E}">
        <p14:creationId xmlns:p14="http://schemas.microsoft.com/office/powerpoint/2010/main" val="2674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18</a:t>
            </a:fld>
            <a:endParaRPr lang="en-SE" dirty="0"/>
          </a:p>
        </p:txBody>
      </p:sp>
      <p:pic>
        <p:nvPicPr>
          <p:cNvPr id="19" name="Picture 18">
            <a:extLst>
              <a:ext uri="{FF2B5EF4-FFF2-40B4-BE49-F238E27FC236}">
                <a16:creationId xmlns:a16="http://schemas.microsoft.com/office/drawing/2014/main" id="{03CCF2B5-10D4-F244-8DB1-3C212A15DE80}"/>
              </a:ext>
            </a:extLst>
          </p:cNvPr>
          <p:cNvPicPr>
            <a:picLocks noChangeAspect="1"/>
          </p:cNvPicPr>
          <p:nvPr/>
        </p:nvPicPr>
        <p:blipFill rotWithShape="1">
          <a:blip r:embed="rId3"/>
          <a:srcRect l="95517"/>
          <a:stretch/>
        </p:blipFill>
        <p:spPr>
          <a:xfrm>
            <a:off x="6066653" y="1907822"/>
            <a:ext cx="1257331" cy="2957782"/>
          </a:xfrm>
          <a:prstGeom prst="rect">
            <a:avLst/>
          </a:prstGeom>
        </p:spPr>
      </p:pic>
      <p:grpSp>
        <p:nvGrpSpPr>
          <p:cNvPr id="10" name="Group 9">
            <a:extLst>
              <a:ext uri="{FF2B5EF4-FFF2-40B4-BE49-F238E27FC236}">
                <a16:creationId xmlns:a16="http://schemas.microsoft.com/office/drawing/2014/main" id="{1A32B42C-DB12-C441-A88E-8F36506E5073}"/>
              </a:ext>
            </a:extLst>
          </p:cNvPr>
          <p:cNvGrpSpPr/>
          <p:nvPr/>
        </p:nvGrpSpPr>
        <p:grpSpPr>
          <a:xfrm>
            <a:off x="623016" y="1907822"/>
            <a:ext cx="5476910" cy="2957782"/>
            <a:chOff x="1816736" y="1612500"/>
            <a:chExt cx="6111688" cy="3300591"/>
          </a:xfrm>
        </p:grpSpPr>
        <p:pic>
          <p:nvPicPr>
            <p:cNvPr id="11" name="Picture 10">
              <a:extLst>
                <a:ext uri="{FF2B5EF4-FFF2-40B4-BE49-F238E27FC236}">
                  <a16:creationId xmlns:a16="http://schemas.microsoft.com/office/drawing/2014/main" id="{87C09EFB-F1B2-0A42-A003-0CDE33F005D9}"/>
                </a:ext>
              </a:extLst>
            </p:cNvPr>
            <p:cNvPicPr>
              <a:picLocks noChangeAspect="1"/>
            </p:cNvPicPr>
            <p:nvPr/>
          </p:nvPicPr>
          <p:blipFill>
            <a:blip r:embed="rId3"/>
            <a:stretch>
              <a:fillRect/>
            </a:stretch>
          </p:blipFill>
          <p:spPr>
            <a:xfrm>
              <a:off x="1816736" y="1612500"/>
              <a:ext cx="6111688" cy="3300591"/>
            </a:xfrm>
            <a:prstGeom prst="rect">
              <a:avLst/>
            </a:prstGeom>
          </p:spPr>
        </p:pic>
        <p:pic>
          <p:nvPicPr>
            <p:cNvPr id="12" name="Picture 11">
              <a:extLst>
                <a:ext uri="{FF2B5EF4-FFF2-40B4-BE49-F238E27FC236}">
                  <a16:creationId xmlns:a16="http://schemas.microsoft.com/office/drawing/2014/main" id="{01B0D2FF-750E-824C-9811-B5A07F58A0C0}"/>
                </a:ext>
              </a:extLst>
            </p:cNvPr>
            <p:cNvPicPr>
              <a:picLocks noChangeAspect="1"/>
            </p:cNvPicPr>
            <p:nvPr/>
          </p:nvPicPr>
          <p:blipFill>
            <a:blip r:embed="rId4"/>
            <a:stretch>
              <a:fillRect/>
            </a:stretch>
          </p:blipFill>
          <p:spPr>
            <a:xfrm>
              <a:off x="2024650" y="2245436"/>
              <a:ext cx="1347503" cy="197847"/>
            </a:xfrm>
            <a:prstGeom prst="rect">
              <a:avLst/>
            </a:prstGeom>
          </p:spPr>
        </p:pic>
        <p:pic>
          <p:nvPicPr>
            <p:cNvPr id="13" name="Picture 12">
              <a:extLst>
                <a:ext uri="{FF2B5EF4-FFF2-40B4-BE49-F238E27FC236}">
                  <a16:creationId xmlns:a16="http://schemas.microsoft.com/office/drawing/2014/main" id="{5A5C5BB2-DE87-E541-B64D-D9651619B604}"/>
                </a:ext>
              </a:extLst>
            </p:cNvPr>
            <p:cNvPicPr>
              <a:picLocks noChangeAspect="1"/>
            </p:cNvPicPr>
            <p:nvPr/>
          </p:nvPicPr>
          <p:blipFill>
            <a:blip r:embed="rId5"/>
            <a:stretch>
              <a:fillRect/>
            </a:stretch>
          </p:blipFill>
          <p:spPr>
            <a:xfrm>
              <a:off x="2560563" y="2679354"/>
              <a:ext cx="811590" cy="202898"/>
            </a:xfrm>
            <a:prstGeom prst="rect">
              <a:avLst/>
            </a:prstGeom>
          </p:spPr>
        </p:pic>
        <p:pic>
          <p:nvPicPr>
            <p:cNvPr id="14" name="Picture 13">
              <a:extLst>
                <a:ext uri="{FF2B5EF4-FFF2-40B4-BE49-F238E27FC236}">
                  <a16:creationId xmlns:a16="http://schemas.microsoft.com/office/drawing/2014/main" id="{55375ECF-160E-9245-A2CB-CF4E337D94B0}"/>
                </a:ext>
              </a:extLst>
            </p:cNvPr>
            <p:cNvPicPr>
              <a:picLocks noChangeAspect="1"/>
            </p:cNvPicPr>
            <p:nvPr/>
          </p:nvPicPr>
          <p:blipFill>
            <a:blip r:embed="rId6"/>
            <a:stretch>
              <a:fillRect/>
            </a:stretch>
          </p:blipFill>
          <p:spPr>
            <a:xfrm>
              <a:off x="2402115" y="3070487"/>
              <a:ext cx="970038" cy="195062"/>
            </a:xfrm>
            <a:prstGeom prst="rect">
              <a:avLst/>
            </a:prstGeom>
          </p:spPr>
        </p:pic>
        <p:pic>
          <p:nvPicPr>
            <p:cNvPr id="15" name="Picture 14">
              <a:extLst>
                <a:ext uri="{FF2B5EF4-FFF2-40B4-BE49-F238E27FC236}">
                  <a16:creationId xmlns:a16="http://schemas.microsoft.com/office/drawing/2014/main" id="{D13BB65B-72A1-CF45-8B2F-C98E243CCF21}"/>
                </a:ext>
              </a:extLst>
            </p:cNvPr>
            <p:cNvPicPr>
              <a:picLocks noChangeAspect="1"/>
            </p:cNvPicPr>
            <p:nvPr/>
          </p:nvPicPr>
          <p:blipFill>
            <a:blip r:embed="rId7"/>
            <a:stretch>
              <a:fillRect/>
            </a:stretch>
          </p:blipFill>
          <p:spPr>
            <a:xfrm>
              <a:off x="2403324" y="3480458"/>
              <a:ext cx="970039" cy="207020"/>
            </a:xfrm>
            <a:prstGeom prst="rect">
              <a:avLst/>
            </a:prstGeom>
          </p:spPr>
        </p:pic>
        <p:pic>
          <p:nvPicPr>
            <p:cNvPr id="16" name="Picture 15">
              <a:extLst>
                <a:ext uri="{FF2B5EF4-FFF2-40B4-BE49-F238E27FC236}">
                  <a16:creationId xmlns:a16="http://schemas.microsoft.com/office/drawing/2014/main" id="{0162CF19-7E7C-0545-A8A3-7016806FFEBF}"/>
                </a:ext>
              </a:extLst>
            </p:cNvPr>
            <p:cNvPicPr>
              <a:picLocks noChangeAspect="1"/>
            </p:cNvPicPr>
            <p:nvPr/>
          </p:nvPicPr>
          <p:blipFill>
            <a:blip r:embed="rId8"/>
            <a:stretch>
              <a:fillRect/>
            </a:stretch>
          </p:blipFill>
          <p:spPr>
            <a:xfrm>
              <a:off x="2177352" y="3905051"/>
              <a:ext cx="1194801" cy="207020"/>
            </a:xfrm>
            <a:prstGeom prst="rect">
              <a:avLst/>
            </a:prstGeom>
          </p:spPr>
        </p:pic>
      </p:grpSp>
      <p:sp>
        <p:nvSpPr>
          <p:cNvPr id="18" name="Rectangle 17">
            <a:extLst>
              <a:ext uri="{FF2B5EF4-FFF2-40B4-BE49-F238E27FC236}">
                <a16:creationId xmlns:a16="http://schemas.microsoft.com/office/drawing/2014/main" id="{48A31F1A-E548-1C4C-A586-5F3243E7072D}"/>
              </a:ext>
            </a:extLst>
          </p:cNvPr>
          <p:cNvSpPr/>
          <p:nvPr/>
        </p:nvSpPr>
        <p:spPr>
          <a:xfrm>
            <a:off x="984075" y="3881901"/>
            <a:ext cx="6232699" cy="316710"/>
          </a:xfrm>
          <a:prstGeom prst="rect">
            <a:avLst/>
          </a:prstGeom>
          <a:solidFill>
            <a:srgbClr val="F1FFCA">
              <a:alpha val="0"/>
            </a:srgbClr>
          </a:solid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pic>
        <p:nvPicPr>
          <p:cNvPr id="17" name="Picture 16">
            <a:extLst>
              <a:ext uri="{FF2B5EF4-FFF2-40B4-BE49-F238E27FC236}">
                <a16:creationId xmlns:a16="http://schemas.microsoft.com/office/drawing/2014/main" id="{8191BB51-A697-924A-B78A-89E4B9C485C3}"/>
              </a:ext>
            </a:extLst>
          </p:cNvPr>
          <p:cNvPicPr>
            <a:picLocks noChangeAspect="1"/>
          </p:cNvPicPr>
          <p:nvPr/>
        </p:nvPicPr>
        <p:blipFill>
          <a:blip r:embed="rId9"/>
          <a:stretch>
            <a:fillRect/>
          </a:stretch>
        </p:blipFill>
        <p:spPr>
          <a:xfrm>
            <a:off x="5970597" y="2431805"/>
            <a:ext cx="315648" cy="275352"/>
          </a:xfrm>
          <a:prstGeom prst="rect">
            <a:avLst/>
          </a:prstGeom>
        </p:spPr>
      </p:pic>
      <p:pic>
        <p:nvPicPr>
          <p:cNvPr id="20" name="Picture 19">
            <a:extLst>
              <a:ext uri="{FF2B5EF4-FFF2-40B4-BE49-F238E27FC236}">
                <a16:creationId xmlns:a16="http://schemas.microsoft.com/office/drawing/2014/main" id="{278D973A-C236-644C-BF68-5DF771776D44}"/>
              </a:ext>
            </a:extLst>
          </p:cNvPr>
          <p:cNvPicPr>
            <a:picLocks noChangeAspect="1"/>
          </p:cNvPicPr>
          <p:nvPr/>
        </p:nvPicPr>
        <p:blipFill>
          <a:blip r:embed="rId10"/>
          <a:stretch>
            <a:fillRect/>
          </a:stretch>
        </p:blipFill>
        <p:spPr>
          <a:xfrm>
            <a:off x="5962688" y="2794580"/>
            <a:ext cx="347755" cy="287276"/>
          </a:xfrm>
          <a:prstGeom prst="rect">
            <a:avLst/>
          </a:prstGeom>
        </p:spPr>
      </p:pic>
      <p:pic>
        <p:nvPicPr>
          <p:cNvPr id="23" name="Picture 22">
            <a:extLst>
              <a:ext uri="{FF2B5EF4-FFF2-40B4-BE49-F238E27FC236}">
                <a16:creationId xmlns:a16="http://schemas.microsoft.com/office/drawing/2014/main" id="{0CED62C2-4E05-9A4E-8489-98BE8D05E043}"/>
              </a:ext>
            </a:extLst>
          </p:cNvPr>
          <p:cNvPicPr>
            <a:picLocks noChangeAspect="1"/>
          </p:cNvPicPr>
          <p:nvPr/>
        </p:nvPicPr>
        <p:blipFill rotWithShape="1">
          <a:blip r:embed="rId11"/>
          <a:srcRect t="9427" b="2163"/>
          <a:stretch/>
        </p:blipFill>
        <p:spPr>
          <a:xfrm>
            <a:off x="5892768" y="3912112"/>
            <a:ext cx="1257332" cy="260746"/>
          </a:xfrm>
          <a:prstGeom prst="rect">
            <a:avLst/>
          </a:prstGeom>
        </p:spPr>
      </p:pic>
      <p:pic>
        <p:nvPicPr>
          <p:cNvPr id="24" name="Picture 23">
            <a:extLst>
              <a:ext uri="{FF2B5EF4-FFF2-40B4-BE49-F238E27FC236}">
                <a16:creationId xmlns:a16="http://schemas.microsoft.com/office/drawing/2014/main" id="{06BA209E-B953-2C41-9B13-CA723978EE7D}"/>
              </a:ext>
            </a:extLst>
          </p:cNvPr>
          <p:cNvPicPr>
            <a:picLocks noChangeAspect="1"/>
          </p:cNvPicPr>
          <p:nvPr/>
        </p:nvPicPr>
        <p:blipFill rotWithShape="1">
          <a:blip r:embed="rId12"/>
          <a:srcRect t="8698" r="4711" b="8937"/>
          <a:stretch/>
        </p:blipFill>
        <p:spPr>
          <a:xfrm>
            <a:off x="5916115" y="3549390"/>
            <a:ext cx="474401" cy="230657"/>
          </a:xfrm>
          <a:prstGeom prst="rect">
            <a:avLst/>
          </a:prstGeom>
        </p:spPr>
      </p:pic>
      <p:pic>
        <p:nvPicPr>
          <p:cNvPr id="25" name="Picture 24">
            <a:extLst>
              <a:ext uri="{FF2B5EF4-FFF2-40B4-BE49-F238E27FC236}">
                <a16:creationId xmlns:a16="http://schemas.microsoft.com/office/drawing/2014/main" id="{44D01638-12D7-E44E-A697-5307C3EBEC25}"/>
              </a:ext>
            </a:extLst>
          </p:cNvPr>
          <p:cNvPicPr>
            <a:picLocks noChangeAspect="1"/>
          </p:cNvPicPr>
          <p:nvPr/>
        </p:nvPicPr>
        <p:blipFill rotWithShape="1">
          <a:blip r:embed="rId13"/>
          <a:srcRect t="10064" b="12998"/>
          <a:stretch/>
        </p:blipFill>
        <p:spPr>
          <a:xfrm>
            <a:off x="5882838" y="3168034"/>
            <a:ext cx="527901" cy="228821"/>
          </a:xfrm>
          <a:prstGeom prst="rect">
            <a:avLst/>
          </a:prstGeom>
        </p:spPr>
      </p:pic>
      <p:sp>
        <p:nvSpPr>
          <p:cNvPr id="26" name="Rectangle 25">
            <a:extLst>
              <a:ext uri="{FF2B5EF4-FFF2-40B4-BE49-F238E27FC236}">
                <a16:creationId xmlns:a16="http://schemas.microsoft.com/office/drawing/2014/main" id="{56F4BB2E-CEC7-914F-882C-E3C1BC4DD1F8}"/>
              </a:ext>
            </a:extLst>
          </p:cNvPr>
          <p:cNvSpPr/>
          <p:nvPr/>
        </p:nvSpPr>
        <p:spPr>
          <a:xfrm>
            <a:off x="509252" y="1321044"/>
            <a:ext cx="5590674"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RQ2: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bloated dependencies stay bloated across time?</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7" name="Title 1">
            <a:extLst>
              <a:ext uri="{FF2B5EF4-FFF2-40B4-BE49-F238E27FC236}">
                <a16:creationId xmlns:a16="http://schemas.microsoft.com/office/drawing/2014/main" id="{E77ED764-BF75-1F4C-BC1F-003A562BD634}"/>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a:solidFill>
                  <a:srgbClr val="012639"/>
                </a:solidFill>
              </a:rPr>
              <a:t>Research Question #2</a:t>
            </a:r>
            <a:endParaRPr lang="en-SE" sz="2400" b="1" dirty="0">
              <a:solidFill>
                <a:srgbClr val="012639"/>
              </a:solidFill>
            </a:endParaRPr>
          </a:p>
        </p:txBody>
      </p:sp>
    </p:spTree>
    <p:extLst>
      <p:ext uri="{BB962C8B-B14F-4D97-AF65-F5344CB8AC3E}">
        <p14:creationId xmlns:p14="http://schemas.microsoft.com/office/powerpoint/2010/main" val="118849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a:t>
            </a:fld>
            <a:endParaRPr lang="en-SE" dirty="0"/>
          </a:p>
        </p:txBody>
      </p:sp>
      <p:sp>
        <p:nvSpPr>
          <p:cNvPr id="81" name="Title 1">
            <a:extLst>
              <a:ext uri="{FF2B5EF4-FFF2-40B4-BE49-F238E27FC236}">
                <a16:creationId xmlns:a16="http://schemas.microsoft.com/office/drawing/2014/main" id="{0139E938-CA20-9C49-A947-C3CCF870A6C0}"/>
              </a:ext>
            </a:extLst>
          </p:cNvPr>
          <p:cNvSpPr>
            <a:spLocks noGrp="1"/>
          </p:cNvSpPr>
          <p:nvPr>
            <p:ph type="title"/>
          </p:nvPr>
        </p:nvSpPr>
        <p:spPr>
          <a:xfrm rot="21439311">
            <a:off x="743586" y="400812"/>
            <a:ext cx="2519826" cy="425037"/>
          </a:xfrm>
          <a:solidFill>
            <a:schemeClr val="bg1"/>
          </a:solidFill>
        </p:spPr>
        <p:txBody>
          <a:bodyPr>
            <a:normAutofit/>
          </a:bodyPr>
          <a:lstStyle/>
          <a:p>
            <a:r>
              <a:rPr lang="en-SE" sz="2400" b="1" dirty="0">
                <a:solidFill>
                  <a:srgbClr val="012639"/>
                </a:solidFill>
              </a:rPr>
              <a:t>Software Bloat</a:t>
            </a:r>
          </a:p>
        </p:txBody>
      </p:sp>
      <p:sp>
        <p:nvSpPr>
          <p:cNvPr id="10" name="Rectangle 9">
            <a:extLst>
              <a:ext uri="{FF2B5EF4-FFF2-40B4-BE49-F238E27FC236}">
                <a16:creationId xmlns:a16="http://schemas.microsoft.com/office/drawing/2014/main" id="{9750ADD4-DF41-2048-BC49-C55620AAE238}"/>
              </a:ext>
            </a:extLst>
          </p:cNvPr>
          <p:cNvSpPr/>
          <p:nvPr/>
        </p:nvSpPr>
        <p:spPr>
          <a:xfrm>
            <a:off x="641783" y="1785183"/>
            <a:ext cx="4350681" cy="1015663"/>
          </a:xfrm>
          <a:prstGeom prst="rect">
            <a:avLst/>
          </a:prstGeom>
        </p:spPr>
        <p:txBody>
          <a:bodyPr wrap="square">
            <a:spAutoFit/>
          </a:bodyPr>
          <a:lstStyle/>
          <a:p>
            <a:r>
              <a:rPr lang="en-GB" sz="2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Code that is packaged in an application but that is </a:t>
            </a:r>
            <a:r>
              <a:rPr lang="en-GB" sz="2000" u="sng"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not necessary </a:t>
            </a:r>
            <a:r>
              <a:rPr lang="en-GB" sz="2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for building and running the application.</a:t>
            </a:r>
          </a:p>
        </p:txBody>
      </p:sp>
      <p:sp>
        <p:nvSpPr>
          <p:cNvPr id="7" name="Rounded Rectangle 6">
            <a:extLst>
              <a:ext uri="{FF2B5EF4-FFF2-40B4-BE49-F238E27FC236}">
                <a16:creationId xmlns:a16="http://schemas.microsoft.com/office/drawing/2014/main" id="{05755BDE-2376-B745-8868-3F5FF52CBFB4}"/>
              </a:ext>
            </a:extLst>
          </p:cNvPr>
          <p:cNvSpPr/>
          <p:nvPr/>
        </p:nvSpPr>
        <p:spPr>
          <a:xfrm rot="20947938">
            <a:off x="5852689" y="2783819"/>
            <a:ext cx="1688042" cy="408772"/>
          </a:xfrm>
          <a:prstGeom prst="roundRect">
            <a:avLst>
              <a:gd name="adj" fmla="val 0"/>
            </a:avLst>
          </a:prstGeom>
          <a:solidFill>
            <a:srgbClr val="A61B50"/>
          </a:solidFill>
          <a:ln>
            <a:noFill/>
          </a:ln>
          <a:effectLst>
            <a:glow rad="12700">
              <a:schemeClr val="bg1">
                <a:alpha val="76745"/>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000" dirty="0">
                <a:latin typeface="Linux Biolinum" panose="02000503000000000000" pitchFamily="2" charset="0"/>
                <a:ea typeface="Linux Biolinum" panose="02000503000000000000" pitchFamily="2" charset="0"/>
                <a:cs typeface="Linux Biolinum" panose="02000503000000000000" pitchFamily="2" charset="0"/>
              </a:rPr>
              <a:t>Maintenance</a:t>
            </a:r>
          </a:p>
        </p:txBody>
      </p:sp>
      <p:sp>
        <p:nvSpPr>
          <p:cNvPr id="13" name="Rounded Rectangle 12">
            <a:extLst>
              <a:ext uri="{FF2B5EF4-FFF2-40B4-BE49-F238E27FC236}">
                <a16:creationId xmlns:a16="http://schemas.microsoft.com/office/drawing/2014/main" id="{A35DDBA4-CB7D-8B4F-9FFD-2F65CB1FFCC8}"/>
              </a:ext>
            </a:extLst>
          </p:cNvPr>
          <p:cNvSpPr/>
          <p:nvPr/>
        </p:nvSpPr>
        <p:spPr>
          <a:xfrm rot="1073701">
            <a:off x="6049763" y="3450178"/>
            <a:ext cx="1064413" cy="408772"/>
          </a:xfrm>
          <a:prstGeom prst="roundRect">
            <a:avLst>
              <a:gd name="adj" fmla="val 0"/>
            </a:avLst>
          </a:prstGeom>
          <a:solidFill>
            <a:srgbClr val="A61B50"/>
          </a:solidFill>
          <a:ln>
            <a:noFill/>
          </a:ln>
          <a:effectLst>
            <a:glow rad="12700">
              <a:schemeClr val="bg1">
                <a:alpha val="76745"/>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000" dirty="0">
                <a:latin typeface="Linux Biolinum" panose="02000503000000000000" pitchFamily="2" charset="0"/>
                <a:ea typeface="Linux Biolinum" panose="02000503000000000000" pitchFamily="2" charset="0"/>
                <a:cs typeface="Linux Biolinum" panose="02000503000000000000" pitchFamily="2" charset="0"/>
              </a:rPr>
              <a:t>Size</a:t>
            </a:r>
          </a:p>
        </p:txBody>
      </p:sp>
      <p:sp>
        <p:nvSpPr>
          <p:cNvPr id="14" name="Rounded Rectangle 13">
            <a:extLst>
              <a:ext uri="{FF2B5EF4-FFF2-40B4-BE49-F238E27FC236}">
                <a16:creationId xmlns:a16="http://schemas.microsoft.com/office/drawing/2014/main" id="{8A60609F-64B5-684F-B86F-06EAEBCF3F8E}"/>
              </a:ext>
            </a:extLst>
          </p:cNvPr>
          <p:cNvSpPr/>
          <p:nvPr/>
        </p:nvSpPr>
        <p:spPr>
          <a:xfrm rot="1649429">
            <a:off x="6756061" y="3164460"/>
            <a:ext cx="1643325" cy="408772"/>
          </a:xfrm>
          <a:prstGeom prst="roundRect">
            <a:avLst>
              <a:gd name="adj" fmla="val 0"/>
            </a:avLst>
          </a:prstGeom>
          <a:solidFill>
            <a:srgbClr val="A61B50"/>
          </a:solidFill>
          <a:ln>
            <a:noFill/>
          </a:ln>
          <a:effectLst>
            <a:glow rad="12700">
              <a:schemeClr val="bg1">
                <a:alpha val="76745"/>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000" dirty="0">
                <a:latin typeface="Linux Biolinum" panose="02000503000000000000" pitchFamily="2" charset="0"/>
                <a:ea typeface="Linux Biolinum" panose="02000503000000000000" pitchFamily="2" charset="0"/>
                <a:cs typeface="Linux Biolinum" panose="02000503000000000000" pitchFamily="2" charset="0"/>
              </a:rPr>
              <a:t>Performance</a:t>
            </a:r>
          </a:p>
        </p:txBody>
      </p:sp>
      <p:pic>
        <p:nvPicPr>
          <p:cNvPr id="4098" name="Picture 2">
            <a:extLst>
              <a:ext uri="{FF2B5EF4-FFF2-40B4-BE49-F238E27FC236}">
                <a16:creationId xmlns:a16="http://schemas.microsoft.com/office/drawing/2014/main" id="{588426F4-107F-0042-9811-BCE312121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700" y="3550931"/>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nux Logo | Symbol, History, PNG (3840*2160)">
            <a:extLst>
              <a:ext uri="{FF2B5EF4-FFF2-40B4-BE49-F238E27FC236}">
                <a16:creationId xmlns:a16="http://schemas.microsoft.com/office/drawing/2014/main" id="{B6379BEE-BC93-F742-A157-C4BC217E0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4" y="3289598"/>
            <a:ext cx="2274976" cy="1279674"/>
          </a:xfrm>
          <a:prstGeom prst="rect">
            <a:avLst/>
          </a:prstGeom>
          <a:noFill/>
          <a:effectLst>
            <a:glow>
              <a:schemeClr val="bg1"/>
            </a:glow>
          </a:effectLst>
          <a:extLst>
            <a:ext uri="{909E8E84-426E-40DD-AFC4-6F175D3DCCD1}">
              <a14:hiddenFill xmlns:a14="http://schemas.microsoft.com/office/drawing/2010/main">
                <a:solidFill>
                  <a:srgbClr val="FFFFFF"/>
                </a:solidFill>
              </a14:hiddenFill>
            </a:ext>
          </a:extLst>
        </p:spPr>
      </p:pic>
      <p:pic>
        <p:nvPicPr>
          <p:cNvPr id="4106" name="Picture 10" descr="How do I remove a directory in Unix? - nixCraft">
            <a:extLst>
              <a:ext uri="{FF2B5EF4-FFF2-40B4-BE49-F238E27FC236}">
                <a16:creationId xmlns:a16="http://schemas.microsoft.com/office/drawing/2014/main" id="{7EF5EB2B-A3F4-394F-A8EC-0CDD2E6E4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32" y="3372759"/>
            <a:ext cx="1699518" cy="127967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a:extLst>
              <a:ext uri="{FF2B5EF4-FFF2-40B4-BE49-F238E27FC236}">
                <a16:creationId xmlns:a16="http://schemas.microsoft.com/office/drawing/2014/main" id="{727E0F87-B092-4D48-AD29-7774F08068EE}"/>
              </a:ext>
            </a:extLst>
          </p:cNvPr>
          <p:cNvSpPr/>
          <p:nvPr/>
        </p:nvSpPr>
        <p:spPr>
          <a:xfrm rot="20246669">
            <a:off x="6694511" y="3143672"/>
            <a:ext cx="1280271" cy="408772"/>
          </a:xfrm>
          <a:prstGeom prst="roundRect">
            <a:avLst>
              <a:gd name="adj" fmla="val 0"/>
            </a:avLst>
          </a:prstGeom>
          <a:solidFill>
            <a:srgbClr val="A61B50"/>
          </a:solidFill>
          <a:ln>
            <a:noFill/>
          </a:ln>
          <a:effectLst>
            <a:glow rad="12700">
              <a:schemeClr val="bg1">
                <a:alpha val="76745"/>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000" dirty="0">
                <a:latin typeface="Linux Biolinum" panose="02000503000000000000" pitchFamily="2" charset="0"/>
                <a:ea typeface="Linux Biolinum" panose="02000503000000000000" pitchFamily="2" charset="0"/>
                <a:cs typeface="Linux Biolinum" panose="02000503000000000000" pitchFamily="2" charset="0"/>
              </a:rPr>
              <a:t>Security</a:t>
            </a:r>
          </a:p>
        </p:txBody>
      </p:sp>
    </p:spTree>
    <p:extLst>
      <p:ext uri="{BB962C8B-B14F-4D97-AF65-F5344CB8AC3E}">
        <p14:creationId xmlns:p14="http://schemas.microsoft.com/office/powerpoint/2010/main" val="8880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dissolve">
                                      <p:cBhvr>
                                        <p:cTn id="7" dur="500"/>
                                        <p:tgtEl>
                                          <p:spTgt spid="4106"/>
                                        </p:tgtEl>
                                      </p:cBhvr>
                                    </p:animEffect>
                                  </p:childTnLst>
                                </p:cTn>
                              </p:par>
                              <p:par>
                                <p:cTn id="8" presetID="9"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dissolve">
                                      <p:cBhvr>
                                        <p:cTn id="10" dur="500"/>
                                        <p:tgtEl>
                                          <p:spTgt spid="4098"/>
                                        </p:tgtEl>
                                      </p:cBhvr>
                                    </p:animEffect>
                                  </p:childTnLst>
                                </p:cTn>
                              </p:par>
                              <p:par>
                                <p:cTn id="11" presetID="9"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dissolve">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19</a:t>
            </a:fld>
            <a:endParaRPr lang="en-SE" dirty="0"/>
          </a:p>
        </p:txBody>
      </p:sp>
      <p:pic>
        <p:nvPicPr>
          <p:cNvPr id="24" name="Picture 23">
            <a:extLst>
              <a:ext uri="{FF2B5EF4-FFF2-40B4-BE49-F238E27FC236}">
                <a16:creationId xmlns:a16="http://schemas.microsoft.com/office/drawing/2014/main" id="{A506801F-D2DF-F44D-8D30-20B3F15AE954}"/>
              </a:ext>
            </a:extLst>
          </p:cNvPr>
          <p:cNvPicPr>
            <a:picLocks noChangeAspect="1"/>
          </p:cNvPicPr>
          <p:nvPr/>
        </p:nvPicPr>
        <p:blipFill>
          <a:blip r:embed="rId3"/>
          <a:stretch>
            <a:fillRect/>
          </a:stretch>
        </p:blipFill>
        <p:spPr>
          <a:xfrm>
            <a:off x="620462" y="1953940"/>
            <a:ext cx="6633986" cy="2521058"/>
          </a:xfrm>
          <a:prstGeom prst="rect">
            <a:avLst/>
          </a:prstGeom>
        </p:spPr>
      </p:pic>
      <p:sp>
        <p:nvSpPr>
          <p:cNvPr id="25" name="Rectangle 24">
            <a:extLst>
              <a:ext uri="{FF2B5EF4-FFF2-40B4-BE49-F238E27FC236}">
                <a16:creationId xmlns:a16="http://schemas.microsoft.com/office/drawing/2014/main" id="{A7DD4C86-1946-7544-81D3-8ABA80BEF712}"/>
              </a:ext>
            </a:extLst>
          </p:cNvPr>
          <p:cNvSpPr/>
          <p:nvPr/>
        </p:nvSpPr>
        <p:spPr>
          <a:xfrm>
            <a:off x="509252" y="1321044"/>
            <a:ext cx="5590674"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RQ2: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bloated dependencies stay bloated across time?</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6" name="Title 1">
            <a:extLst>
              <a:ext uri="{FF2B5EF4-FFF2-40B4-BE49-F238E27FC236}">
                <a16:creationId xmlns:a16="http://schemas.microsoft.com/office/drawing/2014/main" id="{88F17429-9BB9-A74C-8EB7-C73B494FFF06}"/>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dirty="0">
                <a:solidFill>
                  <a:srgbClr val="012639"/>
                </a:solidFill>
              </a:rPr>
              <a:t>Research Question #2</a:t>
            </a:r>
          </a:p>
        </p:txBody>
      </p:sp>
      <p:sp>
        <p:nvSpPr>
          <p:cNvPr id="5" name="Oval 4">
            <a:extLst>
              <a:ext uri="{FF2B5EF4-FFF2-40B4-BE49-F238E27FC236}">
                <a16:creationId xmlns:a16="http://schemas.microsoft.com/office/drawing/2014/main" id="{AD4A0DC4-A6FF-174C-A41B-434B429D5A64}"/>
              </a:ext>
            </a:extLst>
          </p:cNvPr>
          <p:cNvSpPr/>
          <p:nvPr/>
        </p:nvSpPr>
        <p:spPr>
          <a:xfrm>
            <a:off x="1889552" y="2643448"/>
            <a:ext cx="4488873" cy="498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7" name="Oval 26">
            <a:extLst>
              <a:ext uri="{FF2B5EF4-FFF2-40B4-BE49-F238E27FC236}">
                <a16:creationId xmlns:a16="http://schemas.microsoft.com/office/drawing/2014/main" id="{F30F3698-B4A1-E74A-8FCB-CF80C11CA343}"/>
              </a:ext>
            </a:extLst>
          </p:cNvPr>
          <p:cNvSpPr/>
          <p:nvPr/>
        </p:nvSpPr>
        <p:spPr>
          <a:xfrm>
            <a:off x="1889552" y="3208716"/>
            <a:ext cx="4488873" cy="4987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2551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850C-3369-F647-B6A7-C41E48B6B6BF}"/>
              </a:ext>
            </a:extLst>
          </p:cNvPr>
          <p:cNvSpPr>
            <a:spLocks noGrp="1"/>
          </p:cNvSpPr>
          <p:nvPr>
            <p:ph type="title"/>
          </p:nvPr>
        </p:nvSpPr>
        <p:spPr>
          <a:xfrm>
            <a:off x="623888" y="1944453"/>
            <a:ext cx="7563671" cy="2139553"/>
          </a:xfrm>
        </p:spPr>
        <p:txBody>
          <a:bodyPr>
            <a:noAutofit/>
          </a:bodyPr>
          <a:lstStyle/>
          <a:p>
            <a:r>
              <a:rPr lang="en-GB" sz="2800" u="sng" dirty="0">
                <a:latin typeface="Linux Biolinum" panose="02000503000000000000" pitchFamily="2" charset="0"/>
                <a:ea typeface="Linux Biolinum" panose="02000503000000000000" pitchFamily="2" charset="0"/>
                <a:cs typeface="Linux Biolinum" panose="02000503000000000000" pitchFamily="2" charset="0"/>
              </a:rPr>
              <a:t>89.2%</a:t>
            </a:r>
            <a:r>
              <a:rPr lang="en-GB" sz="2800" dirty="0">
                <a:latin typeface="Linux Biolinum" panose="02000503000000000000" pitchFamily="2" charset="0"/>
                <a:ea typeface="Linux Biolinum" panose="02000503000000000000" pitchFamily="2" charset="0"/>
                <a:cs typeface="Linux Biolinum" panose="02000503000000000000" pitchFamily="2" charset="0"/>
              </a:rPr>
              <a:t> of bloated direct, and </a:t>
            </a:r>
            <a:r>
              <a:rPr lang="en-GB" sz="2800" u="sng" dirty="0">
                <a:latin typeface="Linux Biolinum" panose="02000503000000000000" pitchFamily="2" charset="0"/>
                <a:ea typeface="Linux Biolinum" panose="02000503000000000000" pitchFamily="2" charset="0"/>
                <a:cs typeface="Linux Biolinum" panose="02000503000000000000" pitchFamily="2" charset="0"/>
              </a:rPr>
              <a:t>93.3%</a:t>
            </a:r>
            <a:r>
              <a:rPr lang="en-GB" sz="2800" dirty="0">
                <a:latin typeface="Linux Biolinum" panose="02000503000000000000" pitchFamily="2" charset="0"/>
                <a:ea typeface="Linux Biolinum" panose="02000503000000000000" pitchFamily="2" charset="0"/>
                <a:cs typeface="Linux Biolinum" panose="02000503000000000000" pitchFamily="2" charset="0"/>
              </a:rPr>
              <a:t> of the transitive bloated dependencies remain bloated in all subsequent versions of the studied projects.</a:t>
            </a:r>
            <a:br>
              <a:rPr lang="en-GB" sz="5400" dirty="0">
                <a:latin typeface="Linux Biolinum" panose="02000503000000000000" pitchFamily="2" charset="0"/>
                <a:ea typeface="Linux Biolinum" panose="02000503000000000000" pitchFamily="2" charset="0"/>
                <a:cs typeface="Linux Biolinum" panose="02000503000000000000" pitchFamily="2" charset="0"/>
              </a:rPr>
            </a:br>
            <a:endParaRPr lang="en-SE" sz="3600" dirty="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 name="Slide Number Placeholder 3">
            <a:extLst>
              <a:ext uri="{FF2B5EF4-FFF2-40B4-BE49-F238E27FC236}">
                <a16:creationId xmlns:a16="http://schemas.microsoft.com/office/drawing/2014/main" id="{43A897C3-4C4B-7645-8895-19DA18F27CE4}"/>
              </a:ext>
            </a:extLst>
          </p:cNvPr>
          <p:cNvSpPr>
            <a:spLocks noGrp="1"/>
          </p:cNvSpPr>
          <p:nvPr>
            <p:ph type="sldNum" sz="quarter" idx="12"/>
          </p:nvPr>
        </p:nvSpPr>
        <p:spPr/>
        <p:txBody>
          <a:bodyPr/>
          <a:lstStyle/>
          <a:p>
            <a:fld id="{591D6909-C27F-084D-9F73-E3F585F51510}" type="slidenum">
              <a:rPr lang="en-SE" smtClean="0"/>
              <a:pPr/>
              <a:t>20</a:t>
            </a:fld>
            <a:endParaRPr lang="en-SE"/>
          </a:p>
        </p:txBody>
      </p:sp>
      <p:sp>
        <p:nvSpPr>
          <p:cNvPr id="5" name="Title 1">
            <a:extLst>
              <a:ext uri="{FF2B5EF4-FFF2-40B4-BE49-F238E27FC236}">
                <a16:creationId xmlns:a16="http://schemas.microsoft.com/office/drawing/2014/main" id="{B6BC9884-688A-CC40-ACD4-E05363D147E3}"/>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dirty="0">
                <a:solidFill>
                  <a:srgbClr val="012639"/>
                </a:solidFill>
              </a:rPr>
              <a:t>Research Question #2</a:t>
            </a:r>
          </a:p>
        </p:txBody>
      </p:sp>
    </p:spTree>
    <p:extLst>
      <p:ext uri="{BB962C8B-B14F-4D97-AF65-F5344CB8AC3E}">
        <p14:creationId xmlns:p14="http://schemas.microsoft.com/office/powerpoint/2010/main" val="274678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21</a:t>
            </a:fld>
            <a:endParaRPr lang="en-SE" dirty="0"/>
          </a:p>
        </p:txBody>
      </p:sp>
      <p:sp>
        <p:nvSpPr>
          <p:cNvPr id="15" name="Title 1">
            <a:extLst>
              <a:ext uri="{FF2B5EF4-FFF2-40B4-BE49-F238E27FC236}">
                <a16:creationId xmlns:a16="http://schemas.microsoft.com/office/drawing/2014/main" id="{268BF0E8-2442-474F-9344-EF50347B2458}"/>
              </a:ext>
            </a:extLst>
          </p:cNvPr>
          <p:cNvSpPr>
            <a:spLocks noGrp="1"/>
          </p:cNvSpPr>
          <p:nvPr>
            <p:ph type="title"/>
          </p:nvPr>
        </p:nvSpPr>
        <p:spPr>
          <a:xfrm rot="21439311">
            <a:off x="743280" y="387788"/>
            <a:ext cx="3077259" cy="425037"/>
          </a:xfrm>
          <a:solidFill>
            <a:schemeClr val="bg1"/>
          </a:solidFill>
        </p:spPr>
        <p:txBody>
          <a:bodyPr>
            <a:normAutofit fontScale="90000"/>
          </a:bodyPr>
          <a:lstStyle/>
          <a:p>
            <a:r>
              <a:rPr lang="en-SE" sz="2400" b="1" dirty="0">
                <a:solidFill>
                  <a:srgbClr val="012639"/>
                </a:solidFill>
              </a:rPr>
              <a:t>Research Question #3</a:t>
            </a:r>
          </a:p>
        </p:txBody>
      </p:sp>
      <p:sp>
        <p:nvSpPr>
          <p:cNvPr id="6" name="Rectangle 5">
            <a:extLst>
              <a:ext uri="{FF2B5EF4-FFF2-40B4-BE49-F238E27FC236}">
                <a16:creationId xmlns:a16="http://schemas.microsoft.com/office/drawing/2014/main" id="{A33A5D57-8872-DC46-9F1E-EA25FAFD20CD}"/>
              </a:ext>
            </a:extLst>
          </p:cNvPr>
          <p:cNvSpPr/>
          <p:nvPr/>
        </p:nvSpPr>
        <p:spPr>
          <a:xfrm>
            <a:off x="447467" y="1657360"/>
            <a:ext cx="6039829"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RQ3: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developers maintain dependencies that are bloated?</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pic>
        <p:nvPicPr>
          <p:cNvPr id="19" name="Graphic 18">
            <a:extLst>
              <a:ext uri="{FF2B5EF4-FFF2-40B4-BE49-F238E27FC236}">
                <a16:creationId xmlns:a16="http://schemas.microsoft.com/office/drawing/2014/main" id="{A9D59797-6F13-964E-B702-9F74C98316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4237">
            <a:off x="5290430" y="2578341"/>
            <a:ext cx="1076936" cy="1076936"/>
          </a:xfrm>
          <a:prstGeom prst="rect">
            <a:avLst/>
          </a:prstGeom>
        </p:spPr>
      </p:pic>
      <p:pic>
        <p:nvPicPr>
          <p:cNvPr id="9" name="Picture 8">
            <a:extLst>
              <a:ext uri="{FF2B5EF4-FFF2-40B4-BE49-F238E27FC236}">
                <a16:creationId xmlns:a16="http://schemas.microsoft.com/office/drawing/2014/main" id="{C7D0D070-78D0-1C42-B542-DF8E0B9D34AE}"/>
              </a:ext>
            </a:extLst>
          </p:cNvPr>
          <p:cNvPicPr>
            <a:picLocks noChangeAspect="1"/>
          </p:cNvPicPr>
          <p:nvPr/>
        </p:nvPicPr>
        <p:blipFill>
          <a:blip r:embed="rId5"/>
          <a:stretch>
            <a:fillRect/>
          </a:stretch>
        </p:blipFill>
        <p:spPr>
          <a:xfrm>
            <a:off x="447467" y="2714149"/>
            <a:ext cx="4627741" cy="1078577"/>
          </a:xfrm>
          <a:prstGeom prst="rect">
            <a:avLst/>
          </a:prstGeom>
        </p:spPr>
      </p:pic>
    </p:spTree>
    <p:extLst>
      <p:ext uri="{BB962C8B-B14F-4D97-AF65-F5344CB8AC3E}">
        <p14:creationId xmlns:p14="http://schemas.microsoft.com/office/powerpoint/2010/main" val="40954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22</a:t>
            </a:fld>
            <a:endParaRPr lang="en-SE" dirty="0"/>
          </a:p>
        </p:txBody>
      </p:sp>
      <p:sp>
        <p:nvSpPr>
          <p:cNvPr id="15" name="Title 1">
            <a:extLst>
              <a:ext uri="{FF2B5EF4-FFF2-40B4-BE49-F238E27FC236}">
                <a16:creationId xmlns:a16="http://schemas.microsoft.com/office/drawing/2014/main" id="{268BF0E8-2442-474F-9344-EF50347B2458}"/>
              </a:ext>
            </a:extLst>
          </p:cNvPr>
          <p:cNvSpPr>
            <a:spLocks noGrp="1"/>
          </p:cNvSpPr>
          <p:nvPr>
            <p:ph type="title"/>
          </p:nvPr>
        </p:nvSpPr>
        <p:spPr>
          <a:xfrm rot="21439311">
            <a:off x="743280" y="387788"/>
            <a:ext cx="3077259" cy="425037"/>
          </a:xfrm>
          <a:solidFill>
            <a:schemeClr val="bg1"/>
          </a:solidFill>
        </p:spPr>
        <p:txBody>
          <a:bodyPr>
            <a:normAutofit fontScale="90000"/>
          </a:bodyPr>
          <a:lstStyle/>
          <a:p>
            <a:r>
              <a:rPr lang="en-SE" sz="2400" b="1" dirty="0">
                <a:solidFill>
                  <a:srgbClr val="012639"/>
                </a:solidFill>
              </a:rPr>
              <a:t>Research Question #3</a:t>
            </a:r>
          </a:p>
        </p:txBody>
      </p:sp>
      <p:sp>
        <p:nvSpPr>
          <p:cNvPr id="6" name="Rectangle 5">
            <a:extLst>
              <a:ext uri="{FF2B5EF4-FFF2-40B4-BE49-F238E27FC236}">
                <a16:creationId xmlns:a16="http://schemas.microsoft.com/office/drawing/2014/main" id="{A33A5D57-8872-DC46-9F1E-EA25FAFD20CD}"/>
              </a:ext>
            </a:extLst>
          </p:cNvPr>
          <p:cNvSpPr/>
          <p:nvPr/>
        </p:nvSpPr>
        <p:spPr>
          <a:xfrm>
            <a:off x="447467" y="1657360"/>
            <a:ext cx="6039829"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RQ3: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developers maintain dependencies that are bloated?</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pic>
        <p:nvPicPr>
          <p:cNvPr id="8" name="Picture 7">
            <a:extLst>
              <a:ext uri="{FF2B5EF4-FFF2-40B4-BE49-F238E27FC236}">
                <a16:creationId xmlns:a16="http://schemas.microsoft.com/office/drawing/2014/main" id="{208CA8C9-B391-8B4A-8E21-8CA0AE653B05}"/>
              </a:ext>
            </a:extLst>
          </p:cNvPr>
          <p:cNvPicPr>
            <a:picLocks noChangeAspect="1"/>
          </p:cNvPicPr>
          <p:nvPr/>
        </p:nvPicPr>
        <p:blipFill>
          <a:blip r:embed="rId3"/>
          <a:stretch>
            <a:fillRect/>
          </a:stretch>
        </p:blipFill>
        <p:spPr>
          <a:xfrm>
            <a:off x="432430" y="3543784"/>
            <a:ext cx="5951789" cy="1382394"/>
          </a:xfrm>
          <a:prstGeom prst="rect">
            <a:avLst/>
          </a:prstGeom>
        </p:spPr>
      </p:pic>
      <p:sp>
        <p:nvSpPr>
          <p:cNvPr id="12" name="Oval 11">
            <a:extLst>
              <a:ext uri="{FF2B5EF4-FFF2-40B4-BE49-F238E27FC236}">
                <a16:creationId xmlns:a16="http://schemas.microsoft.com/office/drawing/2014/main" id="{90DAF88A-D202-D446-8F6E-5F436F7036D8}"/>
              </a:ext>
            </a:extLst>
          </p:cNvPr>
          <p:cNvSpPr/>
          <p:nvPr/>
        </p:nvSpPr>
        <p:spPr>
          <a:xfrm>
            <a:off x="4591992" y="4251607"/>
            <a:ext cx="1663717" cy="2110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14" name="Group 13">
            <a:extLst>
              <a:ext uri="{FF2B5EF4-FFF2-40B4-BE49-F238E27FC236}">
                <a16:creationId xmlns:a16="http://schemas.microsoft.com/office/drawing/2014/main" id="{22EFFAE0-8423-C640-86F3-50770AD76B00}"/>
              </a:ext>
            </a:extLst>
          </p:cNvPr>
          <p:cNvGrpSpPr/>
          <p:nvPr/>
        </p:nvGrpSpPr>
        <p:grpSpPr>
          <a:xfrm rot="746374">
            <a:off x="5144189" y="2507386"/>
            <a:ext cx="1872077" cy="615053"/>
            <a:chOff x="5962236" y="2342485"/>
            <a:chExt cx="2462674" cy="809088"/>
          </a:xfrm>
        </p:grpSpPr>
        <p:sp>
          <p:nvSpPr>
            <p:cNvPr id="17" name="Title 1">
              <a:extLst>
                <a:ext uri="{FF2B5EF4-FFF2-40B4-BE49-F238E27FC236}">
                  <a16:creationId xmlns:a16="http://schemas.microsoft.com/office/drawing/2014/main" id="{A34AB264-0245-1C47-9D31-1A9CFB7DC298}"/>
                </a:ext>
              </a:extLst>
            </p:cNvPr>
            <p:cNvSpPr txBox="1">
              <a:spLocks/>
            </p:cNvSpPr>
            <p:nvPr/>
          </p:nvSpPr>
          <p:spPr>
            <a:xfrm>
              <a:off x="5962236" y="2342485"/>
              <a:ext cx="2462674" cy="809088"/>
            </a:xfrm>
            <a:prstGeom prst="rect">
              <a:avLst/>
            </a:prstGeom>
            <a:solidFill>
              <a:schemeClr val="bg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endParaRPr lang="en-SE" sz="2400" b="1" dirty="0">
                <a:solidFill>
                  <a:srgbClr val="012639"/>
                </a:solidFill>
              </a:endParaRPr>
            </a:p>
          </p:txBody>
        </p:sp>
        <p:pic>
          <p:nvPicPr>
            <p:cNvPr id="18" name="Picture 4" descr="GitHub - dependabot/dependabot-core: 🤖 The core logic behind Dependabot&amp;#39;s  update PR creation, and the public issue tracker for all things Dependabot">
              <a:extLst>
                <a:ext uri="{FF2B5EF4-FFF2-40B4-BE49-F238E27FC236}">
                  <a16:creationId xmlns:a16="http://schemas.microsoft.com/office/drawing/2014/main" id="{0EA8D183-15F8-FE41-8A84-E6FFE16E2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627" y="2431857"/>
              <a:ext cx="2238169" cy="639477"/>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07E4B122-268E-AD4D-8DFB-91FDED75F391}"/>
              </a:ext>
            </a:extLst>
          </p:cNvPr>
          <p:cNvPicPr>
            <a:picLocks noChangeAspect="1"/>
          </p:cNvPicPr>
          <p:nvPr/>
        </p:nvPicPr>
        <p:blipFill>
          <a:blip r:embed="rId5"/>
          <a:stretch>
            <a:fillRect/>
          </a:stretch>
        </p:blipFill>
        <p:spPr>
          <a:xfrm>
            <a:off x="1212481" y="2450304"/>
            <a:ext cx="2616308" cy="866548"/>
          </a:xfrm>
          <a:prstGeom prst="rect">
            <a:avLst/>
          </a:prstGeom>
        </p:spPr>
      </p:pic>
    </p:spTree>
    <p:extLst>
      <p:ext uri="{BB962C8B-B14F-4D97-AF65-F5344CB8AC3E}">
        <p14:creationId xmlns:p14="http://schemas.microsoft.com/office/powerpoint/2010/main" val="5719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23</a:t>
            </a:fld>
            <a:endParaRPr lang="en-SE" dirty="0"/>
          </a:p>
        </p:txBody>
      </p:sp>
      <p:pic>
        <p:nvPicPr>
          <p:cNvPr id="13" name="Picture 12">
            <a:extLst>
              <a:ext uri="{FF2B5EF4-FFF2-40B4-BE49-F238E27FC236}">
                <a16:creationId xmlns:a16="http://schemas.microsoft.com/office/drawing/2014/main" id="{E943919D-7C83-DA40-9EF0-245AE2D8BD9C}"/>
              </a:ext>
            </a:extLst>
          </p:cNvPr>
          <p:cNvPicPr>
            <a:picLocks noChangeAspect="1"/>
          </p:cNvPicPr>
          <p:nvPr/>
        </p:nvPicPr>
        <p:blipFill>
          <a:blip r:embed="rId3"/>
          <a:stretch>
            <a:fillRect/>
          </a:stretch>
        </p:blipFill>
        <p:spPr>
          <a:xfrm>
            <a:off x="655517" y="2472765"/>
            <a:ext cx="6421144" cy="1748753"/>
          </a:xfrm>
          <a:prstGeom prst="rect">
            <a:avLst/>
          </a:prstGeom>
        </p:spPr>
      </p:pic>
      <p:sp>
        <p:nvSpPr>
          <p:cNvPr id="15" name="Title 1">
            <a:extLst>
              <a:ext uri="{FF2B5EF4-FFF2-40B4-BE49-F238E27FC236}">
                <a16:creationId xmlns:a16="http://schemas.microsoft.com/office/drawing/2014/main" id="{268BF0E8-2442-474F-9344-EF50347B2458}"/>
              </a:ext>
            </a:extLst>
          </p:cNvPr>
          <p:cNvSpPr>
            <a:spLocks noGrp="1"/>
          </p:cNvSpPr>
          <p:nvPr>
            <p:ph type="title"/>
          </p:nvPr>
        </p:nvSpPr>
        <p:spPr>
          <a:xfrm rot="21439311">
            <a:off x="743280" y="387788"/>
            <a:ext cx="3077259" cy="425037"/>
          </a:xfrm>
          <a:solidFill>
            <a:schemeClr val="bg1"/>
          </a:solidFill>
        </p:spPr>
        <p:txBody>
          <a:bodyPr>
            <a:normAutofit fontScale="90000"/>
          </a:bodyPr>
          <a:lstStyle/>
          <a:p>
            <a:r>
              <a:rPr lang="en-SE" sz="2400" b="1" dirty="0">
                <a:solidFill>
                  <a:srgbClr val="012639"/>
                </a:solidFill>
              </a:rPr>
              <a:t>Research Question #3</a:t>
            </a:r>
          </a:p>
        </p:txBody>
      </p:sp>
      <p:sp>
        <p:nvSpPr>
          <p:cNvPr id="17" name="Oval 16">
            <a:extLst>
              <a:ext uri="{FF2B5EF4-FFF2-40B4-BE49-F238E27FC236}">
                <a16:creationId xmlns:a16="http://schemas.microsoft.com/office/drawing/2014/main" id="{B91AA408-0A93-A541-9F8D-64850980026A}"/>
              </a:ext>
            </a:extLst>
          </p:cNvPr>
          <p:cNvSpPr/>
          <p:nvPr/>
        </p:nvSpPr>
        <p:spPr>
          <a:xfrm>
            <a:off x="822960" y="3142211"/>
            <a:ext cx="3409165" cy="407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0D2E3297-350C-534A-95FD-A76706BBB0D5}"/>
              </a:ext>
            </a:extLst>
          </p:cNvPr>
          <p:cNvSpPr/>
          <p:nvPr/>
        </p:nvSpPr>
        <p:spPr>
          <a:xfrm>
            <a:off x="447467" y="1657360"/>
            <a:ext cx="6039829"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RQ3: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developers maintain dependencies that are bloated?</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pic>
        <p:nvPicPr>
          <p:cNvPr id="20" name="Graphic 19">
            <a:extLst>
              <a:ext uri="{FF2B5EF4-FFF2-40B4-BE49-F238E27FC236}">
                <a16:creationId xmlns:a16="http://schemas.microsoft.com/office/drawing/2014/main" id="{0A27F7A4-F296-F34B-81EA-1B99E33721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4237">
            <a:off x="7186493" y="3657837"/>
            <a:ext cx="1076936" cy="1076936"/>
          </a:xfrm>
          <a:prstGeom prst="rect">
            <a:avLst/>
          </a:prstGeom>
        </p:spPr>
      </p:pic>
    </p:spTree>
    <p:extLst>
      <p:ext uri="{BB962C8B-B14F-4D97-AF65-F5344CB8AC3E}">
        <p14:creationId xmlns:p14="http://schemas.microsoft.com/office/powerpoint/2010/main" val="3507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24</a:t>
            </a:fld>
            <a:endParaRPr lang="en-SE" dirty="0"/>
          </a:p>
        </p:txBody>
      </p:sp>
      <p:pic>
        <p:nvPicPr>
          <p:cNvPr id="2" name="Picture 1">
            <a:extLst>
              <a:ext uri="{FF2B5EF4-FFF2-40B4-BE49-F238E27FC236}">
                <a16:creationId xmlns:a16="http://schemas.microsoft.com/office/drawing/2014/main" id="{3FB24AB2-18A2-414B-A602-4686478A1AD9}"/>
              </a:ext>
            </a:extLst>
          </p:cNvPr>
          <p:cNvPicPr>
            <a:picLocks noChangeAspect="1"/>
          </p:cNvPicPr>
          <p:nvPr/>
        </p:nvPicPr>
        <p:blipFill>
          <a:blip r:embed="rId3"/>
          <a:stretch>
            <a:fillRect/>
          </a:stretch>
        </p:blipFill>
        <p:spPr>
          <a:xfrm>
            <a:off x="598472" y="2489605"/>
            <a:ext cx="6536068" cy="1764442"/>
          </a:xfrm>
          <a:prstGeom prst="rect">
            <a:avLst/>
          </a:prstGeom>
        </p:spPr>
      </p:pic>
      <p:grpSp>
        <p:nvGrpSpPr>
          <p:cNvPr id="11" name="Group 10">
            <a:extLst>
              <a:ext uri="{FF2B5EF4-FFF2-40B4-BE49-F238E27FC236}">
                <a16:creationId xmlns:a16="http://schemas.microsoft.com/office/drawing/2014/main" id="{0219533E-FFB3-9F4C-ADC1-4CFE471356D2}"/>
              </a:ext>
            </a:extLst>
          </p:cNvPr>
          <p:cNvGrpSpPr/>
          <p:nvPr/>
        </p:nvGrpSpPr>
        <p:grpSpPr>
          <a:xfrm rot="21267558">
            <a:off x="6648132" y="4063270"/>
            <a:ext cx="1872077" cy="615053"/>
            <a:chOff x="5962236" y="2342485"/>
            <a:chExt cx="2462674" cy="809088"/>
          </a:xfrm>
          <a:effectLst>
            <a:glow rad="12700">
              <a:srgbClr val="012639">
                <a:alpha val="40000"/>
              </a:srgbClr>
            </a:glow>
          </a:effectLst>
        </p:grpSpPr>
        <p:sp>
          <p:nvSpPr>
            <p:cNvPr id="12" name="Title 1">
              <a:extLst>
                <a:ext uri="{FF2B5EF4-FFF2-40B4-BE49-F238E27FC236}">
                  <a16:creationId xmlns:a16="http://schemas.microsoft.com/office/drawing/2014/main" id="{ACB7B13C-955A-6843-8278-339279FDCD40}"/>
                </a:ext>
              </a:extLst>
            </p:cNvPr>
            <p:cNvSpPr txBox="1">
              <a:spLocks/>
            </p:cNvSpPr>
            <p:nvPr/>
          </p:nvSpPr>
          <p:spPr>
            <a:xfrm>
              <a:off x="5962236" y="2342485"/>
              <a:ext cx="2462674" cy="809088"/>
            </a:xfrm>
            <a:prstGeom prst="rect">
              <a:avLst/>
            </a:prstGeom>
            <a:solidFill>
              <a:schemeClr val="bg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endParaRPr lang="en-SE" sz="2400" b="1" dirty="0">
                <a:solidFill>
                  <a:srgbClr val="012639"/>
                </a:solidFill>
              </a:endParaRPr>
            </a:p>
          </p:txBody>
        </p:sp>
        <p:pic>
          <p:nvPicPr>
            <p:cNvPr id="1028" name="Picture 4" descr="GitHub - dependabot/dependabot-core: 🤖 The core logic behind Dependabot&amp;#39;s  update PR creation, and the public issue tracker for all things Dependabot">
              <a:extLst>
                <a:ext uri="{FF2B5EF4-FFF2-40B4-BE49-F238E27FC236}">
                  <a16:creationId xmlns:a16="http://schemas.microsoft.com/office/drawing/2014/main" id="{A4F18087-6B23-B140-8AD4-5008914DA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627" y="2431857"/>
              <a:ext cx="2238169" cy="63947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27BACC33-592F-E24A-A79A-9F5AA3A51E5B}"/>
              </a:ext>
            </a:extLst>
          </p:cNvPr>
          <p:cNvSpPr/>
          <p:nvPr/>
        </p:nvSpPr>
        <p:spPr>
          <a:xfrm>
            <a:off x="447467" y="1657360"/>
            <a:ext cx="6039829" cy="369332"/>
          </a:xfrm>
          <a:prstGeom prst="rect">
            <a:avLst/>
          </a:prstGeom>
        </p:spPr>
        <p:txBody>
          <a:bodyPr wrap="square">
            <a:spAutoFit/>
          </a:bodyPr>
          <a:lstStyle/>
          <a:p>
            <a:r>
              <a:rPr lang="en-GB"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RQ3: </a:t>
            </a:r>
            <a:r>
              <a:rPr lang="en-GB"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Do developers maintain dependencies that are bloated?</a:t>
            </a:r>
            <a:endParaRPr lang="en-SE"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6" name="Oval 15">
            <a:extLst>
              <a:ext uri="{FF2B5EF4-FFF2-40B4-BE49-F238E27FC236}">
                <a16:creationId xmlns:a16="http://schemas.microsoft.com/office/drawing/2014/main" id="{150E7EF6-E104-8743-AC70-CF7372D8B1A2}"/>
              </a:ext>
            </a:extLst>
          </p:cNvPr>
          <p:cNvSpPr/>
          <p:nvPr/>
        </p:nvSpPr>
        <p:spPr>
          <a:xfrm>
            <a:off x="822960" y="3142211"/>
            <a:ext cx="3409165" cy="407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Title 1">
            <a:extLst>
              <a:ext uri="{FF2B5EF4-FFF2-40B4-BE49-F238E27FC236}">
                <a16:creationId xmlns:a16="http://schemas.microsoft.com/office/drawing/2014/main" id="{0C6D7D45-3763-2043-ACE7-6A6ECEFD58A4}"/>
              </a:ext>
            </a:extLst>
          </p:cNvPr>
          <p:cNvSpPr>
            <a:spLocks noGrp="1"/>
          </p:cNvSpPr>
          <p:nvPr>
            <p:ph type="title"/>
          </p:nvPr>
        </p:nvSpPr>
        <p:spPr>
          <a:xfrm rot="21439311">
            <a:off x="743280" y="387788"/>
            <a:ext cx="3077259" cy="425037"/>
          </a:xfrm>
          <a:solidFill>
            <a:schemeClr val="bg1"/>
          </a:solidFill>
        </p:spPr>
        <p:txBody>
          <a:bodyPr>
            <a:normAutofit fontScale="90000"/>
          </a:bodyPr>
          <a:lstStyle/>
          <a:p>
            <a:r>
              <a:rPr lang="en-SE" sz="2400" b="1" dirty="0">
                <a:solidFill>
                  <a:srgbClr val="012639"/>
                </a:solidFill>
              </a:rPr>
              <a:t>Research Question #3</a:t>
            </a:r>
          </a:p>
        </p:txBody>
      </p:sp>
    </p:spTree>
    <p:extLst>
      <p:ext uri="{BB962C8B-B14F-4D97-AF65-F5344CB8AC3E}">
        <p14:creationId xmlns:p14="http://schemas.microsoft.com/office/powerpoint/2010/main" val="184678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850C-3369-F647-B6A7-C41E48B6B6BF}"/>
              </a:ext>
            </a:extLst>
          </p:cNvPr>
          <p:cNvSpPr>
            <a:spLocks noGrp="1"/>
          </p:cNvSpPr>
          <p:nvPr>
            <p:ph type="title"/>
          </p:nvPr>
        </p:nvSpPr>
        <p:spPr>
          <a:xfrm>
            <a:off x="623888" y="1944453"/>
            <a:ext cx="7563671" cy="2822810"/>
          </a:xfrm>
        </p:spPr>
        <p:txBody>
          <a:bodyPr>
            <a:noAutofit/>
          </a:bodyPr>
          <a:lstStyle/>
          <a:p>
            <a:r>
              <a:rPr lang="en-GB" sz="2800" u="sng" dirty="0">
                <a:latin typeface="Linux Biolinum" panose="02000503000000000000" pitchFamily="2" charset="0"/>
                <a:ea typeface="Linux Biolinum" panose="02000503000000000000" pitchFamily="2" charset="0"/>
                <a:cs typeface="Linux Biolinum" panose="02000503000000000000" pitchFamily="2" charset="0"/>
              </a:rPr>
              <a:t>22%</a:t>
            </a:r>
            <a:r>
              <a:rPr lang="en-GB" sz="2800" i="1" dirty="0">
                <a:latin typeface="Linux Biolinum" panose="02000503000000000000" pitchFamily="2" charset="0"/>
                <a:ea typeface="Linux Biolinum" panose="02000503000000000000" pitchFamily="2" charset="0"/>
                <a:cs typeface="Linux Biolinum" panose="02000503000000000000" pitchFamily="2" charset="0"/>
              </a:rPr>
              <a:t> </a:t>
            </a:r>
            <a:r>
              <a:rPr lang="en-GB" sz="2800" dirty="0">
                <a:latin typeface="Linux Biolinum" panose="02000503000000000000" pitchFamily="2" charset="0"/>
                <a:ea typeface="Linux Biolinum" panose="02000503000000000000" pitchFamily="2" charset="0"/>
                <a:cs typeface="Linux Biolinum" panose="02000503000000000000" pitchFamily="2" charset="0"/>
              </a:rPr>
              <a:t>of dependency updates performed by developers and bots are made on bloated dependencies, which is a waste of maintenance effort that can be minimized by removing these dependencies.</a:t>
            </a:r>
            <a:br>
              <a:rPr lang="en-GB" sz="2800" dirty="0">
                <a:latin typeface="Linux Biolinum" panose="02000503000000000000" pitchFamily="2" charset="0"/>
                <a:ea typeface="Linux Biolinum" panose="02000503000000000000" pitchFamily="2" charset="0"/>
                <a:cs typeface="Linux Biolinum" panose="02000503000000000000" pitchFamily="2" charset="0"/>
              </a:rPr>
            </a:br>
            <a:br>
              <a:rPr lang="en-GB" sz="2800" dirty="0">
                <a:latin typeface="Linux Biolinum" panose="02000503000000000000" pitchFamily="2" charset="0"/>
                <a:ea typeface="Linux Biolinum" panose="02000503000000000000" pitchFamily="2" charset="0"/>
                <a:cs typeface="Linux Biolinum" panose="02000503000000000000" pitchFamily="2" charset="0"/>
              </a:rPr>
            </a:br>
            <a:endParaRPr lang="en-SE" sz="2800" dirty="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 name="Slide Number Placeholder 3">
            <a:extLst>
              <a:ext uri="{FF2B5EF4-FFF2-40B4-BE49-F238E27FC236}">
                <a16:creationId xmlns:a16="http://schemas.microsoft.com/office/drawing/2014/main" id="{43A897C3-4C4B-7645-8895-19DA18F27CE4}"/>
              </a:ext>
            </a:extLst>
          </p:cNvPr>
          <p:cNvSpPr>
            <a:spLocks noGrp="1"/>
          </p:cNvSpPr>
          <p:nvPr>
            <p:ph type="sldNum" sz="quarter" idx="12"/>
          </p:nvPr>
        </p:nvSpPr>
        <p:spPr/>
        <p:txBody>
          <a:bodyPr/>
          <a:lstStyle/>
          <a:p>
            <a:fld id="{591D6909-C27F-084D-9F73-E3F585F51510}" type="slidenum">
              <a:rPr lang="en-SE" smtClean="0"/>
              <a:pPr/>
              <a:t>25</a:t>
            </a:fld>
            <a:endParaRPr lang="en-SE"/>
          </a:p>
        </p:txBody>
      </p:sp>
      <p:sp>
        <p:nvSpPr>
          <p:cNvPr id="6" name="Title 1">
            <a:extLst>
              <a:ext uri="{FF2B5EF4-FFF2-40B4-BE49-F238E27FC236}">
                <a16:creationId xmlns:a16="http://schemas.microsoft.com/office/drawing/2014/main" id="{8748C568-B1B5-6F4D-9F7A-26D7E3F6F320}"/>
              </a:ext>
            </a:extLst>
          </p:cNvPr>
          <p:cNvSpPr txBox="1">
            <a:spLocks/>
          </p:cNvSpPr>
          <p:nvPr/>
        </p:nvSpPr>
        <p:spPr>
          <a:xfrm rot="21439311">
            <a:off x="743280" y="387788"/>
            <a:ext cx="3077259" cy="425037"/>
          </a:xfrm>
          <a:prstGeom prst="rect">
            <a:avLst/>
          </a:prstGeom>
          <a:solidFill>
            <a:schemeClr val="bg1"/>
          </a:solidFill>
        </p:spPr>
        <p:txBody>
          <a:bodyPr vert="horz" lIns="91440" tIns="45720" rIns="91440" bIns="45720" rtlCol="0" anchor="b">
            <a:normAutofit fontScale="90000"/>
          </a:bodyPr>
          <a:lstStyle>
            <a:lvl1pPr algn="l" defTabSz="685800" rtl="0" eaLnBrk="1" latinLnBrk="0" hangingPunct="1">
              <a:lnSpc>
                <a:spcPct val="90000"/>
              </a:lnSpc>
              <a:spcBef>
                <a:spcPct val="0"/>
              </a:spcBef>
              <a:buNone/>
              <a:defRPr sz="45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SE" sz="2400" b="1">
                <a:solidFill>
                  <a:srgbClr val="012639"/>
                </a:solidFill>
              </a:rPr>
              <a:t>Research Question #3</a:t>
            </a:r>
            <a:endParaRPr lang="en-SE" sz="2400" b="1" dirty="0">
              <a:solidFill>
                <a:srgbClr val="012639"/>
              </a:solidFill>
            </a:endParaRPr>
          </a:p>
        </p:txBody>
      </p:sp>
    </p:spTree>
    <p:extLst>
      <p:ext uri="{BB962C8B-B14F-4D97-AF65-F5344CB8AC3E}">
        <p14:creationId xmlns:p14="http://schemas.microsoft.com/office/powerpoint/2010/main" val="2684308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DEBC4DF-74D9-8A4B-BE9F-21769E9C1C6F}"/>
              </a:ext>
            </a:extLst>
          </p:cNvPr>
          <p:cNvPicPr>
            <a:picLocks noChangeAspect="1"/>
          </p:cNvPicPr>
          <p:nvPr/>
        </p:nvPicPr>
        <p:blipFill>
          <a:blip r:embed="rId3">
            <a:alphaModFix amt="28000"/>
          </a:blip>
          <a:stretch>
            <a:fillRect/>
          </a:stretch>
        </p:blipFill>
        <p:spPr>
          <a:xfrm rot="21204054">
            <a:off x="6651832" y="2014425"/>
            <a:ext cx="2987203" cy="1980089"/>
          </a:xfrm>
          <a:prstGeom prst="rect">
            <a:avLst/>
          </a:prstGeom>
        </p:spPr>
      </p:pic>
      <p:pic>
        <p:nvPicPr>
          <p:cNvPr id="29" name="Picture 28">
            <a:extLst>
              <a:ext uri="{FF2B5EF4-FFF2-40B4-BE49-F238E27FC236}">
                <a16:creationId xmlns:a16="http://schemas.microsoft.com/office/drawing/2014/main" id="{0425367F-3F58-8C44-8C97-792F6D95E956}"/>
              </a:ext>
            </a:extLst>
          </p:cNvPr>
          <p:cNvPicPr>
            <a:picLocks noChangeAspect="1"/>
          </p:cNvPicPr>
          <p:nvPr/>
        </p:nvPicPr>
        <p:blipFill>
          <a:blip r:embed="rId4">
            <a:alphaModFix amt="26000"/>
          </a:blip>
          <a:stretch>
            <a:fillRect/>
          </a:stretch>
        </p:blipFill>
        <p:spPr>
          <a:xfrm rot="281236">
            <a:off x="843793" y="2459111"/>
            <a:ext cx="2020793" cy="1667004"/>
          </a:xfrm>
          <a:prstGeom prst="rect">
            <a:avLst/>
          </a:prstGeom>
        </p:spPr>
      </p:pic>
      <p:sp>
        <p:nvSpPr>
          <p:cNvPr id="4" name="Slide Number Placeholder 3">
            <a:extLst>
              <a:ext uri="{FF2B5EF4-FFF2-40B4-BE49-F238E27FC236}">
                <a16:creationId xmlns:a16="http://schemas.microsoft.com/office/drawing/2014/main" id="{C8D8D730-B9A8-224A-8538-F0EAE8042A09}"/>
              </a:ext>
            </a:extLst>
          </p:cNvPr>
          <p:cNvSpPr>
            <a:spLocks noGrp="1"/>
          </p:cNvSpPr>
          <p:nvPr>
            <p:ph type="sldNum" sz="quarter" idx="12"/>
          </p:nvPr>
        </p:nvSpPr>
        <p:spPr/>
        <p:txBody>
          <a:bodyPr/>
          <a:lstStyle/>
          <a:p>
            <a:fld id="{6D9DDE31-6201-9A41-B805-7A89D3EFCD2F}" type="slidenum">
              <a:rPr lang="en-SE" smtClean="0"/>
              <a:pPr/>
              <a:t>26</a:t>
            </a:fld>
            <a:endParaRPr lang="en-SE" dirty="0"/>
          </a:p>
        </p:txBody>
      </p:sp>
      <p:sp>
        <p:nvSpPr>
          <p:cNvPr id="11" name="Title 1">
            <a:extLst>
              <a:ext uri="{FF2B5EF4-FFF2-40B4-BE49-F238E27FC236}">
                <a16:creationId xmlns:a16="http://schemas.microsoft.com/office/drawing/2014/main" id="{D14DBD1F-D119-324C-AC12-DAC56EEE076B}"/>
              </a:ext>
            </a:extLst>
          </p:cNvPr>
          <p:cNvSpPr txBox="1">
            <a:spLocks/>
          </p:cNvSpPr>
          <p:nvPr/>
        </p:nvSpPr>
        <p:spPr>
          <a:xfrm rot="169482">
            <a:off x="3738896" y="2415367"/>
            <a:ext cx="3633256" cy="539318"/>
          </a:xfrm>
          <a:prstGeom prst="rect">
            <a:avLst/>
          </a:prstGeom>
          <a:solidFill>
            <a:schemeClr val="bg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pPr algn="ctr"/>
            <a:r>
              <a:rPr lang="en-SE" sz="1600" b="1" dirty="0">
                <a:solidFill>
                  <a:srgbClr val="C00000"/>
                </a:solidFill>
                <a:latin typeface="Linux Biolinum" panose="02000503000000000000" pitchFamily="2" charset="0"/>
                <a:ea typeface="Linux Biolinum" panose="02000503000000000000" pitchFamily="2" charset="0"/>
                <a:cs typeface="Linux Biolinum" panose="02000503000000000000" pitchFamily="2" charset="0"/>
              </a:rPr>
              <a:t>B</a:t>
            </a:r>
            <a:r>
              <a:rPr lang="en-GB" sz="1600" b="1" dirty="0" err="1">
                <a:solidFill>
                  <a:srgbClr val="C00000"/>
                </a:solidFill>
                <a:latin typeface="Linux Biolinum" panose="02000503000000000000" pitchFamily="2" charset="0"/>
                <a:ea typeface="Linux Biolinum" panose="02000503000000000000" pitchFamily="2" charset="0"/>
                <a:cs typeface="Linux Biolinum" panose="02000503000000000000" pitchFamily="2" charset="0"/>
              </a:rPr>
              <a:t>loated</a:t>
            </a:r>
            <a:r>
              <a:rPr lang="en-GB" sz="1600" b="1" dirty="0">
                <a:solidFill>
                  <a:srgbClr val="C00000"/>
                </a:solidFill>
                <a:latin typeface="Linux Biolinum" panose="02000503000000000000" pitchFamily="2" charset="0"/>
                <a:ea typeface="Linux Biolinum" panose="02000503000000000000" pitchFamily="2" charset="0"/>
                <a:cs typeface="Linux Biolinum" panose="02000503000000000000" pitchFamily="2" charset="0"/>
              </a:rPr>
              <a:t> dependencies introduce significant maintenance overhead</a:t>
            </a:r>
            <a:endParaRPr lang="en-SE" sz="1600" b="1" dirty="0">
              <a:solidFill>
                <a:srgbClr val="C00000"/>
              </a:solidFill>
              <a:latin typeface="Linux Biolinum" panose="02000503000000000000" pitchFamily="2" charset="0"/>
              <a:ea typeface="Linux Biolinum" panose="02000503000000000000" pitchFamily="2" charset="0"/>
              <a:cs typeface="Linux Biolinum" panose="02000503000000000000" pitchFamily="2" charset="0"/>
            </a:endParaRPr>
          </a:p>
        </p:txBody>
      </p:sp>
      <p:pic>
        <p:nvPicPr>
          <p:cNvPr id="20" name="Picture 19">
            <a:extLst>
              <a:ext uri="{FF2B5EF4-FFF2-40B4-BE49-F238E27FC236}">
                <a16:creationId xmlns:a16="http://schemas.microsoft.com/office/drawing/2014/main" id="{857CD317-0A31-7341-B52E-159F32CFC782}"/>
              </a:ext>
            </a:extLst>
          </p:cNvPr>
          <p:cNvPicPr>
            <a:picLocks noChangeAspect="1"/>
          </p:cNvPicPr>
          <p:nvPr/>
        </p:nvPicPr>
        <p:blipFill>
          <a:blip r:embed="rId5">
            <a:alphaModFix amt="32000"/>
          </a:blip>
          <a:stretch>
            <a:fillRect/>
          </a:stretch>
        </p:blipFill>
        <p:spPr>
          <a:xfrm rot="700051">
            <a:off x="3737525" y="632189"/>
            <a:ext cx="2651759" cy="1432071"/>
          </a:xfrm>
          <a:prstGeom prst="rect">
            <a:avLst/>
          </a:prstGeom>
          <a:noFill/>
        </p:spPr>
      </p:pic>
      <p:pic>
        <p:nvPicPr>
          <p:cNvPr id="26" name="Picture 25">
            <a:extLst>
              <a:ext uri="{FF2B5EF4-FFF2-40B4-BE49-F238E27FC236}">
                <a16:creationId xmlns:a16="http://schemas.microsoft.com/office/drawing/2014/main" id="{3013EC19-63F7-704A-A559-2D31F8C45195}"/>
              </a:ext>
            </a:extLst>
          </p:cNvPr>
          <p:cNvPicPr>
            <a:picLocks noChangeAspect="1"/>
          </p:cNvPicPr>
          <p:nvPr/>
        </p:nvPicPr>
        <p:blipFill>
          <a:blip r:embed="rId6">
            <a:alphaModFix amt="13000"/>
          </a:blip>
          <a:stretch>
            <a:fillRect/>
          </a:stretch>
        </p:blipFill>
        <p:spPr>
          <a:xfrm rot="21088439">
            <a:off x="1025688" y="4246926"/>
            <a:ext cx="3502074" cy="857811"/>
          </a:xfrm>
          <a:prstGeom prst="rect">
            <a:avLst/>
          </a:prstGeom>
          <a:effectLst>
            <a:glow>
              <a:schemeClr val="accent1">
                <a:alpha val="94095"/>
              </a:schemeClr>
            </a:glow>
          </a:effectLst>
        </p:spPr>
      </p:pic>
      <p:pic>
        <p:nvPicPr>
          <p:cNvPr id="7" name="Picture 6">
            <a:extLst>
              <a:ext uri="{FF2B5EF4-FFF2-40B4-BE49-F238E27FC236}">
                <a16:creationId xmlns:a16="http://schemas.microsoft.com/office/drawing/2014/main" id="{90B22E06-7C9A-9B4D-B81D-ED865E991AB8}"/>
              </a:ext>
            </a:extLst>
          </p:cNvPr>
          <p:cNvPicPr>
            <a:picLocks noChangeAspect="1"/>
          </p:cNvPicPr>
          <p:nvPr/>
        </p:nvPicPr>
        <p:blipFill>
          <a:blip r:embed="rId7"/>
          <a:stretch>
            <a:fillRect/>
          </a:stretch>
        </p:blipFill>
        <p:spPr>
          <a:xfrm rot="21010251">
            <a:off x="542205" y="673198"/>
            <a:ext cx="4316687" cy="1640435"/>
          </a:xfrm>
          <a:prstGeom prst="rect">
            <a:avLst/>
          </a:prstGeom>
          <a:effectLst>
            <a:reflection stA="0" endPos="65000" dist="50800" dir="5400000" sy="-100000" algn="bl" rotWithShape="0"/>
          </a:effectLst>
        </p:spPr>
      </p:pic>
      <p:sp>
        <p:nvSpPr>
          <p:cNvPr id="8" name="Title 1">
            <a:extLst>
              <a:ext uri="{FF2B5EF4-FFF2-40B4-BE49-F238E27FC236}">
                <a16:creationId xmlns:a16="http://schemas.microsoft.com/office/drawing/2014/main" id="{B78C70F2-D87C-7B4D-A863-0A9030028ED8}"/>
              </a:ext>
            </a:extLst>
          </p:cNvPr>
          <p:cNvSpPr>
            <a:spLocks noGrp="1"/>
          </p:cNvSpPr>
          <p:nvPr>
            <p:ph type="title"/>
          </p:nvPr>
        </p:nvSpPr>
        <p:spPr>
          <a:xfrm rot="21010251">
            <a:off x="422050" y="566176"/>
            <a:ext cx="4316687" cy="475678"/>
          </a:xfrm>
          <a:solidFill>
            <a:schemeClr val="bg1"/>
          </a:solidFill>
        </p:spPr>
        <p:txBody>
          <a:bodyPr>
            <a:normAutofit/>
          </a:bodyPr>
          <a:lstStyle/>
          <a:p>
            <a:pPr algn="ctr"/>
            <a:r>
              <a:rPr lang="en-SE" sz="1600" b="1" dirty="0">
                <a:solidFill>
                  <a:srgbClr val="C00000"/>
                </a:solidFill>
                <a:latin typeface="Linux Biolinum" panose="02000503000000000000" pitchFamily="2" charset="0"/>
                <a:ea typeface="Linux Biolinum" panose="02000503000000000000" pitchFamily="2" charset="0"/>
                <a:cs typeface="Linux Biolinum" panose="02000503000000000000" pitchFamily="2" charset="0"/>
              </a:rPr>
              <a:t>Most bloated dependencies remain bloated</a:t>
            </a:r>
          </a:p>
        </p:txBody>
      </p:sp>
      <p:pic>
        <p:nvPicPr>
          <p:cNvPr id="10" name="Picture 9">
            <a:extLst>
              <a:ext uri="{FF2B5EF4-FFF2-40B4-BE49-F238E27FC236}">
                <a16:creationId xmlns:a16="http://schemas.microsoft.com/office/drawing/2014/main" id="{7011D720-3D1B-624D-B7BC-DFB10F6F35AA}"/>
              </a:ext>
            </a:extLst>
          </p:cNvPr>
          <p:cNvPicPr>
            <a:picLocks noChangeAspect="1"/>
          </p:cNvPicPr>
          <p:nvPr/>
        </p:nvPicPr>
        <p:blipFill>
          <a:blip r:embed="rId8"/>
          <a:stretch>
            <a:fillRect/>
          </a:stretch>
        </p:blipFill>
        <p:spPr>
          <a:xfrm rot="169482">
            <a:off x="3701582" y="2946457"/>
            <a:ext cx="3633256" cy="989491"/>
          </a:xfrm>
          <a:prstGeom prst="rect">
            <a:avLst/>
          </a:prstGeom>
        </p:spPr>
      </p:pic>
      <p:pic>
        <p:nvPicPr>
          <p:cNvPr id="12" name="Picture 11">
            <a:extLst>
              <a:ext uri="{FF2B5EF4-FFF2-40B4-BE49-F238E27FC236}">
                <a16:creationId xmlns:a16="http://schemas.microsoft.com/office/drawing/2014/main" id="{B9AD7F56-22AA-934C-9C90-D7A106CBF759}"/>
              </a:ext>
            </a:extLst>
          </p:cNvPr>
          <p:cNvPicPr>
            <a:picLocks noChangeAspect="1"/>
          </p:cNvPicPr>
          <p:nvPr/>
        </p:nvPicPr>
        <p:blipFill>
          <a:blip r:embed="rId9"/>
          <a:stretch>
            <a:fillRect/>
          </a:stretch>
        </p:blipFill>
        <p:spPr>
          <a:xfrm rot="169482">
            <a:off x="3651377" y="3932362"/>
            <a:ext cx="3633256" cy="980815"/>
          </a:xfrm>
          <a:prstGeom prst="rect">
            <a:avLst/>
          </a:prstGeom>
          <a:effectLst>
            <a:reflection stA="0" endPos="65000" dist="50800" dir="5400000" sy="-100000" algn="bl" rotWithShape="0"/>
          </a:effectLst>
        </p:spPr>
      </p:pic>
      <p:pic>
        <p:nvPicPr>
          <p:cNvPr id="27" name="Picture 26">
            <a:extLst>
              <a:ext uri="{FF2B5EF4-FFF2-40B4-BE49-F238E27FC236}">
                <a16:creationId xmlns:a16="http://schemas.microsoft.com/office/drawing/2014/main" id="{C26E59F9-A9BF-1E4D-8300-E93A9E7A0D70}"/>
              </a:ext>
            </a:extLst>
          </p:cNvPr>
          <p:cNvPicPr>
            <a:picLocks noChangeAspect="1"/>
          </p:cNvPicPr>
          <p:nvPr/>
        </p:nvPicPr>
        <p:blipFill rotWithShape="1">
          <a:blip r:embed="rId5"/>
          <a:srcRect l="95517"/>
          <a:stretch/>
        </p:blipFill>
        <p:spPr>
          <a:xfrm rot="16416629">
            <a:off x="5285468" y="2352114"/>
            <a:ext cx="211715" cy="2957782"/>
          </a:xfrm>
          <a:prstGeom prst="rect">
            <a:avLst/>
          </a:prstGeom>
        </p:spPr>
      </p:pic>
      <p:pic>
        <p:nvPicPr>
          <p:cNvPr id="28" name="Picture 27">
            <a:extLst>
              <a:ext uri="{FF2B5EF4-FFF2-40B4-BE49-F238E27FC236}">
                <a16:creationId xmlns:a16="http://schemas.microsoft.com/office/drawing/2014/main" id="{7F1502EB-6A01-D54A-A455-421D843373BA}"/>
              </a:ext>
            </a:extLst>
          </p:cNvPr>
          <p:cNvPicPr>
            <a:picLocks noChangeAspect="1"/>
          </p:cNvPicPr>
          <p:nvPr/>
        </p:nvPicPr>
        <p:blipFill rotWithShape="1">
          <a:blip r:embed="rId5"/>
          <a:srcRect l="95517"/>
          <a:stretch/>
        </p:blipFill>
        <p:spPr>
          <a:xfrm rot="16416629">
            <a:off x="5235049" y="3306487"/>
            <a:ext cx="211715" cy="2957782"/>
          </a:xfrm>
          <a:prstGeom prst="rect">
            <a:avLst/>
          </a:prstGeom>
        </p:spPr>
      </p:pic>
    </p:spTree>
    <p:extLst>
      <p:ext uri="{BB962C8B-B14F-4D97-AF65-F5344CB8AC3E}">
        <p14:creationId xmlns:p14="http://schemas.microsoft.com/office/powerpoint/2010/main" val="2486593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2</a:t>
            </a:fld>
            <a:endParaRPr lang="en-SE" dirty="0"/>
          </a:p>
        </p:txBody>
      </p:sp>
      <p:sp>
        <p:nvSpPr>
          <p:cNvPr id="81" name="Title 1">
            <a:extLst>
              <a:ext uri="{FF2B5EF4-FFF2-40B4-BE49-F238E27FC236}">
                <a16:creationId xmlns:a16="http://schemas.microsoft.com/office/drawing/2014/main" id="{0139E938-CA20-9C49-A947-C3CCF870A6C0}"/>
              </a:ext>
            </a:extLst>
          </p:cNvPr>
          <p:cNvSpPr>
            <a:spLocks noGrp="1"/>
          </p:cNvSpPr>
          <p:nvPr>
            <p:ph type="title"/>
          </p:nvPr>
        </p:nvSpPr>
        <p:spPr>
          <a:xfrm rot="21439311">
            <a:off x="743259" y="386881"/>
            <a:ext cx="3116111" cy="425037"/>
          </a:xfrm>
          <a:solidFill>
            <a:schemeClr val="bg1"/>
          </a:solidFill>
        </p:spPr>
        <p:txBody>
          <a:bodyPr>
            <a:normAutofit fontScale="90000"/>
          </a:bodyPr>
          <a:lstStyle/>
          <a:p>
            <a:r>
              <a:rPr lang="en-SE" sz="2400" b="1" dirty="0">
                <a:solidFill>
                  <a:srgbClr val="012639"/>
                </a:solidFill>
              </a:rPr>
              <a:t>Developers’ Question</a:t>
            </a:r>
          </a:p>
        </p:txBody>
      </p:sp>
      <p:pic>
        <p:nvPicPr>
          <p:cNvPr id="3" name="Graphic 2">
            <a:extLst>
              <a:ext uri="{FF2B5EF4-FFF2-40B4-BE49-F238E27FC236}">
                <a16:creationId xmlns:a16="http://schemas.microsoft.com/office/drawing/2014/main" id="{E231C2A2-545F-A843-8E92-EFB1184D0B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348" y="1785182"/>
            <a:ext cx="2787634" cy="2787634"/>
          </a:xfrm>
          <a:prstGeom prst="rect">
            <a:avLst/>
          </a:prstGeom>
          <a:effectLst>
            <a:glow rad="18339">
              <a:schemeClr val="bg1">
                <a:alpha val="67000"/>
              </a:schemeClr>
            </a:glow>
            <a:outerShdw dist="50800" dir="5400000" algn="ctr" rotWithShape="0">
              <a:srgbClr val="000000">
                <a:alpha val="43137"/>
              </a:srgbClr>
            </a:outerShdw>
          </a:effectLst>
        </p:spPr>
      </p:pic>
      <p:sp>
        <p:nvSpPr>
          <p:cNvPr id="11" name="Rectangle 10">
            <a:extLst>
              <a:ext uri="{FF2B5EF4-FFF2-40B4-BE49-F238E27FC236}">
                <a16:creationId xmlns:a16="http://schemas.microsoft.com/office/drawing/2014/main" id="{1E0AED84-D8F7-844B-BF37-E603D812644A}"/>
              </a:ext>
            </a:extLst>
          </p:cNvPr>
          <p:cNvSpPr/>
          <p:nvPr/>
        </p:nvSpPr>
        <p:spPr>
          <a:xfrm>
            <a:off x="4252250" y="2348002"/>
            <a:ext cx="4542958" cy="830997"/>
          </a:xfrm>
          <a:prstGeom prst="rect">
            <a:avLst/>
          </a:prstGeom>
        </p:spPr>
        <p:txBody>
          <a:bodyPr wrap="square">
            <a:spAutoFit/>
          </a:bodyPr>
          <a:lstStyle/>
          <a:p>
            <a:r>
              <a:rPr lang="en-GB" sz="24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Will this piece of bloated code be needed </a:t>
            </a:r>
            <a:r>
              <a:rPr lang="en-GB" sz="2400" u="sng"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in the future</a:t>
            </a:r>
            <a:r>
              <a:rPr lang="en-GB" sz="24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a:t>
            </a:r>
          </a:p>
        </p:txBody>
      </p:sp>
    </p:spTree>
    <p:extLst>
      <p:ext uri="{BB962C8B-B14F-4D97-AF65-F5344CB8AC3E}">
        <p14:creationId xmlns:p14="http://schemas.microsoft.com/office/powerpoint/2010/main" val="17165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3</a:t>
            </a:fld>
            <a:endParaRPr lang="en-SE" dirty="0"/>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Tree>
    <p:extLst>
      <p:ext uri="{BB962C8B-B14F-4D97-AF65-F5344CB8AC3E}">
        <p14:creationId xmlns:p14="http://schemas.microsoft.com/office/powerpoint/2010/main" val="12930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4</a:t>
            </a:fld>
            <a:endParaRPr lang="en-SE" dirty="0"/>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6" name="Rectangle 35">
            <a:extLst>
              <a:ext uri="{FF2B5EF4-FFF2-40B4-BE49-F238E27FC236}">
                <a16:creationId xmlns:a16="http://schemas.microsoft.com/office/drawing/2014/main" id="{B8E9E790-5CD0-624E-BABD-A5D185216868}"/>
              </a:ext>
            </a:extLst>
          </p:cNvPr>
          <p:cNvSpPr/>
          <p:nvPr/>
        </p:nvSpPr>
        <p:spPr>
          <a:xfrm>
            <a:off x="535930" y="1201959"/>
            <a:ext cx="1190151" cy="1954301"/>
          </a:xfrm>
          <a:prstGeom prst="rect">
            <a:avLst/>
          </a:prstGeom>
          <a:solidFill>
            <a:srgbClr val="01263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2" name="Rectangle 51">
            <a:extLst>
              <a:ext uri="{FF2B5EF4-FFF2-40B4-BE49-F238E27FC236}">
                <a16:creationId xmlns:a16="http://schemas.microsoft.com/office/drawing/2014/main" id="{2EF88112-74AF-1F4F-959B-1ECDE9A51734}"/>
              </a:ext>
            </a:extLst>
          </p:cNvPr>
          <p:cNvSpPr/>
          <p:nvPr/>
        </p:nvSpPr>
        <p:spPr>
          <a:xfrm>
            <a:off x="4487705" y="2268735"/>
            <a:ext cx="2768823" cy="1785104"/>
          </a:xfrm>
          <a:prstGeom prst="rect">
            <a:avLst/>
          </a:prstGeom>
        </p:spPr>
        <p:txBody>
          <a:bodyPr wrap="square">
            <a:spAutoFit/>
          </a:bodyPr>
          <a:lstStyle/>
          <a:p>
            <a:r>
              <a:rPr lang="en-GB" sz="1100" dirty="0">
                <a:solidFill>
                  <a:srgbClr val="E8BF6A"/>
                </a:solidFill>
                <a:latin typeface="JetBrains Mono" panose="020B0509020102050004" pitchFamily="49" charset="77"/>
              </a:rPr>
              <a:t>&lt;dependencies&gt;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&lt;dependency&gt;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a:t>
            </a:r>
            <a:r>
              <a:rPr lang="en-GB" sz="1100" dirty="0" err="1">
                <a:solidFill>
                  <a:srgbClr val="E8BF6A"/>
                </a:solidFill>
                <a:latin typeface="JetBrains Mono" panose="020B0509020102050004" pitchFamily="49" charset="77"/>
              </a:rPr>
              <a:t>groupId</a:t>
            </a:r>
            <a:r>
              <a:rPr lang="en-GB" sz="1100" dirty="0">
                <a:solidFill>
                  <a:srgbClr val="E8BF6A"/>
                </a:solidFill>
                <a:latin typeface="JetBrains Mono" panose="020B0509020102050004" pitchFamily="49" charset="77"/>
              </a:rPr>
              <a:t>&gt;</a:t>
            </a:r>
            <a:r>
              <a:rPr lang="en-GB" sz="1100" dirty="0" err="1">
                <a:solidFill>
                  <a:schemeClr val="bg1"/>
                </a:solidFill>
                <a:latin typeface="JetBrains Mono" panose="020B0509020102050004" pitchFamily="49" charset="77"/>
              </a:rPr>
              <a:t>org.A</a:t>
            </a:r>
            <a:r>
              <a:rPr lang="en-GB" sz="1100" dirty="0">
                <a:solidFill>
                  <a:srgbClr val="E8BF6A"/>
                </a:solidFill>
                <a:latin typeface="JetBrains Mono" panose="020B0509020102050004" pitchFamily="49" charset="77"/>
              </a:rPr>
              <a:t>&lt;/</a:t>
            </a:r>
            <a:r>
              <a:rPr lang="en-GB" sz="1100" dirty="0" err="1">
                <a:solidFill>
                  <a:srgbClr val="E8BF6A"/>
                </a:solidFill>
                <a:latin typeface="JetBrains Mono" panose="020B0509020102050004" pitchFamily="49" charset="77"/>
              </a:rPr>
              <a:t>groupId</a:t>
            </a:r>
            <a:r>
              <a:rPr lang="en-GB" sz="1100" dirty="0">
                <a:solidFill>
                  <a:srgbClr val="E8BF6A"/>
                </a:solidFill>
                <a:latin typeface="JetBrains Mono" panose="020B0509020102050004" pitchFamily="49" charset="77"/>
              </a:rPr>
              <a:t>&gt;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a:t>
            </a:r>
            <a:r>
              <a:rPr lang="en-GB" sz="1100" dirty="0" err="1">
                <a:solidFill>
                  <a:srgbClr val="E8BF6A"/>
                </a:solidFill>
                <a:latin typeface="JetBrains Mono" panose="020B0509020102050004" pitchFamily="49" charset="77"/>
              </a:rPr>
              <a:t>artifactId</a:t>
            </a:r>
            <a:r>
              <a:rPr lang="en-GB" sz="1100" dirty="0">
                <a:solidFill>
                  <a:srgbClr val="E8BF6A"/>
                </a:solidFill>
                <a:latin typeface="JetBrains Mono" panose="020B0509020102050004" pitchFamily="49" charset="77"/>
              </a:rPr>
              <a:t>&gt;</a:t>
            </a:r>
            <a:r>
              <a:rPr lang="en-GB" sz="1100" dirty="0">
                <a:solidFill>
                  <a:schemeClr val="bg1"/>
                </a:solidFill>
                <a:latin typeface="JetBrains Mono" panose="020B0509020102050004" pitchFamily="49" charset="77"/>
              </a:rPr>
              <a:t>A</a:t>
            </a:r>
            <a:r>
              <a:rPr lang="en-GB" sz="1100" dirty="0">
                <a:solidFill>
                  <a:srgbClr val="E8BF6A"/>
                </a:solidFill>
                <a:latin typeface="JetBrains Mono" panose="020B0509020102050004" pitchFamily="49" charset="77"/>
              </a:rPr>
              <a:t>&lt;/</a:t>
            </a:r>
            <a:r>
              <a:rPr lang="en-GB" sz="1100" dirty="0" err="1">
                <a:solidFill>
                  <a:srgbClr val="E8BF6A"/>
                </a:solidFill>
                <a:latin typeface="JetBrains Mono" panose="020B0509020102050004" pitchFamily="49" charset="77"/>
              </a:rPr>
              <a:t>artifactId</a:t>
            </a:r>
            <a:r>
              <a:rPr lang="en-GB" sz="1100" dirty="0">
                <a:solidFill>
                  <a:srgbClr val="E8BF6A"/>
                </a:solidFill>
                <a:latin typeface="JetBrains Mono" panose="020B0509020102050004" pitchFamily="49" charset="77"/>
              </a:rPr>
              <a:t>&gt;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&lt;/dependency&gt;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&lt;dependency&gt;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a:t>
            </a:r>
            <a:r>
              <a:rPr lang="en-GB" sz="1100" dirty="0" err="1">
                <a:solidFill>
                  <a:srgbClr val="E8BF6A"/>
                </a:solidFill>
                <a:latin typeface="JetBrains Mono" panose="020B0509020102050004" pitchFamily="49" charset="77"/>
              </a:rPr>
              <a:t>groupId</a:t>
            </a:r>
            <a:r>
              <a:rPr lang="en-GB" sz="1100" dirty="0">
                <a:solidFill>
                  <a:srgbClr val="E8BF6A"/>
                </a:solidFill>
                <a:latin typeface="JetBrains Mono" panose="020B0509020102050004" pitchFamily="49" charset="77"/>
              </a:rPr>
              <a:t>&gt;</a:t>
            </a:r>
            <a:r>
              <a:rPr lang="en-GB" sz="1100" dirty="0" err="1">
                <a:solidFill>
                  <a:schemeClr val="bg1"/>
                </a:solidFill>
                <a:latin typeface="JetBrains Mono" panose="020B0509020102050004" pitchFamily="49" charset="77"/>
              </a:rPr>
              <a:t>org.B</a:t>
            </a:r>
            <a:r>
              <a:rPr lang="en-GB" sz="1100" dirty="0">
                <a:solidFill>
                  <a:srgbClr val="E8BF6A"/>
                </a:solidFill>
                <a:latin typeface="JetBrains Mono" panose="020B0509020102050004" pitchFamily="49" charset="77"/>
              </a:rPr>
              <a:t>&lt;/</a:t>
            </a:r>
            <a:r>
              <a:rPr lang="en-GB" sz="1100" dirty="0" err="1">
                <a:solidFill>
                  <a:srgbClr val="E8BF6A"/>
                </a:solidFill>
                <a:latin typeface="JetBrains Mono" panose="020B0509020102050004" pitchFamily="49" charset="77"/>
              </a:rPr>
              <a:t>groupId</a:t>
            </a:r>
            <a:r>
              <a:rPr lang="en-GB" sz="1100" dirty="0">
                <a:solidFill>
                  <a:srgbClr val="E8BF6A"/>
                </a:solidFill>
                <a:latin typeface="JetBrains Mono" panose="020B0509020102050004" pitchFamily="49" charset="77"/>
              </a:rPr>
              <a:t>&gt;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a:t>
            </a:r>
            <a:r>
              <a:rPr lang="en-GB" sz="1100" dirty="0" err="1">
                <a:solidFill>
                  <a:srgbClr val="E8BF6A"/>
                </a:solidFill>
                <a:latin typeface="JetBrains Mono" panose="020B0509020102050004" pitchFamily="49" charset="77"/>
              </a:rPr>
              <a:t>artifactId</a:t>
            </a:r>
            <a:r>
              <a:rPr lang="en-GB" sz="1100" dirty="0">
                <a:solidFill>
                  <a:srgbClr val="E8BF6A"/>
                </a:solidFill>
                <a:latin typeface="JetBrains Mono" panose="020B0509020102050004" pitchFamily="49" charset="77"/>
              </a:rPr>
              <a:t>&gt;</a:t>
            </a:r>
            <a:r>
              <a:rPr lang="en-GB" sz="1100" dirty="0">
                <a:solidFill>
                  <a:schemeClr val="bg1"/>
                </a:solidFill>
                <a:latin typeface="JetBrains Mono" panose="020B0509020102050004" pitchFamily="49" charset="77"/>
              </a:rPr>
              <a:t>B</a:t>
            </a:r>
            <a:r>
              <a:rPr lang="en-GB" sz="1100" dirty="0">
                <a:solidFill>
                  <a:srgbClr val="E8BF6A"/>
                </a:solidFill>
                <a:latin typeface="JetBrains Mono" panose="020B0509020102050004" pitchFamily="49" charset="77"/>
              </a:rPr>
              <a:t>&lt;/</a:t>
            </a:r>
            <a:r>
              <a:rPr lang="en-GB" sz="1100" dirty="0" err="1">
                <a:solidFill>
                  <a:srgbClr val="E8BF6A"/>
                </a:solidFill>
                <a:latin typeface="JetBrains Mono" panose="020B0509020102050004" pitchFamily="49" charset="77"/>
              </a:rPr>
              <a:t>artifactId</a:t>
            </a:r>
            <a:r>
              <a:rPr lang="en-GB" sz="1100" dirty="0">
                <a:solidFill>
                  <a:srgbClr val="E8BF6A"/>
                </a:solidFill>
                <a:latin typeface="JetBrains Mono" panose="020B0509020102050004" pitchFamily="49" charset="77"/>
              </a:rPr>
              <a:t>&gt;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  &lt;/dependency&gt;</a:t>
            </a:r>
            <a:br>
              <a:rPr lang="en-GB" sz="1100" dirty="0">
                <a:solidFill>
                  <a:srgbClr val="E8BF6A"/>
                </a:solidFill>
                <a:latin typeface="JetBrains Mono" panose="020B0509020102050004" pitchFamily="49" charset="77"/>
              </a:rPr>
            </a:br>
            <a:r>
              <a:rPr lang="en-GB" sz="1100" dirty="0">
                <a:solidFill>
                  <a:srgbClr val="E8BF6A"/>
                </a:solidFill>
                <a:latin typeface="JetBrains Mono" panose="020B0509020102050004" pitchFamily="49" charset="77"/>
              </a:rPr>
              <a:t>&lt;/dependencies&gt;</a:t>
            </a:r>
            <a:endParaRPr lang="en-SE" sz="1100" dirty="0">
              <a:latin typeface="JetBrains Mono" panose="020B0509020102050004" pitchFamily="49" charset="77"/>
            </a:endParaRPr>
          </a:p>
        </p:txBody>
      </p:sp>
      <p:grpSp>
        <p:nvGrpSpPr>
          <p:cNvPr id="3" name="Group 2">
            <a:extLst>
              <a:ext uri="{FF2B5EF4-FFF2-40B4-BE49-F238E27FC236}">
                <a16:creationId xmlns:a16="http://schemas.microsoft.com/office/drawing/2014/main" id="{9B245C0F-8AE8-5B4C-8F0F-28E2A7F36F07}"/>
              </a:ext>
            </a:extLst>
          </p:cNvPr>
          <p:cNvGrpSpPr/>
          <p:nvPr/>
        </p:nvGrpSpPr>
        <p:grpSpPr>
          <a:xfrm>
            <a:off x="4432247" y="1903696"/>
            <a:ext cx="2884532" cy="2229714"/>
            <a:chOff x="4432247" y="1903696"/>
            <a:chExt cx="2884532" cy="2229714"/>
          </a:xfrm>
        </p:grpSpPr>
        <p:sp>
          <p:nvSpPr>
            <p:cNvPr id="53" name="Rectangle 52">
              <a:extLst>
                <a:ext uri="{FF2B5EF4-FFF2-40B4-BE49-F238E27FC236}">
                  <a16:creationId xmlns:a16="http://schemas.microsoft.com/office/drawing/2014/main" id="{8D429FCD-BB1F-5E4E-831A-061F4F305434}"/>
                </a:ext>
              </a:extLst>
            </p:cNvPr>
            <p:cNvSpPr/>
            <p:nvPr/>
          </p:nvSpPr>
          <p:spPr>
            <a:xfrm>
              <a:off x="4438597" y="2179109"/>
              <a:ext cx="2878182" cy="19543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4" name="Title 1">
              <a:extLst>
                <a:ext uri="{FF2B5EF4-FFF2-40B4-BE49-F238E27FC236}">
                  <a16:creationId xmlns:a16="http://schemas.microsoft.com/office/drawing/2014/main" id="{B726C273-A04A-0746-A467-2F13DF44831C}"/>
                </a:ext>
              </a:extLst>
            </p:cNvPr>
            <p:cNvSpPr txBox="1">
              <a:spLocks/>
            </p:cNvSpPr>
            <p:nvPr/>
          </p:nvSpPr>
          <p:spPr>
            <a:xfrm>
              <a:off x="4432247" y="1903696"/>
              <a:ext cx="904989" cy="270422"/>
            </a:xfrm>
            <a:prstGeom prst="rect">
              <a:avLst/>
            </a:prstGeom>
            <a:solidFill>
              <a:schemeClr val="bg1"/>
            </a:solidFill>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b="0" i="0" kern="1200">
                  <a:solidFill>
                    <a:schemeClr val="bg1"/>
                  </a:solidFill>
                  <a:latin typeface="LINUX BIOLINUM CAPITALS" panose="02000503000000000000" pitchFamily="2" charset="0"/>
                  <a:ea typeface="LINUX BIOLINUM CAPITALS" panose="02000503000000000000" pitchFamily="2" charset="0"/>
                  <a:cs typeface="LINUX BIOLINUM CAPITALS" panose="02000503000000000000" pitchFamily="2" charset="0"/>
                </a:defRPr>
              </a:lvl1pPr>
            </a:lstStyle>
            <a:p>
              <a:r>
                <a:rPr lang="en-GB" sz="1400" b="1"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r>
                <a:rPr lang="en-SE" sz="1400" b="1"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om.xml</a:t>
              </a:r>
            </a:p>
          </p:txBody>
        </p:sp>
      </p:grpSp>
    </p:spTree>
    <p:extLst>
      <p:ext uri="{BB962C8B-B14F-4D97-AF65-F5344CB8AC3E}">
        <p14:creationId xmlns:p14="http://schemas.microsoft.com/office/powerpoint/2010/main" val="327913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5</a:t>
            </a:fld>
            <a:endParaRPr lang="en-SE" dirty="0"/>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50" name="Rectangle 49">
            <a:extLst>
              <a:ext uri="{FF2B5EF4-FFF2-40B4-BE49-F238E27FC236}">
                <a16:creationId xmlns:a16="http://schemas.microsoft.com/office/drawing/2014/main" id="{A9D60FD3-9FDF-9442-A95D-94E181E1D803}"/>
              </a:ext>
            </a:extLst>
          </p:cNvPr>
          <p:cNvSpPr/>
          <p:nvPr/>
        </p:nvSpPr>
        <p:spPr>
          <a:xfrm>
            <a:off x="494727" y="1275380"/>
            <a:ext cx="3252865" cy="2341774"/>
          </a:xfrm>
          <a:prstGeom prst="rect">
            <a:avLst/>
          </a:prstGeom>
          <a:solidFill>
            <a:srgbClr val="01263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 name="Rounded Rectangle 37">
            <a:extLst>
              <a:ext uri="{FF2B5EF4-FFF2-40B4-BE49-F238E27FC236}">
                <a16:creationId xmlns:a16="http://schemas.microsoft.com/office/drawing/2014/main" id="{9A92063A-88BA-2F42-80AD-A9D7C4FA87A0}"/>
              </a:ext>
            </a:extLst>
          </p:cNvPr>
          <p:cNvSpPr/>
          <p:nvPr/>
        </p:nvSpPr>
        <p:spPr>
          <a:xfrm>
            <a:off x="5022798" y="201275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9" name="Rounded Rectangle 38">
            <a:extLst>
              <a:ext uri="{FF2B5EF4-FFF2-40B4-BE49-F238E27FC236}">
                <a16:creationId xmlns:a16="http://schemas.microsoft.com/office/drawing/2014/main" id="{0E9C344D-43B6-1044-9FAF-291A4538B159}"/>
              </a:ext>
            </a:extLst>
          </p:cNvPr>
          <p:cNvSpPr/>
          <p:nvPr/>
        </p:nvSpPr>
        <p:spPr>
          <a:xfrm>
            <a:off x="4454822"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2" name="Rounded Rectangle 41">
            <a:extLst>
              <a:ext uri="{FF2B5EF4-FFF2-40B4-BE49-F238E27FC236}">
                <a16:creationId xmlns:a16="http://schemas.microsoft.com/office/drawing/2014/main" id="{FA332C5B-20A0-BC45-B0DA-9641C01E3B50}"/>
              </a:ext>
            </a:extLst>
          </p:cNvPr>
          <p:cNvSpPr/>
          <p:nvPr/>
        </p:nvSpPr>
        <p:spPr>
          <a:xfrm>
            <a:off x="5522160"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5" name="Curved Connector 44">
            <a:extLst>
              <a:ext uri="{FF2B5EF4-FFF2-40B4-BE49-F238E27FC236}">
                <a16:creationId xmlns:a16="http://schemas.microsoft.com/office/drawing/2014/main" id="{A480A8D0-1A76-064D-90F7-A13BC42D0911}"/>
              </a:ext>
            </a:extLst>
          </p:cNvPr>
          <p:cNvCxnSpPr>
            <a:cxnSpLocks/>
            <a:stCxn id="38" idx="2"/>
            <a:endCxn id="39" idx="0"/>
          </p:cNvCxnSpPr>
          <p:nvPr/>
        </p:nvCxnSpPr>
        <p:spPr>
          <a:xfrm rot="5400000">
            <a:off x="4805291" y="229472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19874B4F-AC82-7242-8985-52918982D40B}"/>
              </a:ext>
            </a:extLst>
          </p:cNvPr>
          <p:cNvCxnSpPr>
            <a:cxnSpLocks/>
            <a:stCxn id="38" idx="2"/>
            <a:endCxn id="42" idx="0"/>
          </p:cNvCxnSpPr>
          <p:nvPr/>
        </p:nvCxnSpPr>
        <p:spPr>
          <a:xfrm rot="16200000" flipH="1">
            <a:off x="5338960" y="232903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616BCA93-CE5F-E041-B03D-A975A22819E0}"/>
              </a:ext>
            </a:extLst>
          </p:cNvPr>
          <p:cNvSpPr/>
          <p:nvPr/>
        </p:nvSpPr>
        <p:spPr>
          <a:xfrm>
            <a:off x="4864266"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8" name="Rounded Rectangle 47">
            <a:extLst>
              <a:ext uri="{FF2B5EF4-FFF2-40B4-BE49-F238E27FC236}">
                <a16:creationId xmlns:a16="http://schemas.microsoft.com/office/drawing/2014/main" id="{FADAA10F-3952-3545-B155-C7520280FB58}"/>
              </a:ext>
            </a:extLst>
          </p:cNvPr>
          <p:cNvSpPr/>
          <p:nvPr/>
        </p:nvSpPr>
        <p:spPr>
          <a:xfrm>
            <a:off x="3990378"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9" name="Curved Connector 48">
            <a:extLst>
              <a:ext uri="{FF2B5EF4-FFF2-40B4-BE49-F238E27FC236}">
                <a16:creationId xmlns:a16="http://schemas.microsoft.com/office/drawing/2014/main" id="{3966998A-1087-2E42-B44B-4399DF894CD0}"/>
              </a:ext>
            </a:extLst>
          </p:cNvPr>
          <p:cNvCxnSpPr>
            <a:cxnSpLocks/>
            <a:stCxn id="39" idx="2"/>
            <a:endCxn id="48" idx="0"/>
          </p:cNvCxnSpPr>
          <p:nvPr/>
        </p:nvCxnSpPr>
        <p:spPr>
          <a:xfrm rot="5400000">
            <a:off x="4325322" y="311522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3E5D7FE4-9461-8C4F-8A47-4A0F07070DE8}"/>
              </a:ext>
            </a:extLst>
          </p:cNvPr>
          <p:cNvCxnSpPr>
            <a:cxnSpLocks/>
            <a:stCxn id="39" idx="2"/>
            <a:endCxn id="47" idx="0"/>
          </p:cNvCxnSpPr>
          <p:nvPr/>
        </p:nvCxnSpPr>
        <p:spPr>
          <a:xfrm rot="16200000" flipH="1">
            <a:off x="4762266" y="314272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1379D32D-C3CA-5140-820A-79AF18E4E878}"/>
              </a:ext>
            </a:extLst>
          </p:cNvPr>
          <p:cNvSpPr/>
          <p:nvPr/>
        </p:nvSpPr>
        <p:spPr>
          <a:xfrm>
            <a:off x="5237727" y="208077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54" name="Oval 53">
            <a:extLst>
              <a:ext uri="{FF2B5EF4-FFF2-40B4-BE49-F238E27FC236}">
                <a16:creationId xmlns:a16="http://schemas.microsoft.com/office/drawing/2014/main" id="{7FBEC6E1-7AAE-9647-825F-0F0195EDFE6C}"/>
              </a:ext>
            </a:extLst>
          </p:cNvPr>
          <p:cNvSpPr/>
          <p:nvPr/>
        </p:nvSpPr>
        <p:spPr>
          <a:xfrm>
            <a:off x="4669751" y="286609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55" name="Oval 54">
            <a:extLst>
              <a:ext uri="{FF2B5EF4-FFF2-40B4-BE49-F238E27FC236}">
                <a16:creationId xmlns:a16="http://schemas.microsoft.com/office/drawing/2014/main" id="{136FE6CF-3A19-534C-B8DC-509847C134E9}"/>
              </a:ext>
            </a:extLst>
          </p:cNvPr>
          <p:cNvSpPr/>
          <p:nvPr/>
        </p:nvSpPr>
        <p:spPr>
          <a:xfrm>
            <a:off x="5722859" y="288236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56" name="Oval 55">
            <a:extLst>
              <a:ext uri="{FF2B5EF4-FFF2-40B4-BE49-F238E27FC236}">
                <a16:creationId xmlns:a16="http://schemas.microsoft.com/office/drawing/2014/main" id="{DE647186-FF60-CE4C-A97D-C8C56B4231A5}"/>
              </a:ext>
            </a:extLst>
          </p:cNvPr>
          <p:cNvSpPr/>
          <p:nvPr/>
        </p:nvSpPr>
        <p:spPr>
          <a:xfrm>
            <a:off x="4207467" y="360273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57" name="Oval 56">
            <a:extLst>
              <a:ext uri="{FF2B5EF4-FFF2-40B4-BE49-F238E27FC236}">
                <a16:creationId xmlns:a16="http://schemas.microsoft.com/office/drawing/2014/main" id="{91F4047C-761A-F043-BCA8-CB7C033D4C84}"/>
              </a:ext>
            </a:extLst>
          </p:cNvPr>
          <p:cNvSpPr/>
          <p:nvPr/>
        </p:nvSpPr>
        <p:spPr>
          <a:xfrm>
            <a:off x="5077506" y="358960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58" name="Rectangle 57">
            <a:extLst>
              <a:ext uri="{FF2B5EF4-FFF2-40B4-BE49-F238E27FC236}">
                <a16:creationId xmlns:a16="http://schemas.microsoft.com/office/drawing/2014/main" id="{E048F8AD-E8DA-524C-856E-253E8DA2531F}"/>
              </a:ext>
            </a:extLst>
          </p:cNvPr>
          <p:cNvSpPr/>
          <p:nvPr/>
        </p:nvSpPr>
        <p:spPr>
          <a:xfrm>
            <a:off x="4987412" y="1596406"/>
            <a:ext cx="710217" cy="422488"/>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Tree>
    <p:extLst>
      <p:ext uri="{BB962C8B-B14F-4D97-AF65-F5344CB8AC3E}">
        <p14:creationId xmlns:p14="http://schemas.microsoft.com/office/powerpoint/2010/main" val="13030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6</a:t>
            </a:fld>
            <a:endParaRPr lang="en-SE" dirty="0"/>
          </a:p>
        </p:txBody>
      </p:sp>
      <p:sp>
        <p:nvSpPr>
          <p:cNvPr id="5" name="Rounded Rectangle 4">
            <a:extLst>
              <a:ext uri="{FF2B5EF4-FFF2-40B4-BE49-F238E27FC236}">
                <a16:creationId xmlns:a16="http://schemas.microsoft.com/office/drawing/2014/main" id="{EBA2DEDC-C046-7C4F-B9DC-08E0B33ECEF7}"/>
              </a:ext>
            </a:extLst>
          </p:cNvPr>
          <p:cNvSpPr/>
          <p:nvPr/>
        </p:nvSpPr>
        <p:spPr>
          <a:xfrm>
            <a:off x="5022798" y="201275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 name="Rounded Rectangle 5">
            <a:extLst>
              <a:ext uri="{FF2B5EF4-FFF2-40B4-BE49-F238E27FC236}">
                <a16:creationId xmlns:a16="http://schemas.microsoft.com/office/drawing/2014/main" id="{DE0EB818-90FC-2F48-8DE2-B0283F6B9BFD}"/>
              </a:ext>
            </a:extLst>
          </p:cNvPr>
          <p:cNvSpPr/>
          <p:nvPr/>
        </p:nvSpPr>
        <p:spPr>
          <a:xfrm>
            <a:off x="4454822"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7" name="Rounded Rectangle 6">
            <a:extLst>
              <a:ext uri="{FF2B5EF4-FFF2-40B4-BE49-F238E27FC236}">
                <a16:creationId xmlns:a16="http://schemas.microsoft.com/office/drawing/2014/main" id="{0B856D90-C4E6-B644-908F-3F3956282B6A}"/>
              </a:ext>
            </a:extLst>
          </p:cNvPr>
          <p:cNvSpPr/>
          <p:nvPr/>
        </p:nvSpPr>
        <p:spPr>
          <a:xfrm>
            <a:off x="5522160" y="281773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0" name="Rounded Rectangle 9">
            <a:extLst>
              <a:ext uri="{FF2B5EF4-FFF2-40B4-BE49-F238E27FC236}">
                <a16:creationId xmlns:a16="http://schemas.microsoft.com/office/drawing/2014/main" id="{2FBE9FCA-01FA-BE46-9197-6847993326E9}"/>
              </a:ext>
            </a:extLst>
          </p:cNvPr>
          <p:cNvSpPr/>
          <p:nvPr/>
        </p:nvSpPr>
        <p:spPr>
          <a:xfrm>
            <a:off x="4864266"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1" name="Rounded Rectangle 10">
            <a:extLst>
              <a:ext uri="{FF2B5EF4-FFF2-40B4-BE49-F238E27FC236}">
                <a16:creationId xmlns:a16="http://schemas.microsoft.com/office/drawing/2014/main" id="{3322E067-A141-CF43-A1A2-7DA72C889D75}"/>
              </a:ext>
            </a:extLst>
          </p:cNvPr>
          <p:cNvSpPr/>
          <p:nvPr/>
        </p:nvSpPr>
        <p:spPr>
          <a:xfrm>
            <a:off x="3990378"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4" name="Oval 13">
            <a:extLst>
              <a:ext uri="{FF2B5EF4-FFF2-40B4-BE49-F238E27FC236}">
                <a16:creationId xmlns:a16="http://schemas.microsoft.com/office/drawing/2014/main" id="{BF5A29B5-B9F3-0240-B9BF-994DF85111D5}"/>
              </a:ext>
            </a:extLst>
          </p:cNvPr>
          <p:cNvSpPr/>
          <p:nvPr/>
        </p:nvSpPr>
        <p:spPr>
          <a:xfrm>
            <a:off x="4930156" y="1922833"/>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15" name="Oval 14">
            <a:extLst>
              <a:ext uri="{FF2B5EF4-FFF2-40B4-BE49-F238E27FC236}">
                <a16:creationId xmlns:a16="http://schemas.microsoft.com/office/drawing/2014/main" id="{D405E441-AF67-574B-94AB-B56E6D447A8C}"/>
              </a:ext>
            </a:extLst>
          </p:cNvPr>
          <p:cNvSpPr/>
          <p:nvPr/>
        </p:nvSpPr>
        <p:spPr>
          <a:xfrm>
            <a:off x="4362180" y="2708146"/>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16" name="Oval 15">
            <a:extLst>
              <a:ext uri="{FF2B5EF4-FFF2-40B4-BE49-F238E27FC236}">
                <a16:creationId xmlns:a16="http://schemas.microsoft.com/office/drawing/2014/main" id="{FC610FB5-7BCC-3744-A658-4947E0F7942A}"/>
              </a:ext>
            </a:extLst>
          </p:cNvPr>
          <p:cNvSpPr/>
          <p:nvPr/>
        </p:nvSpPr>
        <p:spPr>
          <a:xfrm>
            <a:off x="5415288" y="27244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17" name="Oval 16">
            <a:extLst>
              <a:ext uri="{FF2B5EF4-FFF2-40B4-BE49-F238E27FC236}">
                <a16:creationId xmlns:a16="http://schemas.microsoft.com/office/drawing/2014/main" id="{291A23AC-933A-0F42-A8F8-9B65C7B8A52C}"/>
              </a:ext>
            </a:extLst>
          </p:cNvPr>
          <p:cNvSpPr/>
          <p:nvPr/>
        </p:nvSpPr>
        <p:spPr>
          <a:xfrm>
            <a:off x="3899896" y="3444785"/>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18" name="Oval 17">
            <a:extLst>
              <a:ext uri="{FF2B5EF4-FFF2-40B4-BE49-F238E27FC236}">
                <a16:creationId xmlns:a16="http://schemas.microsoft.com/office/drawing/2014/main" id="{B57C8159-B5D8-224B-9E20-6FC030A82D6E}"/>
              </a:ext>
            </a:extLst>
          </p:cNvPr>
          <p:cNvSpPr/>
          <p:nvPr/>
        </p:nvSpPr>
        <p:spPr>
          <a:xfrm>
            <a:off x="4769935" y="343166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4" name="Rectangle 33">
            <a:extLst>
              <a:ext uri="{FF2B5EF4-FFF2-40B4-BE49-F238E27FC236}">
                <a16:creationId xmlns:a16="http://schemas.microsoft.com/office/drawing/2014/main" id="{BBC0993F-5351-AE47-A518-1A7EF8C13F50}"/>
              </a:ext>
            </a:extLst>
          </p:cNvPr>
          <p:cNvSpPr/>
          <p:nvPr/>
        </p:nvSpPr>
        <p:spPr>
          <a:xfrm>
            <a:off x="4987412" y="1596406"/>
            <a:ext cx="710217" cy="422488"/>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a:t>
            </a: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50" name="Rectangle 49">
            <a:extLst>
              <a:ext uri="{FF2B5EF4-FFF2-40B4-BE49-F238E27FC236}">
                <a16:creationId xmlns:a16="http://schemas.microsoft.com/office/drawing/2014/main" id="{A9D60FD3-9FDF-9442-A95D-94E181E1D803}"/>
              </a:ext>
            </a:extLst>
          </p:cNvPr>
          <p:cNvSpPr/>
          <p:nvPr/>
        </p:nvSpPr>
        <p:spPr>
          <a:xfrm>
            <a:off x="494727" y="1275380"/>
            <a:ext cx="3252865" cy="2341774"/>
          </a:xfrm>
          <a:prstGeom prst="rect">
            <a:avLst/>
          </a:prstGeom>
          <a:solidFill>
            <a:srgbClr val="01263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35" name="Curved Connector 34">
            <a:extLst>
              <a:ext uri="{FF2B5EF4-FFF2-40B4-BE49-F238E27FC236}">
                <a16:creationId xmlns:a16="http://schemas.microsoft.com/office/drawing/2014/main" id="{0562872F-A1D7-494E-BFF5-ACBCF1FD6023}"/>
              </a:ext>
            </a:extLst>
          </p:cNvPr>
          <p:cNvCxnSpPr>
            <a:cxnSpLocks/>
            <a:stCxn id="36" idx="1"/>
            <a:endCxn id="37" idx="0"/>
          </p:cNvCxnSpPr>
          <p:nvPr/>
        </p:nvCxnSpPr>
        <p:spPr>
          <a:xfrm rot="10800000" flipV="1">
            <a:off x="4709036" y="2189086"/>
            <a:ext cx="573788" cy="745477"/>
          </a:xfrm>
          <a:prstGeom prst="curved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D3DA0EF-0AD2-6F41-B4C8-835471FB45BB}"/>
              </a:ext>
            </a:extLst>
          </p:cNvPr>
          <p:cNvSpPr/>
          <p:nvPr/>
        </p:nvSpPr>
        <p:spPr>
          <a:xfrm>
            <a:off x="5282824" y="2143707"/>
            <a:ext cx="97765" cy="907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7" name="Rectangle 36">
            <a:extLst>
              <a:ext uri="{FF2B5EF4-FFF2-40B4-BE49-F238E27FC236}">
                <a16:creationId xmlns:a16="http://schemas.microsoft.com/office/drawing/2014/main" id="{B7CDCB45-F307-F743-AD8D-724DC39D8956}"/>
              </a:ext>
            </a:extLst>
          </p:cNvPr>
          <p:cNvSpPr/>
          <p:nvPr/>
        </p:nvSpPr>
        <p:spPr>
          <a:xfrm>
            <a:off x="4606340" y="2934564"/>
            <a:ext cx="205391" cy="190674"/>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0" name="Curved Connector 39">
            <a:extLst>
              <a:ext uri="{FF2B5EF4-FFF2-40B4-BE49-F238E27FC236}">
                <a16:creationId xmlns:a16="http://schemas.microsoft.com/office/drawing/2014/main" id="{54C3C605-EE24-6E4C-A72F-4BB7EE329CC2}"/>
              </a:ext>
            </a:extLst>
          </p:cNvPr>
          <p:cNvCxnSpPr>
            <a:cxnSpLocks/>
            <a:stCxn id="37" idx="2"/>
            <a:endCxn id="41" idx="0"/>
          </p:cNvCxnSpPr>
          <p:nvPr/>
        </p:nvCxnSpPr>
        <p:spPr>
          <a:xfrm rot="5400000">
            <a:off x="4194054" y="3156476"/>
            <a:ext cx="546220" cy="483745"/>
          </a:xfrm>
          <a:prstGeom prst="curvedConnector3">
            <a:avLst>
              <a:gd name="adj1" fmla="val 50000"/>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0A8F200-D897-FF4E-AB00-E675B000C335}"/>
              </a:ext>
            </a:extLst>
          </p:cNvPr>
          <p:cNvSpPr/>
          <p:nvPr/>
        </p:nvSpPr>
        <p:spPr>
          <a:xfrm>
            <a:off x="4172409" y="3671458"/>
            <a:ext cx="105764" cy="143786"/>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3" name="Curved Connector 42">
            <a:extLst>
              <a:ext uri="{FF2B5EF4-FFF2-40B4-BE49-F238E27FC236}">
                <a16:creationId xmlns:a16="http://schemas.microsoft.com/office/drawing/2014/main" id="{9F9AF117-EBEC-6345-87F6-3414E750C421}"/>
              </a:ext>
            </a:extLst>
          </p:cNvPr>
          <p:cNvCxnSpPr>
            <a:cxnSpLocks/>
            <a:stCxn id="37" idx="3"/>
            <a:endCxn id="44" idx="0"/>
          </p:cNvCxnSpPr>
          <p:nvPr/>
        </p:nvCxnSpPr>
        <p:spPr>
          <a:xfrm>
            <a:off x="4811731" y="3029901"/>
            <a:ext cx="407776" cy="662923"/>
          </a:xfrm>
          <a:prstGeom prst="curved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FEF4556-636A-3F46-95D3-8EFE7C1060A9}"/>
              </a:ext>
            </a:extLst>
          </p:cNvPr>
          <p:cNvSpPr/>
          <p:nvPr/>
        </p:nvSpPr>
        <p:spPr>
          <a:xfrm>
            <a:off x="5110721" y="3692824"/>
            <a:ext cx="217571" cy="98245"/>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620">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51" name="Multiply 50">
            <a:extLst>
              <a:ext uri="{FF2B5EF4-FFF2-40B4-BE49-F238E27FC236}">
                <a16:creationId xmlns:a16="http://schemas.microsoft.com/office/drawing/2014/main" id="{589C989D-5FDE-E44C-9D1D-7038FB3037EA}"/>
              </a:ext>
            </a:extLst>
          </p:cNvPr>
          <p:cNvSpPr/>
          <p:nvPr/>
        </p:nvSpPr>
        <p:spPr>
          <a:xfrm>
            <a:off x="5488215" y="2602639"/>
            <a:ext cx="688095" cy="757128"/>
          </a:xfrm>
          <a:prstGeom prst="mathMultiply">
            <a:avLst/>
          </a:prstGeom>
          <a:solidFill>
            <a:srgbClr val="FF0000"/>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Tree>
    <p:extLst>
      <p:ext uri="{BB962C8B-B14F-4D97-AF65-F5344CB8AC3E}">
        <p14:creationId xmlns:p14="http://schemas.microsoft.com/office/powerpoint/2010/main" val="80293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5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1500"/>
                                        <p:tgtEl>
                                          <p:spTgt spid="40"/>
                                        </p:tgtEl>
                                      </p:cBhvr>
                                    </p:animEffect>
                                  </p:childTnLst>
                                </p:cTn>
                              </p:par>
                              <p:par>
                                <p:cTn id="11" presetID="22" presetClass="entr" presetSubtype="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1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dissolv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7</a:t>
            </a:fld>
            <a:endParaRPr lang="en-SE" dirty="0"/>
          </a:p>
        </p:txBody>
      </p:sp>
      <p:sp>
        <p:nvSpPr>
          <p:cNvPr id="5" name="Rounded Rectangle 4">
            <a:extLst>
              <a:ext uri="{FF2B5EF4-FFF2-40B4-BE49-F238E27FC236}">
                <a16:creationId xmlns:a16="http://schemas.microsoft.com/office/drawing/2014/main" id="{EBA2DEDC-C046-7C4F-B9DC-08E0B33ECEF7}"/>
              </a:ext>
            </a:extLst>
          </p:cNvPr>
          <p:cNvSpPr/>
          <p:nvPr/>
        </p:nvSpPr>
        <p:spPr>
          <a:xfrm>
            <a:off x="5022798" y="201275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 name="Rounded Rectangle 5">
            <a:extLst>
              <a:ext uri="{FF2B5EF4-FFF2-40B4-BE49-F238E27FC236}">
                <a16:creationId xmlns:a16="http://schemas.microsoft.com/office/drawing/2014/main" id="{DE0EB818-90FC-2F48-8DE2-B0283F6B9BFD}"/>
              </a:ext>
            </a:extLst>
          </p:cNvPr>
          <p:cNvSpPr/>
          <p:nvPr/>
        </p:nvSpPr>
        <p:spPr>
          <a:xfrm>
            <a:off x="4454822"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7" name="Rounded Rectangle 6">
            <a:extLst>
              <a:ext uri="{FF2B5EF4-FFF2-40B4-BE49-F238E27FC236}">
                <a16:creationId xmlns:a16="http://schemas.microsoft.com/office/drawing/2014/main" id="{0B856D90-C4E6-B644-908F-3F3956282B6A}"/>
              </a:ext>
            </a:extLst>
          </p:cNvPr>
          <p:cNvSpPr/>
          <p:nvPr/>
        </p:nvSpPr>
        <p:spPr>
          <a:xfrm>
            <a:off x="5522160" y="281773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8" name="Curved Connector 7">
            <a:extLst>
              <a:ext uri="{FF2B5EF4-FFF2-40B4-BE49-F238E27FC236}">
                <a16:creationId xmlns:a16="http://schemas.microsoft.com/office/drawing/2014/main" id="{F963542E-50AC-8043-9BE6-2783537A2C2E}"/>
              </a:ext>
            </a:extLst>
          </p:cNvPr>
          <p:cNvCxnSpPr>
            <a:cxnSpLocks/>
            <a:stCxn id="5" idx="2"/>
            <a:endCxn id="6" idx="0"/>
          </p:cNvCxnSpPr>
          <p:nvPr/>
        </p:nvCxnSpPr>
        <p:spPr>
          <a:xfrm rot="5400000">
            <a:off x="4805291" y="229472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DCDC6CF0-7079-C544-8374-5F5EC46B7066}"/>
              </a:ext>
            </a:extLst>
          </p:cNvPr>
          <p:cNvCxnSpPr>
            <a:cxnSpLocks/>
            <a:stCxn id="5" idx="2"/>
            <a:endCxn id="7" idx="0"/>
          </p:cNvCxnSpPr>
          <p:nvPr/>
        </p:nvCxnSpPr>
        <p:spPr>
          <a:xfrm rot="16200000" flipH="1">
            <a:off x="5338960" y="232903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FBE9FCA-01FA-BE46-9197-6847993326E9}"/>
              </a:ext>
            </a:extLst>
          </p:cNvPr>
          <p:cNvSpPr/>
          <p:nvPr/>
        </p:nvSpPr>
        <p:spPr>
          <a:xfrm>
            <a:off x="4864266"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1" name="Rounded Rectangle 10">
            <a:extLst>
              <a:ext uri="{FF2B5EF4-FFF2-40B4-BE49-F238E27FC236}">
                <a16:creationId xmlns:a16="http://schemas.microsoft.com/office/drawing/2014/main" id="{3322E067-A141-CF43-A1A2-7DA72C889D75}"/>
              </a:ext>
            </a:extLst>
          </p:cNvPr>
          <p:cNvSpPr/>
          <p:nvPr/>
        </p:nvSpPr>
        <p:spPr>
          <a:xfrm>
            <a:off x="3990378"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12" name="Curved Connector 11">
            <a:extLst>
              <a:ext uri="{FF2B5EF4-FFF2-40B4-BE49-F238E27FC236}">
                <a16:creationId xmlns:a16="http://schemas.microsoft.com/office/drawing/2014/main" id="{C02B1323-0F8B-2844-BDA8-3167A9CB7973}"/>
              </a:ext>
            </a:extLst>
          </p:cNvPr>
          <p:cNvCxnSpPr>
            <a:cxnSpLocks/>
            <a:stCxn id="6" idx="2"/>
            <a:endCxn id="11" idx="0"/>
          </p:cNvCxnSpPr>
          <p:nvPr/>
        </p:nvCxnSpPr>
        <p:spPr>
          <a:xfrm rot="5400000">
            <a:off x="4325322" y="311522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7516D79E-AE0C-A448-AF16-7C9E2A67A354}"/>
              </a:ext>
            </a:extLst>
          </p:cNvPr>
          <p:cNvCxnSpPr>
            <a:cxnSpLocks/>
            <a:stCxn id="6" idx="2"/>
            <a:endCxn id="10" idx="0"/>
          </p:cNvCxnSpPr>
          <p:nvPr/>
        </p:nvCxnSpPr>
        <p:spPr>
          <a:xfrm rot="16200000" flipH="1">
            <a:off x="4762266" y="314272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F5A29B5-B9F3-0240-B9BF-994DF85111D5}"/>
              </a:ext>
            </a:extLst>
          </p:cNvPr>
          <p:cNvSpPr/>
          <p:nvPr/>
        </p:nvSpPr>
        <p:spPr>
          <a:xfrm>
            <a:off x="5237727" y="208077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15" name="Oval 14">
            <a:extLst>
              <a:ext uri="{FF2B5EF4-FFF2-40B4-BE49-F238E27FC236}">
                <a16:creationId xmlns:a16="http://schemas.microsoft.com/office/drawing/2014/main" id="{D405E441-AF67-574B-94AB-B56E6D447A8C}"/>
              </a:ext>
            </a:extLst>
          </p:cNvPr>
          <p:cNvSpPr/>
          <p:nvPr/>
        </p:nvSpPr>
        <p:spPr>
          <a:xfrm>
            <a:off x="4669751" y="286609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16" name="Oval 15">
            <a:extLst>
              <a:ext uri="{FF2B5EF4-FFF2-40B4-BE49-F238E27FC236}">
                <a16:creationId xmlns:a16="http://schemas.microsoft.com/office/drawing/2014/main" id="{FC610FB5-7BCC-3744-A658-4947E0F7942A}"/>
              </a:ext>
            </a:extLst>
          </p:cNvPr>
          <p:cNvSpPr/>
          <p:nvPr/>
        </p:nvSpPr>
        <p:spPr>
          <a:xfrm>
            <a:off x="5722859" y="288236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17" name="Oval 16">
            <a:extLst>
              <a:ext uri="{FF2B5EF4-FFF2-40B4-BE49-F238E27FC236}">
                <a16:creationId xmlns:a16="http://schemas.microsoft.com/office/drawing/2014/main" id="{291A23AC-933A-0F42-A8F8-9B65C7B8A52C}"/>
              </a:ext>
            </a:extLst>
          </p:cNvPr>
          <p:cNvSpPr/>
          <p:nvPr/>
        </p:nvSpPr>
        <p:spPr>
          <a:xfrm>
            <a:off x="4207467" y="360273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18" name="Oval 17">
            <a:extLst>
              <a:ext uri="{FF2B5EF4-FFF2-40B4-BE49-F238E27FC236}">
                <a16:creationId xmlns:a16="http://schemas.microsoft.com/office/drawing/2014/main" id="{B57C8159-B5D8-224B-9E20-6FC030A82D6E}"/>
              </a:ext>
            </a:extLst>
          </p:cNvPr>
          <p:cNvSpPr/>
          <p:nvPr/>
        </p:nvSpPr>
        <p:spPr>
          <a:xfrm>
            <a:off x="5077506" y="358960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4" name="Rectangle 33">
            <a:extLst>
              <a:ext uri="{FF2B5EF4-FFF2-40B4-BE49-F238E27FC236}">
                <a16:creationId xmlns:a16="http://schemas.microsoft.com/office/drawing/2014/main" id="{BBC0993F-5351-AE47-A518-1A7EF8C13F50}"/>
              </a:ext>
            </a:extLst>
          </p:cNvPr>
          <p:cNvSpPr/>
          <p:nvPr/>
        </p:nvSpPr>
        <p:spPr>
          <a:xfrm>
            <a:off x="4987412" y="1596406"/>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50" name="Rectangle 49">
            <a:extLst>
              <a:ext uri="{FF2B5EF4-FFF2-40B4-BE49-F238E27FC236}">
                <a16:creationId xmlns:a16="http://schemas.microsoft.com/office/drawing/2014/main" id="{A9D60FD3-9FDF-9442-A95D-94E181E1D803}"/>
              </a:ext>
            </a:extLst>
          </p:cNvPr>
          <p:cNvSpPr/>
          <p:nvPr/>
        </p:nvSpPr>
        <p:spPr>
          <a:xfrm>
            <a:off x="494727" y="1275380"/>
            <a:ext cx="3252865" cy="2341774"/>
          </a:xfrm>
          <a:prstGeom prst="rect">
            <a:avLst/>
          </a:prstGeom>
          <a:solidFill>
            <a:srgbClr val="01263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25237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B453-9C54-4E4A-B398-9B266C2FDFCE}"/>
              </a:ext>
            </a:extLst>
          </p:cNvPr>
          <p:cNvSpPr>
            <a:spLocks noGrp="1"/>
          </p:cNvSpPr>
          <p:nvPr>
            <p:ph type="title"/>
          </p:nvPr>
        </p:nvSpPr>
        <p:spPr>
          <a:xfrm rot="21439311">
            <a:off x="742454" y="352509"/>
            <a:ext cx="4587357" cy="425037"/>
          </a:xfrm>
          <a:solidFill>
            <a:schemeClr val="bg1"/>
          </a:solidFill>
        </p:spPr>
        <p:txBody>
          <a:bodyPr>
            <a:normAutofit fontScale="90000"/>
          </a:bodyPr>
          <a:lstStyle/>
          <a:p>
            <a:r>
              <a:rPr lang="en-SE" sz="2400" b="1" dirty="0">
                <a:solidFill>
                  <a:srgbClr val="012639"/>
                </a:solidFill>
              </a:rPr>
              <a:t>Bloated Dependencies Over Time</a:t>
            </a:r>
          </a:p>
        </p:txBody>
      </p:sp>
      <p:sp>
        <p:nvSpPr>
          <p:cNvPr id="4" name="Slide Number Placeholder 3">
            <a:extLst>
              <a:ext uri="{FF2B5EF4-FFF2-40B4-BE49-F238E27FC236}">
                <a16:creationId xmlns:a16="http://schemas.microsoft.com/office/drawing/2014/main" id="{41325B05-563D-A541-9B45-04DC2CB49CC7}"/>
              </a:ext>
            </a:extLst>
          </p:cNvPr>
          <p:cNvSpPr>
            <a:spLocks noGrp="1"/>
          </p:cNvSpPr>
          <p:nvPr>
            <p:ph type="sldNum" sz="quarter" idx="12"/>
          </p:nvPr>
        </p:nvSpPr>
        <p:spPr/>
        <p:txBody>
          <a:bodyPr/>
          <a:lstStyle/>
          <a:p>
            <a:fld id="{591D6909-C27F-084D-9F73-E3F585F51510}" type="slidenum">
              <a:rPr lang="en-SE" smtClean="0"/>
              <a:pPr/>
              <a:t>8</a:t>
            </a:fld>
            <a:endParaRPr lang="en-SE" dirty="0"/>
          </a:p>
        </p:txBody>
      </p:sp>
      <p:sp>
        <p:nvSpPr>
          <p:cNvPr id="5" name="Rounded Rectangle 4">
            <a:extLst>
              <a:ext uri="{FF2B5EF4-FFF2-40B4-BE49-F238E27FC236}">
                <a16:creationId xmlns:a16="http://schemas.microsoft.com/office/drawing/2014/main" id="{EBA2DEDC-C046-7C4F-B9DC-08E0B33ECEF7}"/>
              </a:ext>
            </a:extLst>
          </p:cNvPr>
          <p:cNvSpPr/>
          <p:nvPr/>
        </p:nvSpPr>
        <p:spPr>
          <a:xfrm>
            <a:off x="5022798" y="201275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6" name="Rounded Rectangle 5">
            <a:extLst>
              <a:ext uri="{FF2B5EF4-FFF2-40B4-BE49-F238E27FC236}">
                <a16:creationId xmlns:a16="http://schemas.microsoft.com/office/drawing/2014/main" id="{DE0EB818-90FC-2F48-8DE2-B0283F6B9BFD}"/>
              </a:ext>
            </a:extLst>
          </p:cNvPr>
          <p:cNvSpPr/>
          <p:nvPr/>
        </p:nvSpPr>
        <p:spPr>
          <a:xfrm>
            <a:off x="4454822" y="281773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7" name="Rounded Rectangle 6">
            <a:extLst>
              <a:ext uri="{FF2B5EF4-FFF2-40B4-BE49-F238E27FC236}">
                <a16:creationId xmlns:a16="http://schemas.microsoft.com/office/drawing/2014/main" id="{0B856D90-C4E6-B644-908F-3F3956282B6A}"/>
              </a:ext>
            </a:extLst>
          </p:cNvPr>
          <p:cNvSpPr/>
          <p:nvPr/>
        </p:nvSpPr>
        <p:spPr>
          <a:xfrm>
            <a:off x="5522160" y="281773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8" name="Curved Connector 7">
            <a:extLst>
              <a:ext uri="{FF2B5EF4-FFF2-40B4-BE49-F238E27FC236}">
                <a16:creationId xmlns:a16="http://schemas.microsoft.com/office/drawing/2014/main" id="{F963542E-50AC-8043-9BE6-2783537A2C2E}"/>
              </a:ext>
            </a:extLst>
          </p:cNvPr>
          <p:cNvCxnSpPr>
            <a:cxnSpLocks/>
            <a:stCxn id="5" idx="2"/>
            <a:endCxn id="6" idx="0"/>
          </p:cNvCxnSpPr>
          <p:nvPr/>
        </p:nvCxnSpPr>
        <p:spPr>
          <a:xfrm rot="5400000">
            <a:off x="4805291" y="229472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DCDC6CF0-7079-C544-8374-5F5EC46B7066}"/>
              </a:ext>
            </a:extLst>
          </p:cNvPr>
          <p:cNvCxnSpPr>
            <a:cxnSpLocks/>
            <a:stCxn id="5" idx="2"/>
            <a:endCxn id="7" idx="0"/>
          </p:cNvCxnSpPr>
          <p:nvPr/>
        </p:nvCxnSpPr>
        <p:spPr>
          <a:xfrm rot="16200000" flipH="1">
            <a:off x="5338960" y="232903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FBE9FCA-01FA-BE46-9197-6847993326E9}"/>
              </a:ext>
            </a:extLst>
          </p:cNvPr>
          <p:cNvSpPr/>
          <p:nvPr/>
        </p:nvSpPr>
        <p:spPr>
          <a:xfrm>
            <a:off x="4864266"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11" name="Rounded Rectangle 10">
            <a:extLst>
              <a:ext uri="{FF2B5EF4-FFF2-40B4-BE49-F238E27FC236}">
                <a16:creationId xmlns:a16="http://schemas.microsoft.com/office/drawing/2014/main" id="{3322E067-A141-CF43-A1A2-7DA72C889D75}"/>
              </a:ext>
            </a:extLst>
          </p:cNvPr>
          <p:cNvSpPr/>
          <p:nvPr/>
        </p:nvSpPr>
        <p:spPr>
          <a:xfrm>
            <a:off x="3990378" y="355022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12" name="Curved Connector 11">
            <a:extLst>
              <a:ext uri="{FF2B5EF4-FFF2-40B4-BE49-F238E27FC236}">
                <a16:creationId xmlns:a16="http://schemas.microsoft.com/office/drawing/2014/main" id="{C02B1323-0F8B-2844-BDA8-3167A9CB7973}"/>
              </a:ext>
            </a:extLst>
          </p:cNvPr>
          <p:cNvCxnSpPr>
            <a:cxnSpLocks/>
            <a:stCxn id="6" idx="2"/>
            <a:endCxn id="11" idx="0"/>
          </p:cNvCxnSpPr>
          <p:nvPr/>
        </p:nvCxnSpPr>
        <p:spPr>
          <a:xfrm rot="5400000">
            <a:off x="4325322" y="311522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7516D79E-AE0C-A448-AF16-7C9E2A67A354}"/>
              </a:ext>
            </a:extLst>
          </p:cNvPr>
          <p:cNvCxnSpPr>
            <a:cxnSpLocks/>
            <a:stCxn id="6" idx="2"/>
            <a:endCxn id="10" idx="0"/>
          </p:cNvCxnSpPr>
          <p:nvPr/>
        </p:nvCxnSpPr>
        <p:spPr>
          <a:xfrm rot="16200000" flipH="1">
            <a:off x="4762266" y="314272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F5A29B5-B9F3-0240-B9BF-994DF85111D5}"/>
              </a:ext>
            </a:extLst>
          </p:cNvPr>
          <p:cNvSpPr/>
          <p:nvPr/>
        </p:nvSpPr>
        <p:spPr>
          <a:xfrm>
            <a:off x="5237727" y="208077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15" name="Oval 14">
            <a:extLst>
              <a:ext uri="{FF2B5EF4-FFF2-40B4-BE49-F238E27FC236}">
                <a16:creationId xmlns:a16="http://schemas.microsoft.com/office/drawing/2014/main" id="{D405E441-AF67-574B-94AB-B56E6D447A8C}"/>
              </a:ext>
            </a:extLst>
          </p:cNvPr>
          <p:cNvSpPr/>
          <p:nvPr/>
        </p:nvSpPr>
        <p:spPr>
          <a:xfrm>
            <a:off x="4669751" y="286609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16" name="Oval 15">
            <a:extLst>
              <a:ext uri="{FF2B5EF4-FFF2-40B4-BE49-F238E27FC236}">
                <a16:creationId xmlns:a16="http://schemas.microsoft.com/office/drawing/2014/main" id="{FC610FB5-7BCC-3744-A658-4947E0F7942A}"/>
              </a:ext>
            </a:extLst>
          </p:cNvPr>
          <p:cNvSpPr/>
          <p:nvPr/>
        </p:nvSpPr>
        <p:spPr>
          <a:xfrm>
            <a:off x="5722859" y="288236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17" name="Oval 16">
            <a:extLst>
              <a:ext uri="{FF2B5EF4-FFF2-40B4-BE49-F238E27FC236}">
                <a16:creationId xmlns:a16="http://schemas.microsoft.com/office/drawing/2014/main" id="{291A23AC-933A-0F42-A8F8-9B65C7B8A52C}"/>
              </a:ext>
            </a:extLst>
          </p:cNvPr>
          <p:cNvSpPr/>
          <p:nvPr/>
        </p:nvSpPr>
        <p:spPr>
          <a:xfrm>
            <a:off x="4207467" y="360273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18" name="Oval 17">
            <a:extLst>
              <a:ext uri="{FF2B5EF4-FFF2-40B4-BE49-F238E27FC236}">
                <a16:creationId xmlns:a16="http://schemas.microsoft.com/office/drawing/2014/main" id="{B57C8159-B5D8-224B-9E20-6FC030A82D6E}"/>
              </a:ext>
            </a:extLst>
          </p:cNvPr>
          <p:cNvSpPr/>
          <p:nvPr/>
        </p:nvSpPr>
        <p:spPr>
          <a:xfrm>
            <a:off x="5077506" y="358960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19" name="Rounded Rectangle 18">
            <a:extLst>
              <a:ext uri="{FF2B5EF4-FFF2-40B4-BE49-F238E27FC236}">
                <a16:creationId xmlns:a16="http://schemas.microsoft.com/office/drawing/2014/main" id="{86214365-6EBB-E54C-B4B1-078C18256A51}"/>
              </a:ext>
            </a:extLst>
          </p:cNvPr>
          <p:cNvSpPr/>
          <p:nvPr/>
        </p:nvSpPr>
        <p:spPr>
          <a:xfrm>
            <a:off x="7921541" y="3149780"/>
            <a:ext cx="610989" cy="326946"/>
          </a:xfrm>
          <a:prstGeom prst="roundRect">
            <a:avLst/>
          </a:prstGeom>
          <a:solidFill>
            <a:srgbClr val="A61B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0" name="Right Arrow 19">
            <a:extLst>
              <a:ext uri="{FF2B5EF4-FFF2-40B4-BE49-F238E27FC236}">
                <a16:creationId xmlns:a16="http://schemas.microsoft.com/office/drawing/2014/main" id="{908D4891-8E8F-0746-8291-15331FFF57F7}"/>
              </a:ext>
            </a:extLst>
          </p:cNvPr>
          <p:cNvSpPr/>
          <p:nvPr/>
        </p:nvSpPr>
        <p:spPr>
          <a:xfrm>
            <a:off x="2094377" y="4575488"/>
            <a:ext cx="4285473" cy="246043"/>
          </a:xfrm>
          <a:prstGeom prst="rightArrow">
            <a:avLst>
              <a:gd name="adj1" fmla="val 16666"/>
              <a:gd name="adj2" fmla="val 121170"/>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bg2"/>
              </a:solidFill>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1" name="Rounded Rectangle 20">
            <a:extLst>
              <a:ext uri="{FF2B5EF4-FFF2-40B4-BE49-F238E27FC236}">
                <a16:creationId xmlns:a16="http://schemas.microsoft.com/office/drawing/2014/main" id="{860197EE-9A14-1241-B93E-AFAA7CEE80B4}"/>
              </a:ext>
            </a:extLst>
          </p:cNvPr>
          <p:cNvSpPr/>
          <p:nvPr/>
        </p:nvSpPr>
        <p:spPr>
          <a:xfrm>
            <a:off x="2578490" y="1821977"/>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2" name="Rounded Rectangle 21">
            <a:extLst>
              <a:ext uri="{FF2B5EF4-FFF2-40B4-BE49-F238E27FC236}">
                <a16:creationId xmlns:a16="http://schemas.microsoft.com/office/drawing/2014/main" id="{A1BBCA02-377D-8543-A1C7-6481128B265D}"/>
              </a:ext>
            </a:extLst>
          </p:cNvPr>
          <p:cNvSpPr/>
          <p:nvPr/>
        </p:nvSpPr>
        <p:spPr>
          <a:xfrm>
            <a:off x="2010514"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23" name="Rounded Rectangle 22">
            <a:extLst>
              <a:ext uri="{FF2B5EF4-FFF2-40B4-BE49-F238E27FC236}">
                <a16:creationId xmlns:a16="http://schemas.microsoft.com/office/drawing/2014/main" id="{C88632C8-77A0-7041-B24D-6426E252C0E4}"/>
              </a:ext>
            </a:extLst>
          </p:cNvPr>
          <p:cNvSpPr/>
          <p:nvPr/>
        </p:nvSpPr>
        <p:spPr>
          <a:xfrm>
            <a:off x="3077852" y="2626952"/>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24" name="Curved Connector 23">
            <a:extLst>
              <a:ext uri="{FF2B5EF4-FFF2-40B4-BE49-F238E27FC236}">
                <a16:creationId xmlns:a16="http://schemas.microsoft.com/office/drawing/2014/main" id="{A75214B5-DB9F-5B48-9EA2-35A3E7A83CAA}"/>
              </a:ext>
            </a:extLst>
          </p:cNvPr>
          <p:cNvCxnSpPr>
            <a:cxnSpLocks/>
            <a:stCxn id="21" idx="2"/>
            <a:endCxn id="22" idx="0"/>
          </p:cNvCxnSpPr>
          <p:nvPr/>
        </p:nvCxnSpPr>
        <p:spPr>
          <a:xfrm rot="5400000">
            <a:off x="2360983" y="2103949"/>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BE137814-E285-4A4E-8241-C6559464292A}"/>
              </a:ext>
            </a:extLst>
          </p:cNvPr>
          <p:cNvCxnSpPr>
            <a:cxnSpLocks/>
            <a:stCxn id="21" idx="2"/>
            <a:endCxn id="23" idx="0"/>
          </p:cNvCxnSpPr>
          <p:nvPr/>
        </p:nvCxnSpPr>
        <p:spPr>
          <a:xfrm rot="16200000" flipH="1">
            <a:off x="2894652" y="2138256"/>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8AB8453-869F-BB43-AF46-FFCD7E36B413}"/>
              </a:ext>
            </a:extLst>
          </p:cNvPr>
          <p:cNvSpPr/>
          <p:nvPr/>
        </p:nvSpPr>
        <p:spPr>
          <a:xfrm>
            <a:off x="2793419" y="189000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27" name="Oval 26">
            <a:extLst>
              <a:ext uri="{FF2B5EF4-FFF2-40B4-BE49-F238E27FC236}">
                <a16:creationId xmlns:a16="http://schemas.microsoft.com/office/drawing/2014/main" id="{2A7CA03D-B7B9-4E47-92AD-04744A6FE6AB}"/>
              </a:ext>
            </a:extLst>
          </p:cNvPr>
          <p:cNvSpPr/>
          <p:nvPr/>
        </p:nvSpPr>
        <p:spPr>
          <a:xfrm>
            <a:off x="2225443" y="267531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28" name="Oval 27">
            <a:extLst>
              <a:ext uri="{FF2B5EF4-FFF2-40B4-BE49-F238E27FC236}">
                <a16:creationId xmlns:a16="http://schemas.microsoft.com/office/drawing/2014/main" id="{3FAD366F-4F57-9443-9B6A-CC3934DB2944}"/>
              </a:ext>
            </a:extLst>
          </p:cNvPr>
          <p:cNvSpPr/>
          <p:nvPr/>
        </p:nvSpPr>
        <p:spPr>
          <a:xfrm>
            <a:off x="3278551" y="269158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29" name="Rounded Rectangle 28">
            <a:extLst>
              <a:ext uri="{FF2B5EF4-FFF2-40B4-BE49-F238E27FC236}">
                <a16:creationId xmlns:a16="http://schemas.microsoft.com/office/drawing/2014/main" id="{83A2F2C4-AAF9-0843-9A28-195AA139D834}"/>
              </a:ext>
            </a:extLst>
          </p:cNvPr>
          <p:cNvSpPr/>
          <p:nvPr/>
        </p:nvSpPr>
        <p:spPr>
          <a:xfrm>
            <a:off x="833817" y="157675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0" name="Oval 29">
            <a:extLst>
              <a:ext uri="{FF2B5EF4-FFF2-40B4-BE49-F238E27FC236}">
                <a16:creationId xmlns:a16="http://schemas.microsoft.com/office/drawing/2014/main" id="{A371AB55-F140-5748-9D5D-52578BD087D9}"/>
              </a:ext>
            </a:extLst>
          </p:cNvPr>
          <p:cNvSpPr/>
          <p:nvPr/>
        </p:nvSpPr>
        <p:spPr>
          <a:xfrm>
            <a:off x="1048746" y="1644774"/>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31" name="Rectangle 30">
            <a:extLst>
              <a:ext uri="{FF2B5EF4-FFF2-40B4-BE49-F238E27FC236}">
                <a16:creationId xmlns:a16="http://schemas.microsoft.com/office/drawing/2014/main" id="{7FD0D400-A6E6-C841-96D4-5C2ED3F829FB}"/>
              </a:ext>
            </a:extLst>
          </p:cNvPr>
          <p:cNvSpPr/>
          <p:nvPr/>
        </p:nvSpPr>
        <p:spPr>
          <a:xfrm rot="20557899">
            <a:off x="5367485" y="4652590"/>
            <a:ext cx="703533" cy="786178"/>
          </a:xfrm>
          <a:prstGeom prst="rect">
            <a:avLst/>
          </a:prstGeom>
          <a:noFill/>
        </p:spPr>
        <p:txBody>
          <a:bodyPr wrap="square">
            <a:spAutoFit/>
          </a:bodyPr>
          <a:lstStyle/>
          <a:p>
            <a:pPr algn="ctr">
              <a:lnSpc>
                <a:spcPct val="150000"/>
              </a:lnSpc>
            </a:pPr>
            <a:r>
              <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rPr>
              <a:t>Time</a:t>
            </a:r>
          </a:p>
          <a:p>
            <a:pPr algn="ctr">
              <a:lnSpc>
                <a:spcPct val="150000"/>
              </a:lnSpc>
            </a:pPr>
            <a:endParaRPr lang="en-SE" sz="1600" b="1" dirty="0">
              <a:solidFill>
                <a:schemeClr val="bg2"/>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2" name="Rectangle 31">
            <a:extLst>
              <a:ext uri="{FF2B5EF4-FFF2-40B4-BE49-F238E27FC236}">
                <a16:creationId xmlns:a16="http://schemas.microsoft.com/office/drawing/2014/main" id="{1339A821-D7BA-914E-8459-C89F7CD43A17}"/>
              </a:ext>
            </a:extLst>
          </p:cNvPr>
          <p:cNvSpPr/>
          <p:nvPr/>
        </p:nvSpPr>
        <p:spPr>
          <a:xfrm>
            <a:off x="798431" y="117604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1</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3" name="Rectangle 32">
            <a:extLst>
              <a:ext uri="{FF2B5EF4-FFF2-40B4-BE49-F238E27FC236}">
                <a16:creationId xmlns:a16="http://schemas.microsoft.com/office/drawing/2014/main" id="{F9C1BCFB-55D8-A548-8A0B-81B1114D8E65}"/>
              </a:ext>
            </a:extLst>
          </p:cNvPr>
          <p:cNvSpPr/>
          <p:nvPr/>
        </p:nvSpPr>
        <p:spPr>
          <a:xfrm>
            <a:off x="2560799" y="1415974"/>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2</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4" name="Rectangle 33">
            <a:extLst>
              <a:ext uri="{FF2B5EF4-FFF2-40B4-BE49-F238E27FC236}">
                <a16:creationId xmlns:a16="http://schemas.microsoft.com/office/drawing/2014/main" id="{BBC0993F-5351-AE47-A518-1A7EF8C13F50}"/>
              </a:ext>
            </a:extLst>
          </p:cNvPr>
          <p:cNvSpPr/>
          <p:nvPr/>
        </p:nvSpPr>
        <p:spPr>
          <a:xfrm>
            <a:off x="4987412" y="1596406"/>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3</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5" name="Rectangle 34">
            <a:extLst>
              <a:ext uri="{FF2B5EF4-FFF2-40B4-BE49-F238E27FC236}">
                <a16:creationId xmlns:a16="http://schemas.microsoft.com/office/drawing/2014/main" id="{7A7C1880-3F71-6143-AFD7-592406FB6E07}"/>
              </a:ext>
            </a:extLst>
          </p:cNvPr>
          <p:cNvSpPr/>
          <p:nvPr/>
        </p:nvSpPr>
        <p:spPr>
          <a:xfrm>
            <a:off x="7403530" y="1940927"/>
            <a:ext cx="710217" cy="791820"/>
          </a:xfrm>
          <a:prstGeom prst="rect">
            <a:avLst/>
          </a:prstGeom>
          <a:noFill/>
        </p:spPr>
        <p:txBody>
          <a:bodyPr wrap="square">
            <a:spAutoFit/>
          </a:bodyPr>
          <a:lstStyle/>
          <a:p>
            <a:pPr algn="ctr">
              <a:lnSpc>
                <a:spcPct val="150000"/>
              </a:lnSpc>
            </a:pPr>
            <a:r>
              <a:rPr lang="en-SE" sz="16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v</a:t>
            </a:r>
            <a:r>
              <a:rPr lang="en-SE" sz="1600" baseline="-25000"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rPr>
              <a:t>4</a:t>
            </a:r>
          </a:p>
          <a:p>
            <a:pPr algn="ctr">
              <a:lnSpc>
                <a:spcPct val="150000"/>
              </a:lnSpc>
            </a:pPr>
            <a:endParaRPr lang="en-SE" sz="1600" b="1" dirty="0">
              <a:solidFill>
                <a:schemeClr val="bg1"/>
              </a:solidFill>
              <a:latin typeface="Linux Biolinum" panose="02000503000000000000" pitchFamily="2" charset="0"/>
              <a:ea typeface="Linux Biolinum" panose="02000503000000000000" pitchFamily="2" charset="0"/>
              <a:cs typeface="Linux Biolinum" panose="02000503000000000000" pitchFamily="2" charset="0"/>
              <a:sym typeface="Barlow"/>
            </a:endParaRPr>
          </a:p>
        </p:txBody>
      </p:sp>
      <p:sp>
        <p:nvSpPr>
          <p:cNvPr id="37" name="Rounded Rectangle 36">
            <a:extLst>
              <a:ext uri="{FF2B5EF4-FFF2-40B4-BE49-F238E27FC236}">
                <a16:creationId xmlns:a16="http://schemas.microsoft.com/office/drawing/2014/main" id="{5D3D1858-2A9F-0043-BD9A-6130C0E8A181}"/>
              </a:ext>
            </a:extLst>
          </p:cNvPr>
          <p:cNvSpPr/>
          <p:nvPr/>
        </p:nvSpPr>
        <p:spPr>
          <a:xfrm>
            <a:off x="7422181" y="2344805"/>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38" name="Rounded Rectangle 37">
            <a:extLst>
              <a:ext uri="{FF2B5EF4-FFF2-40B4-BE49-F238E27FC236}">
                <a16:creationId xmlns:a16="http://schemas.microsoft.com/office/drawing/2014/main" id="{296FA0F2-6445-F14E-952E-B00A97D4409E}"/>
              </a:ext>
            </a:extLst>
          </p:cNvPr>
          <p:cNvSpPr/>
          <p:nvPr/>
        </p:nvSpPr>
        <p:spPr>
          <a:xfrm>
            <a:off x="6854205" y="3149780"/>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39" name="Curved Connector 38">
            <a:extLst>
              <a:ext uri="{FF2B5EF4-FFF2-40B4-BE49-F238E27FC236}">
                <a16:creationId xmlns:a16="http://schemas.microsoft.com/office/drawing/2014/main" id="{CF22B808-D4DD-AF49-B86F-C0B113E0ACF8}"/>
              </a:ext>
            </a:extLst>
          </p:cNvPr>
          <p:cNvCxnSpPr>
            <a:cxnSpLocks/>
            <a:stCxn id="37" idx="2"/>
            <a:endCxn id="38" idx="0"/>
          </p:cNvCxnSpPr>
          <p:nvPr/>
        </p:nvCxnSpPr>
        <p:spPr>
          <a:xfrm rot="5400000">
            <a:off x="7204674" y="2626777"/>
            <a:ext cx="478029" cy="567976"/>
          </a:xfrm>
          <a:prstGeom prst="curvedConnector3">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F3C51D88-3CD2-0848-AF10-EB51051901A2}"/>
              </a:ext>
            </a:extLst>
          </p:cNvPr>
          <p:cNvCxnSpPr>
            <a:cxnSpLocks/>
            <a:stCxn id="37" idx="2"/>
          </p:cNvCxnSpPr>
          <p:nvPr/>
        </p:nvCxnSpPr>
        <p:spPr>
          <a:xfrm rot="16200000" flipH="1">
            <a:off x="7738343" y="2661084"/>
            <a:ext cx="478029" cy="499362"/>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F3B9C3B7-99A1-B244-BEFC-74DA81556DF1}"/>
              </a:ext>
            </a:extLst>
          </p:cNvPr>
          <p:cNvSpPr/>
          <p:nvPr/>
        </p:nvSpPr>
        <p:spPr>
          <a:xfrm>
            <a:off x="7263649" y="388227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sp>
        <p:nvSpPr>
          <p:cNvPr id="42" name="Rounded Rectangle 41">
            <a:extLst>
              <a:ext uri="{FF2B5EF4-FFF2-40B4-BE49-F238E27FC236}">
                <a16:creationId xmlns:a16="http://schemas.microsoft.com/office/drawing/2014/main" id="{4E1F0DF3-1466-3B48-9639-56C6DDE5BF2C}"/>
              </a:ext>
            </a:extLst>
          </p:cNvPr>
          <p:cNvSpPr/>
          <p:nvPr/>
        </p:nvSpPr>
        <p:spPr>
          <a:xfrm>
            <a:off x="6389761" y="3882273"/>
            <a:ext cx="610989" cy="326946"/>
          </a:xfrm>
          <a:prstGeom prst="roundRect">
            <a:avLst/>
          </a:prstGeom>
          <a:solidFill>
            <a:srgbClr val="50A61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000" dirty="0">
              <a:ln w="6350">
                <a:solidFill>
                  <a:schemeClr val="tx1"/>
                </a:solidFill>
              </a:ln>
              <a:latin typeface="Linux Biolinum" panose="02000503000000000000" pitchFamily="2" charset="0"/>
              <a:ea typeface="Linux Biolinum" panose="02000503000000000000" pitchFamily="2" charset="0"/>
              <a:cs typeface="Linux Biolinum" panose="02000503000000000000" pitchFamily="2" charset="0"/>
            </a:endParaRPr>
          </a:p>
        </p:txBody>
      </p:sp>
      <p:cxnSp>
        <p:nvCxnSpPr>
          <p:cNvPr id="43" name="Curved Connector 42">
            <a:extLst>
              <a:ext uri="{FF2B5EF4-FFF2-40B4-BE49-F238E27FC236}">
                <a16:creationId xmlns:a16="http://schemas.microsoft.com/office/drawing/2014/main" id="{0D7B51CD-25C4-B442-A602-2A92961AEE9E}"/>
              </a:ext>
            </a:extLst>
          </p:cNvPr>
          <p:cNvCxnSpPr>
            <a:cxnSpLocks/>
            <a:stCxn id="38" idx="2"/>
            <a:endCxn id="42" idx="0"/>
          </p:cNvCxnSpPr>
          <p:nvPr/>
        </p:nvCxnSpPr>
        <p:spPr>
          <a:xfrm rot="5400000">
            <a:off x="6724705" y="3447277"/>
            <a:ext cx="405547" cy="464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667AA7FC-5FD4-A545-ADF7-BB081747A39F}"/>
              </a:ext>
            </a:extLst>
          </p:cNvPr>
          <p:cNvCxnSpPr>
            <a:cxnSpLocks/>
            <a:stCxn id="38" idx="2"/>
            <a:endCxn id="41" idx="0"/>
          </p:cNvCxnSpPr>
          <p:nvPr/>
        </p:nvCxnSpPr>
        <p:spPr>
          <a:xfrm rot="16200000" flipH="1">
            <a:off x="7161649" y="3474777"/>
            <a:ext cx="405547" cy="409444"/>
          </a:xfrm>
          <a:prstGeom prst="curvedConnector3">
            <a:avLst>
              <a:gd name="adj1" fmla="val 50000"/>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C384433-D892-524C-BB56-B25911554BC7}"/>
              </a:ext>
            </a:extLst>
          </p:cNvPr>
          <p:cNvSpPr/>
          <p:nvPr/>
        </p:nvSpPr>
        <p:spPr>
          <a:xfrm>
            <a:off x="7637110" y="2412829"/>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P</a:t>
            </a:r>
          </a:p>
        </p:txBody>
      </p:sp>
      <p:sp>
        <p:nvSpPr>
          <p:cNvPr id="46" name="Oval 45">
            <a:extLst>
              <a:ext uri="{FF2B5EF4-FFF2-40B4-BE49-F238E27FC236}">
                <a16:creationId xmlns:a16="http://schemas.microsoft.com/office/drawing/2014/main" id="{EE659C5A-94C3-2247-AA23-09FA3043F4AD}"/>
              </a:ext>
            </a:extLst>
          </p:cNvPr>
          <p:cNvSpPr/>
          <p:nvPr/>
        </p:nvSpPr>
        <p:spPr>
          <a:xfrm>
            <a:off x="7069134" y="3198142"/>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A</a:t>
            </a:r>
          </a:p>
        </p:txBody>
      </p:sp>
      <p:sp>
        <p:nvSpPr>
          <p:cNvPr id="47" name="Oval 46">
            <a:extLst>
              <a:ext uri="{FF2B5EF4-FFF2-40B4-BE49-F238E27FC236}">
                <a16:creationId xmlns:a16="http://schemas.microsoft.com/office/drawing/2014/main" id="{8A75FD9D-1A19-9B4E-AC88-8E2BA86B0B10}"/>
              </a:ext>
            </a:extLst>
          </p:cNvPr>
          <p:cNvSpPr/>
          <p:nvPr/>
        </p:nvSpPr>
        <p:spPr>
          <a:xfrm>
            <a:off x="8122242" y="3214410"/>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B</a:t>
            </a:r>
          </a:p>
        </p:txBody>
      </p:sp>
      <p:sp>
        <p:nvSpPr>
          <p:cNvPr id="48" name="Oval 47">
            <a:extLst>
              <a:ext uri="{FF2B5EF4-FFF2-40B4-BE49-F238E27FC236}">
                <a16:creationId xmlns:a16="http://schemas.microsoft.com/office/drawing/2014/main" id="{204E27D4-3A02-D243-9F97-082A4D560680}"/>
              </a:ext>
            </a:extLst>
          </p:cNvPr>
          <p:cNvSpPr/>
          <p:nvPr/>
        </p:nvSpPr>
        <p:spPr>
          <a:xfrm>
            <a:off x="6606850" y="3934781"/>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C</a:t>
            </a:r>
          </a:p>
        </p:txBody>
      </p:sp>
      <p:sp>
        <p:nvSpPr>
          <p:cNvPr id="49" name="Oval 48">
            <a:extLst>
              <a:ext uri="{FF2B5EF4-FFF2-40B4-BE49-F238E27FC236}">
                <a16:creationId xmlns:a16="http://schemas.microsoft.com/office/drawing/2014/main" id="{0CF26CF8-E3C1-FF4C-AA6F-CAACE2382B38}"/>
              </a:ext>
            </a:extLst>
          </p:cNvPr>
          <p:cNvSpPr/>
          <p:nvPr/>
        </p:nvSpPr>
        <p:spPr>
          <a:xfrm>
            <a:off x="7476889" y="3921658"/>
            <a:ext cx="209589" cy="209589"/>
          </a:xfrm>
          <a:prstGeom prst="ellips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000" dirty="0">
                <a:solidFill>
                  <a:srgbClr val="012639"/>
                </a:solidFill>
                <a:latin typeface="Linux Biolinum" panose="02000503000000000000" pitchFamily="2" charset="0"/>
                <a:ea typeface="Linux Biolinum" panose="02000503000000000000" pitchFamily="2" charset="0"/>
                <a:cs typeface="Linux Biolinum" panose="02000503000000000000" pitchFamily="2" charset="0"/>
              </a:rPr>
              <a:t>D</a:t>
            </a:r>
          </a:p>
        </p:txBody>
      </p:sp>
      <p:sp>
        <p:nvSpPr>
          <p:cNvPr id="50" name="Rectangle 49">
            <a:extLst>
              <a:ext uri="{FF2B5EF4-FFF2-40B4-BE49-F238E27FC236}">
                <a16:creationId xmlns:a16="http://schemas.microsoft.com/office/drawing/2014/main" id="{96D8F824-A78D-D945-A1B4-DFEB3D97626E}"/>
              </a:ext>
            </a:extLst>
          </p:cNvPr>
          <p:cNvSpPr/>
          <p:nvPr/>
        </p:nvSpPr>
        <p:spPr>
          <a:xfrm>
            <a:off x="465256" y="952184"/>
            <a:ext cx="5754900" cy="3074268"/>
          </a:xfrm>
          <a:prstGeom prst="rect">
            <a:avLst/>
          </a:prstGeom>
          <a:solidFill>
            <a:srgbClr val="01263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13327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5D8690-51A9-344D-8EAB-B782D803C4A5}">
  <we:reference id="wa104381411" version="1.0.0.0" store="en-GB" storeType="OMEX"/>
  <we:alternateReferences>
    <we:reference id="WA104381411"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32531</TotalTime>
  <Words>2197</Words>
  <Application>Microsoft Macintosh PowerPoint</Application>
  <PresentationFormat>On-screen Show (16:9)</PresentationFormat>
  <Paragraphs>324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BITSTREAM VERA SANS MONO</vt:lpstr>
      <vt:lpstr>Calibri</vt:lpstr>
      <vt:lpstr>JetBrains Mono</vt:lpstr>
      <vt:lpstr>Linux Biolinum</vt:lpstr>
      <vt:lpstr>LINUX BIOLINUM CAPITALS</vt:lpstr>
      <vt:lpstr>Office Theme</vt:lpstr>
      <vt:lpstr>A Longitudinal Analysis of Bloated Java Dependencies</vt:lpstr>
      <vt:lpstr>Software Bloat</vt:lpstr>
      <vt:lpstr>Developers’ Question</vt:lpstr>
      <vt:lpstr>Bloated Dependencies Over Time</vt:lpstr>
      <vt:lpstr>Bloated Dependencies Over Time</vt:lpstr>
      <vt:lpstr>Bloated Dependencies Over Time</vt:lpstr>
      <vt:lpstr>Bloated Dependencies Over Time</vt:lpstr>
      <vt:lpstr>Bloated Dependencies Over Time</vt:lpstr>
      <vt:lpstr>Bloated Dependencies Over Time</vt:lpstr>
      <vt:lpstr>Bloated Dependencies Over Time</vt:lpstr>
      <vt:lpstr>Bloated Dependencies Over Time</vt:lpstr>
      <vt:lpstr>Research Questions</vt:lpstr>
      <vt:lpstr>Research Questions</vt:lpstr>
      <vt:lpstr>PowerPoint Presentation</vt:lpstr>
      <vt:lpstr>Research Question #2</vt:lpstr>
      <vt:lpstr>PowerPoint Presentation</vt:lpstr>
      <vt:lpstr>PowerPoint Presentation</vt:lpstr>
      <vt:lpstr>PowerPoint Presentation</vt:lpstr>
      <vt:lpstr>PowerPoint Presentation</vt:lpstr>
      <vt:lpstr>PowerPoint Presentation</vt:lpstr>
      <vt:lpstr>89.2% of bloated direct, and 93.3% of the transitive bloated dependencies remain bloated in all subsequent versions of the studied projects. </vt:lpstr>
      <vt:lpstr>Research Question #3</vt:lpstr>
      <vt:lpstr>Research Question #3</vt:lpstr>
      <vt:lpstr>Research Question #3</vt:lpstr>
      <vt:lpstr>Research Question #3</vt:lpstr>
      <vt:lpstr>22% of dependency updates performed by developers and bots are made on bloated dependencies, which is a waste of maintenance effort that can be minimized by removing these dependencies.  </vt:lpstr>
      <vt:lpstr>Most bloated dependencies remain bloated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César Soto Valero</dc:creator>
  <cp:lastModifiedBy>César Soto Valero</cp:lastModifiedBy>
  <cp:revision>246</cp:revision>
  <dcterms:created xsi:type="dcterms:W3CDTF">2020-12-25T21:47:44Z</dcterms:created>
  <dcterms:modified xsi:type="dcterms:W3CDTF">2021-08-15T04:21:43Z</dcterms:modified>
</cp:coreProperties>
</file>