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heme/themeOverride1.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7"/>
  </p:notesMasterIdLst>
  <p:sldIdLst>
    <p:sldId id="276" r:id="rId2"/>
    <p:sldId id="315" r:id="rId3"/>
    <p:sldId id="314" r:id="rId4"/>
    <p:sldId id="316" r:id="rId5"/>
    <p:sldId id="318" r:id="rId6"/>
    <p:sldId id="319" r:id="rId7"/>
    <p:sldId id="305" r:id="rId8"/>
    <p:sldId id="317" r:id="rId9"/>
    <p:sldId id="320" r:id="rId10"/>
    <p:sldId id="321" r:id="rId11"/>
    <p:sldId id="322" r:id="rId12"/>
    <p:sldId id="341" r:id="rId13"/>
    <p:sldId id="309" r:id="rId14"/>
    <p:sldId id="324" r:id="rId15"/>
    <p:sldId id="327" r:id="rId16"/>
    <p:sldId id="323" r:id="rId17"/>
    <p:sldId id="328" r:id="rId18"/>
    <p:sldId id="329" r:id="rId19"/>
    <p:sldId id="325" r:id="rId20"/>
    <p:sldId id="330" r:id="rId21"/>
    <p:sldId id="326" r:id="rId22"/>
    <p:sldId id="331" r:id="rId23"/>
    <p:sldId id="332" r:id="rId24"/>
    <p:sldId id="263" r:id="rId25"/>
    <p:sldId id="333" r:id="rId26"/>
    <p:sldId id="334" r:id="rId27"/>
    <p:sldId id="335" r:id="rId28"/>
    <p:sldId id="336" r:id="rId29"/>
    <p:sldId id="337" r:id="rId30"/>
    <p:sldId id="338" r:id="rId31"/>
    <p:sldId id="339" r:id="rId32"/>
    <p:sldId id="342" r:id="rId33"/>
    <p:sldId id="310" r:id="rId34"/>
    <p:sldId id="265" r:id="rId35"/>
    <p:sldId id="340" r:id="rId36"/>
  </p:sldIdLst>
  <p:sldSz cx="14630400" cy="8229600"/>
  <p:notesSz cx="8229600" cy="14630400"/>
  <p:embeddedFontLst>
    <p:embeddedFont>
      <p:font typeface="DejaVu Sans" panose="020B0603030804020204" pitchFamily="34" charset="0"/>
      <p:regular r:id="rId38"/>
      <p:bold r:id="rId39"/>
      <p:italic r:id="rId40"/>
      <p:boldItalic r:id="rId41"/>
    </p:embeddedFont>
    <p:embeddedFont>
      <p:font typeface="DejaVu Sans Light" panose="020B0203030804020204" pitchFamily="34" charset="0"/>
      <p:regular r:id="rId42"/>
    </p:embeddedFont>
    <p:embeddedFont>
      <p:font typeface="Fira Code" panose="020B0809050000020004" pitchFamily="49" charset="0"/>
      <p:regular r:id="rId43"/>
      <p:bold r:id="rId44"/>
    </p:embeddedFont>
    <p:embeddedFont>
      <p:font typeface="Poppins" panose="00000500000000000000" pitchFamily="2" charset="0"/>
      <p:regular r:id="rId45"/>
      <p:bold r:id="rId46"/>
      <p:italic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87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40" autoAdjust="0"/>
    <p:restoredTop sz="73988" autoAdjust="0"/>
  </p:normalViewPr>
  <p:slideViewPr>
    <p:cSldViewPr snapToGrid="0" snapToObjects="1">
      <p:cViewPr varScale="1">
        <p:scale>
          <a:sx n="59" d="100"/>
          <a:sy n="59" d="100"/>
        </p:scale>
        <p:origin x="1008" y="62"/>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480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pre-commit.com/"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github.com/astral-sh/ruff-pre-commit"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my name is Cesar. I currently work as a Data Scientist and ML Engineer, and in this session I’m going to talk about how I became a Python-first developer after working for many years in the Java ecosystem for application development and R for data analysis and statistics. </a:t>
            </a:r>
          </a:p>
          <a:p>
            <a:endParaRPr lang="en-US" dirty="0"/>
          </a:p>
          <a:p>
            <a:r>
              <a:rPr lang="en-US" dirty="0"/>
              <a:t>My promise is that by the end of this session, you’ll get an opinionated but genuinely useful blueprint of the frameworks, tools, and workflows that can have a positive impact on your productivity as a Python developer. So, hopefully you’ll get a clear idea on how to go from ideas to working APIs quickly.</a:t>
            </a:r>
          </a:p>
          <a:p>
            <a:endParaRPr lang="en-US" dirty="0"/>
          </a:p>
          <a:p>
            <a:r>
              <a:rPr lang="en-US" dirty="0"/>
              <a:t>So, let’s dive in!</a:t>
            </a:r>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today, with the power of AI, it’s very easy to fall into the trap of thinking that AI will write most of the code and that it will be easy to </a:t>
            </a:r>
            <a:r>
              <a:rPr lang="en-US" dirty="0" err="1"/>
              <a:t>transpile</a:t>
            </a:r>
            <a:r>
              <a:rPr lang="en-US" dirty="0"/>
              <a:t> from notebooks to production-ready code.</a:t>
            </a:r>
          </a:p>
        </p:txBody>
      </p:sp>
    </p:spTree>
    <p:extLst>
      <p:ext uri="{BB962C8B-B14F-4D97-AF65-F5344CB8AC3E}">
        <p14:creationId xmlns:p14="http://schemas.microsoft.com/office/powerpoint/2010/main" val="1306782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But well,… not really.</a:t>
            </a:r>
          </a:p>
          <a:p>
            <a:endParaRPr lang="en-US" dirty="0"/>
          </a:p>
          <a:p>
            <a:r>
              <a:rPr lang="en-US" dirty="0"/>
              <a:t>Even assuming that code assistants can write production code directly, we still need human developers who understand what’s going on, who take ownership of the code, and who guide the LLMs in the direction we want.</a:t>
            </a:r>
          </a:p>
        </p:txBody>
      </p:sp>
    </p:spTree>
    <p:extLst>
      <p:ext uri="{BB962C8B-B14F-4D97-AF65-F5344CB8AC3E}">
        <p14:creationId xmlns:p14="http://schemas.microsoft.com/office/powerpoint/2010/main" val="1828307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And in this context structure is very important.</a:t>
            </a:r>
          </a:p>
        </p:txBody>
      </p:sp>
    </p:spTree>
    <p:extLst>
      <p:ext uri="{BB962C8B-B14F-4D97-AF65-F5344CB8AC3E}">
        <p14:creationId xmlns:p14="http://schemas.microsoft.com/office/powerpoint/2010/main" val="3117439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my experience, I found really useful having a </a:t>
            </a:r>
            <a:r>
              <a:rPr lang="en-US" dirty="0" err="1"/>
              <a:t>monorepo</a:t>
            </a:r>
            <a:r>
              <a:rPr lang="en-US" dirty="0"/>
              <a:t>. </a:t>
            </a:r>
          </a:p>
          <a:p>
            <a:r>
              <a:rPr lang="en-US" dirty="0"/>
              <a:t>This is great for code assistants because they have the whole context in a single place. I put </a:t>
            </a:r>
          </a:p>
          <a:p>
            <a:r>
              <a:rPr lang="en-US" dirty="0"/>
              <a:t>the backend, frontend, the documentation, and the infrastructure in one repository.  </a:t>
            </a:r>
          </a:p>
          <a:p>
            <a:r>
              <a:rPr lang="en-US" dirty="0"/>
              <a:t>This gives a single mental model for the project and also simplifies the dependency management. </a:t>
            </a:r>
          </a:p>
          <a:p>
            <a:r>
              <a:rPr lang="en-US" dirty="0"/>
              <a:t>And place the notebooks there also, so it’s easier to “productionize” what we have in the notebooks automatically with LLMs.</a:t>
            </a:r>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A1A1A"/>
                </a:solidFill>
                <a:effectLst/>
                <a:latin typeface="Century Supra T4"/>
              </a:rPr>
              <a:t>Here’s the typical structure of a project with a frontend-backend architecture hosted on GitHub.</a:t>
            </a:r>
          </a:p>
          <a:p>
            <a:endParaRPr lang="en-US" dirty="0"/>
          </a:p>
          <a:p>
            <a:endParaRPr lang="en-US" dirty="0"/>
          </a:p>
        </p:txBody>
      </p:sp>
    </p:spTree>
    <p:extLst>
      <p:ext uri="{BB962C8B-B14F-4D97-AF65-F5344CB8AC3E}">
        <p14:creationId xmlns:p14="http://schemas.microsoft.com/office/powerpoint/2010/main" val="40754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a:t>
            </a:r>
            <a:r>
              <a:rPr lang="en-US" b="0" i="0" dirty="0">
                <a:solidFill>
                  <a:srgbClr val="1A1A1A"/>
                </a:solidFill>
                <a:effectLst/>
                <a:latin typeface="Century Supra T4"/>
              </a:rPr>
              <a:t>I prefer not doing any heavy data processing logic in the ”</a:t>
            </a:r>
            <a:r>
              <a:rPr lang="en-US" dirty="0"/>
              <a:t>project-</a:t>
            </a:r>
            <a:r>
              <a:rPr lang="en-US" dirty="0" err="1"/>
              <a:t>ui</a:t>
            </a:r>
            <a:r>
              <a:rPr lang="en-US" dirty="0"/>
              <a:t>”</a:t>
            </a:r>
            <a:r>
              <a:rPr lang="en-US" b="0" i="0" dirty="0">
                <a:solidFill>
                  <a:srgbClr val="1A1A1A"/>
                </a:solidFill>
                <a:effectLst/>
                <a:latin typeface="Century Supra T4"/>
              </a:rPr>
              <a:t>, I prefer to separate the frontend logic from the backend, you can use any framework you like, React, </a:t>
            </a:r>
            <a:r>
              <a:rPr lang="en-US" b="0" i="0" dirty="0" err="1">
                <a:solidFill>
                  <a:srgbClr val="1A1A1A"/>
                </a:solidFill>
                <a:effectLst/>
                <a:latin typeface="Century Supra T4"/>
              </a:rPr>
              <a:t>Streamlit</a:t>
            </a:r>
            <a:r>
              <a:rPr lang="en-US" b="0" i="0" dirty="0">
                <a:solidFill>
                  <a:srgbClr val="1A1A1A"/>
                </a:solidFill>
                <a:effectLst/>
                <a:latin typeface="Century Supra T4"/>
              </a:rPr>
              <a:t>, </a:t>
            </a:r>
            <a:r>
              <a:rPr lang="en-US" b="0" i="0" dirty="0" err="1">
                <a:solidFill>
                  <a:srgbClr val="1A1A1A"/>
                </a:solidFill>
                <a:effectLst/>
                <a:latin typeface="Century Supra T4"/>
              </a:rPr>
              <a:t>Gradio</a:t>
            </a:r>
            <a:r>
              <a:rPr lang="en-US" b="0" i="0" dirty="0">
                <a:solidFill>
                  <a:srgbClr val="1A1A1A"/>
                </a:solidFill>
                <a:effectLst/>
                <a:latin typeface="Century Supra T4"/>
              </a:rPr>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b="0" i="0" dirty="0">
              <a:solidFill>
                <a:srgbClr val="1A1A1A"/>
              </a:solidFill>
              <a:effectLst/>
              <a:latin typeface="Century Supra T4"/>
            </a:endParaRPr>
          </a:p>
          <a:p>
            <a:endParaRPr lang="en-US" dirty="0"/>
          </a:p>
          <a:p>
            <a:endParaRPr lang="en-US" dirty="0"/>
          </a:p>
        </p:txBody>
      </p:sp>
    </p:spTree>
    <p:extLst>
      <p:ext uri="{BB962C8B-B14F-4D97-AF65-F5344CB8AC3E}">
        <p14:creationId xmlns:p14="http://schemas.microsoft.com/office/powerpoint/2010/main" val="31777251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A1A1A"/>
                </a:solidFill>
                <a:effectLst/>
                <a:latin typeface="Century Supra T4"/>
              </a:rPr>
              <a:t>So, one way to achieve this </a:t>
            </a:r>
            <a:r>
              <a:rPr lang="en-US" b="0" i="0" dirty="0" err="1">
                <a:solidFill>
                  <a:srgbClr val="1A1A1A"/>
                </a:solidFill>
                <a:effectLst/>
                <a:latin typeface="Century Supra T4"/>
              </a:rPr>
              <a:t>ist</a:t>
            </a:r>
            <a:r>
              <a:rPr lang="en-US" b="0" i="0" dirty="0">
                <a:solidFill>
                  <a:srgbClr val="1A1A1A"/>
                </a:solidFill>
                <a:effectLst/>
                <a:latin typeface="Century Supra T4"/>
              </a:rPr>
              <a:t> by making HTTP requests to the ”</a:t>
            </a:r>
            <a:r>
              <a:rPr lang="en-US" dirty="0"/>
              <a:t>project-</a:t>
            </a:r>
            <a:r>
              <a:rPr lang="en-US" dirty="0" err="1"/>
              <a:t>api</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A1A1A"/>
                </a:solidFill>
                <a:effectLst/>
                <a:latin typeface="Century Supra T4"/>
              </a:rPr>
              <a:t>This is the part that contains the Python code that runs the backend services, I use </a:t>
            </a:r>
            <a:r>
              <a:rPr lang="en-US" b="0" i="0" dirty="0" err="1">
                <a:solidFill>
                  <a:srgbClr val="1A1A1A"/>
                </a:solidFill>
                <a:effectLst/>
                <a:latin typeface="Century Supra T4"/>
              </a:rPr>
              <a:t>FastAPI</a:t>
            </a:r>
            <a:r>
              <a:rPr lang="en-US" b="0" i="0" dirty="0">
                <a:solidFill>
                  <a:srgbClr val="1A1A1A"/>
                </a:solidFill>
                <a:effectLst/>
                <a:latin typeface="Century Supra T4"/>
              </a:rPr>
              <a:t> for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A1A1A"/>
                </a:solidFill>
                <a:effectLst/>
                <a:latin typeface="Century Supra T4"/>
              </a:rPr>
              <a:t>The key insight here to keep the browser application light while delegating the heavy lifting and business logic to the server.</a:t>
            </a:r>
            <a:endParaRPr lang="en-US" dirty="0"/>
          </a:p>
          <a:p>
            <a:endParaRPr lang="en-US" dirty="0"/>
          </a:p>
        </p:txBody>
      </p:sp>
    </p:spTree>
    <p:extLst>
      <p:ext uri="{BB962C8B-B14F-4D97-AF65-F5344CB8AC3E}">
        <p14:creationId xmlns:p14="http://schemas.microsoft.com/office/powerpoint/2010/main" val="507014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A1A1A"/>
                </a:solidFill>
                <a:effectLst/>
                <a:latin typeface="Century Supra T4"/>
              </a:rPr>
              <a:t>Notice that it’s a good idea to include not only the source code and the unit tests in the backend side, but also the notebooks, scripts, and other files that are necessary to build the application.</a:t>
            </a:r>
            <a:endParaRPr lang="en-US" dirty="0"/>
          </a:p>
        </p:txBody>
      </p:sp>
    </p:spTree>
    <p:extLst>
      <p:ext uri="{BB962C8B-B14F-4D97-AF65-F5344CB8AC3E}">
        <p14:creationId xmlns:p14="http://schemas.microsoft.com/office/powerpoint/2010/main" val="11210494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A1A1A"/>
                </a:solidFill>
                <a:effectLst/>
                <a:latin typeface="Century Supra T4"/>
              </a:rPr>
              <a:t>And of course, the project-</a:t>
            </a:r>
            <a:r>
              <a:rPr lang="en-US" b="0" i="0" dirty="0" err="1">
                <a:solidFill>
                  <a:srgbClr val="1A1A1A"/>
                </a:solidFill>
                <a:effectLst/>
                <a:latin typeface="Century Supra T4"/>
              </a:rPr>
              <a:t>api</a:t>
            </a:r>
            <a:r>
              <a:rPr lang="en-US" b="0" i="0" dirty="0">
                <a:solidFill>
                  <a:srgbClr val="1A1A1A"/>
                </a:solidFill>
                <a:effectLst/>
                <a:latin typeface="Century Supra T4"/>
              </a:rPr>
              <a:t> is a self-contained Python project, so it needs proper dependency management with </a:t>
            </a:r>
            <a:r>
              <a:rPr lang="en-US" b="0" i="0" dirty="0" err="1">
                <a:solidFill>
                  <a:srgbClr val="1A1A1A"/>
                </a:solidFill>
                <a:effectLst/>
                <a:latin typeface="Century Supra T4"/>
              </a:rPr>
              <a:t>uv</a:t>
            </a:r>
            <a:r>
              <a:rPr lang="en-US" b="0" i="0" dirty="0">
                <a:solidFill>
                  <a:srgbClr val="1A1A1A"/>
                </a:solidFill>
                <a:effectLst/>
                <a:latin typeface="Century Supra T4"/>
              </a:rPr>
              <a:t> lock files, a </a:t>
            </a:r>
            <a:r>
              <a:rPr lang="en-US" b="0" i="0" dirty="0" err="1">
                <a:solidFill>
                  <a:srgbClr val="1A1A1A"/>
                </a:solidFill>
                <a:effectLst/>
                <a:latin typeface="Century Supra T4"/>
              </a:rPr>
              <a:t>Dockerfile</a:t>
            </a:r>
            <a:r>
              <a:rPr lang="en-US" b="0" i="0" dirty="0">
                <a:solidFill>
                  <a:srgbClr val="1A1A1A"/>
                </a:solidFill>
                <a:effectLst/>
                <a:latin typeface="Century Supra T4"/>
              </a:rPr>
              <a:t> for containerization, and a proper readme file.</a:t>
            </a:r>
            <a:endParaRPr lang="en-US" dirty="0"/>
          </a:p>
        </p:txBody>
      </p:sp>
    </p:spTree>
    <p:extLst>
      <p:ext uri="{BB962C8B-B14F-4D97-AF65-F5344CB8AC3E}">
        <p14:creationId xmlns:p14="http://schemas.microsoft.com/office/powerpoint/2010/main" val="10056357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example the CI/CD pipeline is handled by GitHub actions. So we’re </a:t>
            </a:r>
            <a:r>
              <a:rPr lang="en-US" dirty="0" err="1"/>
              <a:t>gonna</a:t>
            </a:r>
            <a:r>
              <a:rPr lang="en-US" dirty="0"/>
              <a:t> need this workflows folder.</a:t>
            </a:r>
          </a:p>
          <a:p>
            <a:endParaRPr lang="en-US" dirty="0"/>
          </a:p>
        </p:txBody>
      </p:sp>
    </p:spTree>
    <p:extLst>
      <p:ext uri="{BB962C8B-B14F-4D97-AF65-F5344CB8AC3E}">
        <p14:creationId xmlns:p14="http://schemas.microsoft.com/office/powerpoint/2010/main" val="4003340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So, for context, in mid July of this year I wrote a blog post titled “I’m switching to Python and actually liking it”. </a:t>
            </a:r>
          </a:p>
          <a:p>
            <a:endParaRPr lang="en-US" dirty="0"/>
          </a:p>
          <a:p>
            <a:r>
              <a:rPr lang="en-US" dirty="0"/>
              <a:t>- The idea of the blog post was to share my learnings when working only with Python after transitioning from a Data Engineering oriented role to a Data Scientist. </a:t>
            </a:r>
          </a:p>
          <a:p>
            <a:endParaRPr lang="en-US" dirty="0"/>
          </a:p>
          <a:p>
            <a:r>
              <a:rPr lang="en-US" dirty="0"/>
              <a:t>And this blog post is basically a list of the tools that I used for fast prototyping of applications and ideas, and also the stack that it’s needed to ship modern applications faster without compromising software engineering good practices.</a:t>
            </a:r>
          </a:p>
          <a:p>
            <a:endParaRPr lang="en-US" dirty="0"/>
          </a:p>
          <a:p>
            <a:r>
              <a:rPr lang="en-US" sz="1200" dirty="0">
                <a:solidFill>
                  <a:srgbClr val="6E6666"/>
                </a:solidFill>
                <a:latin typeface="Poppins" pitchFamily="34" charset="0"/>
                <a:ea typeface="Poppins" pitchFamily="34" charset="-122"/>
                <a:cs typeface="Poppins" pitchFamily="34" charset="-120"/>
              </a:rPr>
              <a:t>In particular, I was interested in reducing the gap between notebook experiments and deployed services in production.</a:t>
            </a:r>
            <a:endParaRPr lang="en-US" dirty="0"/>
          </a:p>
        </p:txBody>
      </p:sp>
    </p:spTree>
    <p:extLst>
      <p:ext uri="{BB962C8B-B14F-4D97-AF65-F5344CB8AC3E}">
        <p14:creationId xmlns:p14="http://schemas.microsoft.com/office/powerpoint/2010/main" val="4008708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I also let some configurations and project specific settings for Visual Studio Code, which is my favorite code editor at the moment.</a:t>
            </a:r>
          </a:p>
          <a:p>
            <a:endParaRPr lang="en-US" dirty="0"/>
          </a:p>
        </p:txBody>
      </p:sp>
    </p:spTree>
    <p:extLst>
      <p:ext uri="{BB962C8B-B14F-4D97-AF65-F5344CB8AC3E}">
        <p14:creationId xmlns:p14="http://schemas.microsoft.com/office/powerpoint/2010/main" val="21995423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of course, not to forget the other files that are commonly placed at the root of a GitHub project like a .</a:t>
            </a:r>
            <a:r>
              <a:rPr lang="en-US" dirty="0" err="1"/>
              <a:t>gitignore</a:t>
            </a:r>
            <a:r>
              <a:rPr lang="en-US" dirty="0"/>
              <a:t>, a </a:t>
            </a:r>
            <a:r>
              <a:rPr lang="en-US" dirty="0" err="1"/>
              <a:t>Makefile</a:t>
            </a:r>
            <a:r>
              <a:rPr lang="en-US" dirty="0"/>
              <a:t> for automating tasks like building, testing, and deployment, and a docker-compose configuration if you want to run the backend and frontend at the same time.</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endParaRPr lang="en-US" dirty="0"/>
          </a:p>
        </p:txBody>
      </p:sp>
    </p:spTree>
    <p:extLst>
      <p:ext uri="{BB962C8B-B14F-4D97-AF65-F5344CB8AC3E}">
        <p14:creationId xmlns:p14="http://schemas.microsoft.com/office/powerpoint/2010/main" val="14980442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Poppins" pitchFamily="34" charset="0"/>
                <a:ea typeface="Poppins" pitchFamily="34" charset="-122"/>
                <a:cs typeface="Poppins" pitchFamily="34" charset="-120"/>
              </a:rPr>
              <a:t>So, there you got it. The same repository handles data analysis, API implementation, documentation, and infrastructure definitions. Everything lives together, reducing context switching and cognitive overhead.</a:t>
            </a:r>
            <a:endParaRPr lang="en-US" sz="1200" dirty="0"/>
          </a:p>
          <a:p>
            <a:endParaRPr lang="en-US" dirty="0"/>
          </a:p>
        </p:txBody>
      </p:sp>
    </p:spTree>
    <p:extLst>
      <p:ext uri="{BB962C8B-B14F-4D97-AF65-F5344CB8AC3E}">
        <p14:creationId xmlns:p14="http://schemas.microsoft.com/office/powerpoint/2010/main" val="6832557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So now I’ll go through my current Python toolbox. </a:t>
            </a:r>
          </a:p>
        </p:txBody>
      </p:sp>
    </p:spTree>
    <p:extLst>
      <p:ext uri="{BB962C8B-B14F-4D97-AF65-F5344CB8AC3E}">
        <p14:creationId xmlns:p14="http://schemas.microsoft.com/office/powerpoint/2010/main" val="1558525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with </a:t>
            </a:r>
            <a:r>
              <a:rPr lang="en-US" dirty="0" err="1"/>
              <a:t>uv</a:t>
            </a:r>
            <a:r>
              <a:rPr lang="en-US" dirty="0"/>
              <a:t>, which is by far my </a:t>
            </a:r>
            <a:r>
              <a:rPr lang="en-US" b="0" i="0" dirty="0">
                <a:solidFill>
                  <a:srgbClr val="1A1A1A"/>
                </a:solidFill>
                <a:effectLst/>
                <a:latin typeface="Century Supra T4"/>
              </a:rPr>
              <a:t>favorite Python package manager and build tool. It’s basically all I need to get a deterministic build environment to install and manage dependencies.</a:t>
            </a:r>
          </a:p>
          <a:p>
            <a:r>
              <a:rPr lang="en-US" b="0" i="0" dirty="0">
                <a:solidFill>
                  <a:srgbClr val="1A1A1A"/>
                </a:solidFill>
                <a:effectLst/>
                <a:latin typeface="Century Supra T4"/>
              </a:rPr>
              <a:t>There are 3 commands that you need to know: 1) ‘</a:t>
            </a:r>
            <a:r>
              <a:rPr lang="en-US" b="0" i="0" dirty="0" err="1">
                <a:solidFill>
                  <a:srgbClr val="1A1A1A"/>
                </a:solidFill>
                <a:effectLst/>
                <a:latin typeface="Century Supra T4"/>
              </a:rPr>
              <a:t>uv</a:t>
            </a:r>
            <a:r>
              <a:rPr lang="en-US" b="0" i="0" dirty="0">
                <a:solidFill>
                  <a:srgbClr val="1A1A1A"/>
                </a:solidFill>
                <a:effectLst/>
                <a:latin typeface="Century Supra T4"/>
              </a:rPr>
              <a:t> </a:t>
            </a:r>
            <a:r>
              <a:rPr lang="en-US" b="0" i="0" dirty="0" err="1">
                <a:solidFill>
                  <a:srgbClr val="1A1A1A"/>
                </a:solidFill>
                <a:effectLst/>
                <a:latin typeface="Century Supra T4"/>
              </a:rPr>
              <a:t>init</a:t>
            </a:r>
            <a:r>
              <a:rPr lang="en-US" b="0" i="0" dirty="0">
                <a:solidFill>
                  <a:srgbClr val="1A1A1A"/>
                </a:solidFill>
                <a:effectLst/>
                <a:latin typeface="Century Supra T4"/>
              </a:rPr>
              <a:t>’ to initialize the project, create a virtual environment and the </a:t>
            </a:r>
            <a:r>
              <a:rPr lang="en-US" b="0" i="0" dirty="0" err="1">
                <a:solidFill>
                  <a:srgbClr val="1A1A1A"/>
                </a:solidFill>
                <a:effectLst/>
                <a:latin typeface="Century Supra T4"/>
              </a:rPr>
              <a:t>pyproject.toml</a:t>
            </a:r>
            <a:r>
              <a:rPr lang="en-US" b="0" i="0" dirty="0">
                <a:solidFill>
                  <a:srgbClr val="1A1A1A"/>
                </a:solidFill>
                <a:effectLst/>
                <a:latin typeface="Century Supra T4"/>
              </a:rPr>
              <a:t> file (you can see an example of the file on the right side of the slide), this </a:t>
            </a:r>
            <a:r>
              <a:rPr lang="en-US" b="0" i="0" dirty="0" err="1">
                <a:solidFill>
                  <a:srgbClr val="1A1A1A"/>
                </a:solidFill>
                <a:effectLst/>
                <a:latin typeface="Century Supra T4"/>
              </a:rPr>
              <a:t>toml</a:t>
            </a:r>
            <a:r>
              <a:rPr lang="en-US" b="0" i="0" dirty="0">
                <a:solidFill>
                  <a:srgbClr val="1A1A1A"/>
                </a:solidFill>
                <a:effectLst/>
                <a:latin typeface="Century Supra T4"/>
              </a:rPr>
              <a:t> file is the most important file because it contains metadata and the list of dependencies required to build and run the project.</a:t>
            </a:r>
          </a:p>
          <a:p>
            <a:r>
              <a:rPr lang="en-US" b="0" i="0" dirty="0">
                <a:solidFill>
                  <a:srgbClr val="1A1A1A"/>
                </a:solidFill>
                <a:effectLst/>
                <a:latin typeface="Century Supra T4"/>
              </a:rPr>
              <a:t>2) The “</a:t>
            </a:r>
            <a:r>
              <a:rPr lang="en-US" b="0" i="0" dirty="0" err="1">
                <a:solidFill>
                  <a:srgbClr val="1A1A1A"/>
                </a:solidFill>
                <a:effectLst/>
                <a:latin typeface="Century Supra T4"/>
              </a:rPr>
              <a:t>uv</a:t>
            </a:r>
            <a:r>
              <a:rPr lang="en-US" b="0" i="0" dirty="0">
                <a:solidFill>
                  <a:srgbClr val="1A1A1A"/>
                </a:solidFill>
                <a:effectLst/>
                <a:latin typeface="Century Supra T4"/>
              </a:rPr>
              <a:t> add” is used to add dependencies to the project, and the third command is “</a:t>
            </a:r>
            <a:r>
              <a:rPr lang="en-US" b="0" i="0" dirty="0" err="1">
                <a:solidFill>
                  <a:srgbClr val="1A1A1A"/>
                </a:solidFill>
                <a:effectLst/>
                <a:latin typeface="Century Supra T4"/>
              </a:rPr>
              <a:t>uv</a:t>
            </a:r>
            <a:r>
              <a:rPr lang="en-US" b="0" i="0" dirty="0">
                <a:solidFill>
                  <a:srgbClr val="1A1A1A"/>
                </a:solidFill>
                <a:effectLst/>
                <a:latin typeface="Century Supra T4"/>
              </a:rPr>
              <a:t> sync” which setups the whole project based on existing config files.</a:t>
            </a:r>
          </a:p>
          <a:p>
            <a:endParaRPr lang="en-US" b="0" i="0" dirty="0">
              <a:solidFill>
                <a:srgbClr val="1A1A1A"/>
              </a:solidFill>
              <a:effectLst/>
              <a:latin typeface="Century Supra T4"/>
            </a:endParaRPr>
          </a:p>
          <a:p>
            <a:r>
              <a:rPr lang="en-US" b="0" i="0" dirty="0">
                <a:solidFill>
                  <a:srgbClr val="1A1A1A"/>
                </a:solidFill>
                <a:effectLst/>
                <a:latin typeface="Century Supra T4"/>
              </a:rPr>
              <a:t>So in general, </a:t>
            </a:r>
            <a:r>
              <a:rPr lang="en-US" b="0" i="0" dirty="0" err="1">
                <a:solidFill>
                  <a:srgbClr val="1A1A1A"/>
                </a:solidFill>
                <a:effectLst/>
                <a:latin typeface="Century Supra T4"/>
              </a:rPr>
              <a:t>uv</a:t>
            </a:r>
            <a:r>
              <a:rPr lang="en-US" b="0" i="0" dirty="0">
                <a:solidFill>
                  <a:srgbClr val="1A1A1A"/>
                </a:solidFill>
                <a:effectLst/>
                <a:latin typeface="Century Supra T4"/>
              </a:rPr>
              <a:t> is great for reproducibility.</a:t>
            </a:r>
          </a:p>
          <a:p>
            <a:endParaRPr lang="en-US" b="0" i="0" dirty="0">
              <a:solidFill>
                <a:srgbClr val="1A1A1A"/>
              </a:solidFill>
              <a:effectLst/>
              <a:latin typeface="Century Supra T4"/>
            </a:endParaRPr>
          </a:p>
          <a:p>
            <a:r>
              <a:rPr lang="en-US" b="0" i="0" dirty="0">
                <a:solidFill>
                  <a:srgbClr val="1A1A1A"/>
                </a:solidFill>
                <a:effectLst/>
                <a:latin typeface="Century Supra T4"/>
              </a:rPr>
              <a:t>And the best thing is that it’s super fast.</a:t>
            </a:r>
            <a:endParaRPr lang="en-U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Actually, I’ve done some benchmarks myself and I found that </a:t>
            </a:r>
            <a:r>
              <a:rPr lang="en-US" dirty="0" err="1"/>
              <a:t>uv</a:t>
            </a:r>
            <a:r>
              <a:rPr lang="en-US" dirty="0"/>
              <a:t> is 8 times faster than pip when installing </a:t>
            </a:r>
            <a:r>
              <a:rPr lang="en-US" dirty="0" err="1"/>
              <a:t>JupyterLab</a:t>
            </a:r>
            <a:r>
              <a:rPr lang="en-US" dirty="0"/>
              <a:t>, and 4 times faster than pip when installing dependencies from the same requirements.txt file.</a:t>
            </a:r>
          </a:p>
        </p:txBody>
      </p:sp>
    </p:spTree>
    <p:extLst>
      <p:ext uri="{BB962C8B-B14F-4D97-AF65-F5344CB8AC3E}">
        <p14:creationId xmlns:p14="http://schemas.microsoft.com/office/powerpoint/2010/main" val="12201277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coupled with </a:t>
            </a:r>
            <a:r>
              <a:rPr lang="en-US" dirty="0" err="1"/>
              <a:t>uv</a:t>
            </a:r>
            <a:r>
              <a:rPr lang="en-US" dirty="0"/>
              <a:t> is ruff, which I is actually an </a:t>
            </a:r>
            <a:r>
              <a:rPr lang="en-US" dirty="0" err="1"/>
              <a:t>emsemble</a:t>
            </a:r>
            <a:r>
              <a:rPr lang="en-US" dirty="0"/>
              <a:t> of Python </a:t>
            </a:r>
            <a:r>
              <a:rPr lang="en-US" dirty="0" err="1"/>
              <a:t>formaters</a:t>
            </a:r>
            <a:r>
              <a:rPr lang="en-US" dirty="0"/>
              <a:t>.</a:t>
            </a:r>
          </a:p>
          <a:p>
            <a:r>
              <a:rPr lang="en-US" dirty="0"/>
              <a:t>Ruff is a linter and code formatter.</a:t>
            </a:r>
          </a:p>
          <a:p>
            <a:r>
              <a:rPr lang="en-US" dirty="0"/>
              <a:t>It helps to </a:t>
            </a:r>
            <a:r>
              <a:rPr lang="en-US" b="0" i="0" dirty="0">
                <a:solidFill>
                  <a:srgbClr val="1A1A1A"/>
                </a:solidFill>
                <a:effectLst/>
                <a:latin typeface="Century Supra T4"/>
              </a:rPr>
              <a:t>keep our codebases clean and maintainable.</a:t>
            </a:r>
            <a:endParaRPr lang="en-US" dirty="0"/>
          </a:p>
          <a:p>
            <a:endParaRPr lang="en-US" dirty="0"/>
          </a:p>
          <a:p>
            <a:pPr marL="171450" indent="-171450">
              <a:buFontTx/>
              <a:buChar char="-"/>
            </a:pPr>
            <a:r>
              <a:rPr lang="en-US" dirty="0"/>
              <a:t>You can configure it within the .</a:t>
            </a:r>
            <a:r>
              <a:rPr lang="en-US" dirty="0" err="1"/>
              <a:t>toml</a:t>
            </a:r>
            <a:r>
              <a:rPr lang="en-US" dirty="0"/>
              <a:t> file and there are basically 2 commands “ruff check” for linting.</a:t>
            </a:r>
          </a:p>
          <a:p>
            <a:pPr marL="171450" indent="-171450">
              <a:buFontTx/>
              <a:buChar char="-"/>
            </a:pPr>
            <a:r>
              <a:rPr lang="en-US" dirty="0"/>
              <a:t>And “ruff format” for formatting.</a:t>
            </a:r>
          </a:p>
          <a:p>
            <a:pPr marL="171450" indent="-171450">
              <a:buFontTx/>
              <a:buChar char="-"/>
            </a:pPr>
            <a:endParaRPr lang="en-US" dirty="0"/>
          </a:p>
          <a:p>
            <a:pPr marL="0" indent="0">
              <a:buFontTx/>
              <a:buNone/>
            </a:pPr>
            <a:r>
              <a:rPr lang="en-US" dirty="0"/>
              <a:t>And Ruff has the advantage of being super fast as well, it’s way better than the competitors.</a:t>
            </a:r>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42501203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A1A1A"/>
                </a:solidFill>
                <a:effectLst/>
                <a:latin typeface="Century Supra T4"/>
              </a:rPr>
              <a:t>A popular library that I use is </a:t>
            </a:r>
            <a:r>
              <a:rPr lang="en-US" b="0" i="0" dirty="0" err="1">
                <a:solidFill>
                  <a:srgbClr val="1A1A1A"/>
                </a:solidFill>
                <a:effectLst/>
                <a:latin typeface="Century Supra T4"/>
              </a:rPr>
              <a:t>Pydantic</a:t>
            </a:r>
            <a:r>
              <a:rPr lang="en-US" b="0" i="0" dirty="0">
                <a:solidFill>
                  <a:srgbClr val="1A1A1A"/>
                </a:solidFill>
                <a:effectLst/>
                <a:latin typeface="Century Supra T4"/>
              </a:rPr>
              <a:t>, which is a great library for data validation and settings management.</a:t>
            </a:r>
          </a:p>
          <a:p>
            <a:r>
              <a:rPr lang="en-US" b="0" i="0" dirty="0">
                <a:solidFill>
                  <a:srgbClr val="1A1A1A"/>
                </a:solidFill>
                <a:effectLst/>
                <a:latin typeface="Century Supra T4"/>
              </a:rPr>
              <a:t>You can manage all kinds of configuration settings with it, such as API keys, database connection details, or model parameters..</a:t>
            </a:r>
          </a:p>
          <a:p>
            <a:endParaRPr lang="en-US" b="0" i="0" dirty="0">
              <a:solidFill>
                <a:srgbClr val="1A1A1A"/>
              </a:solidFill>
              <a:effectLst/>
              <a:latin typeface="Century Supra T4"/>
            </a:endParaRPr>
          </a:p>
          <a:p>
            <a:r>
              <a:rPr lang="en-US" b="0" i="0" dirty="0">
                <a:solidFill>
                  <a:srgbClr val="1A1A1A"/>
                </a:solidFill>
                <a:effectLst/>
                <a:latin typeface="Century Supra T4"/>
              </a:rPr>
              <a:t>- Here’s a small code example on how to use the </a:t>
            </a:r>
            <a:r>
              <a:rPr lang="en-US" b="0" i="0" dirty="0" err="1">
                <a:solidFill>
                  <a:srgbClr val="1A1A1A"/>
                </a:solidFill>
                <a:effectLst/>
                <a:latin typeface="Century Supra T4"/>
              </a:rPr>
              <a:t>Pydantic</a:t>
            </a:r>
            <a:r>
              <a:rPr lang="en-US" b="0" i="0" dirty="0">
                <a:solidFill>
                  <a:srgbClr val="1A1A1A"/>
                </a:solidFill>
                <a:effectLst/>
                <a:latin typeface="Century Supra T4"/>
              </a:rPr>
              <a:t> Settings. As you can see, you can automatically load settings from </a:t>
            </a:r>
            <a:r>
              <a:rPr lang="en-US" dirty="0"/>
              <a:t>.env</a:t>
            </a:r>
            <a:r>
              <a:rPr lang="en-US" b="0" i="0" dirty="0">
                <a:solidFill>
                  <a:srgbClr val="1A1A1A"/>
                </a:solidFill>
                <a:effectLst/>
                <a:latin typeface="Century Supra T4"/>
              </a:rPr>
              <a:t> files, you can also validate their types, and make them easily accessible in your code.</a:t>
            </a:r>
          </a:p>
          <a:p>
            <a:endParaRPr lang="en-US" b="0" i="0" dirty="0">
              <a:solidFill>
                <a:srgbClr val="1A1A1A"/>
              </a:solidFill>
              <a:effectLst/>
              <a:latin typeface="Century Supra T4"/>
            </a:endParaRPr>
          </a:p>
          <a:p>
            <a:r>
              <a:rPr lang="en-US" b="0" i="0" dirty="0">
                <a:solidFill>
                  <a:srgbClr val="1A1A1A"/>
                </a:solidFill>
                <a:effectLst/>
                <a:latin typeface="Century Supra T4"/>
              </a:rPr>
              <a:t>And so, once you run this code, </a:t>
            </a:r>
            <a:r>
              <a:rPr lang="en-US" b="0" i="0" dirty="0" err="1">
                <a:solidFill>
                  <a:srgbClr val="1A1A1A"/>
                </a:solidFill>
                <a:effectLst/>
                <a:latin typeface="Century Supra T4"/>
              </a:rPr>
              <a:t>Pydantic</a:t>
            </a:r>
            <a:r>
              <a:rPr lang="en-US" b="0" i="0" dirty="0">
                <a:solidFill>
                  <a:srgbClr val="1A1A1A"/>
                </a:solidFill>
                <a:effectLst/>
                <a:latin typeface="Century Supra T4"/>
              </a:rPr>
              <a:t> will automatically load the values of ”</a:t>
            </a:r>
            <a:r>
              <a:rPr lang="en-US" dirty="0" err="1"/>
              <a:t>api_key</a:t>
            </a:r>
            <a:r>
              <a:rPr lang="en-US" dirty="0"/>
              <a:t>”</a:t>
            </a:r>
            <a:r>
              <a:rPr lang="en-US" b="0" i="0" dirty="0">
                <a:solidFill>
                  <a:srgbClr val="1A1A1A"/>
                </a:solidFill>
                <a:effectLst/>
                <a:latin typeface="Century Supra T4"/>
              </a:rPr>
              <a:t> and ”</a:t>
            </a:r>
            <a:r>
              <a:rPr lang="en-US" dirty="0" err="1"/>
              <a:t>db_url</a:t>
            </a:r>
            <a:r>
              <a:rPr lang="en-US" dirty="0"/>
              <a:t>”, and t</a:t>
            </a:r>
            <a:r>
              <a:rPr lang="en-US" b="0" i="0" dirty="0">
                <a:solidFill>
                  <a:srgbClr val="1A1A1A"/>
                </a:solidFill>
                <a:effectLst/>
                <a:latin typeface="Century Supra T4"/>
              </a:rPr>
              <a:t>hese values will be accessible and validated according to the types defined in the </a:t>
            </a:r>
            <a:r>
              <a:rPr lang="en-US" dirty="0"/>
              <a:t>Settings</a:t>
            </a:r>
            <a:r>
              <a:rPr lang="en-US" b="0" i="0" dirty="0">
                <a:solidFill>
                  <a:srgbClr val="1A1A1A"/>
                </a:solidFill>
                <a:effectLst/>
                <a:latin typeface="Century Supra T4"/>
              </a:rPr>
              <a:t> model object.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32168003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A1A1A"/>
                </a:solidFill>
                <a:effectLst/>
                <a:latin typeface="Century Supra T4"/>
              </a:rPr>
              <a:t>I also want to mention </a:t>
            </a:r>
            <a:r>
              <a:rPr lang="en-US" b="0" i="0" dirty="0" err="1">
                <a:solidFill>
                  <a:srgbClr val="1A1A1A"/>
                </a:solidFill>
                <a:effectLst/>
                <a:latin typeface="Century Supra T4"/>
              </a:rPr>
              <a:t>Dataclasses</a:t>
            </a:r>
            <a:r>
              <a:rPr lang="en-US" b="0" i="0" dirty="0">
                <a:solidFill>
                  <a:srgbClr val="1A1A1A"/>
                </a:solidFill>
                <a:effectLst/>
                <a:latin typeface="Century Supra T4"/>
              </a:rPr>
              <a:t>, which is not a library but a modern Python feature t</a:t>
            </a:r>
            <a:r>
              <a:rPr lang="en-US" dirty="0"/>
              <a:t>hat provides a way to define classes that are primarily used to store data. </a:t>
            </a:r>
          </a:p>
          <a:p>
            <a:endParaRPr lang="en-US" dirty="0"/>
          </a:p>
          <a:p>
            <a:r>
              <a:rPr lang="en-US" dirty="0"/>
              <a:t>Here you can see a simple example, just need to import </a:t>
            </a:r>
            <a:r>
              <a:rPr lang="en-US" dirty="0" err="1"/>
              <a:t>dataclasses</a:t>
            </a:r>
            <a:r>
              <a:rPr lang="en-US" dirty="0"/>
              <a:t> from </a:t>
            </a:r>
            <a:r>
              <a:rPr lang="en-US" dirty="0" err="1"/>
              <a:t>dataclass</a:t>
            </a:r>
            <a:r>
              <a:rPr lang="en-US" dirty="0"/>
              <a:t> and you’re ready to use the annotation and get access to special methods like “</a:t>
            </a:r>
            <a:r>
              <a:rPr lang="en-US" dirty="0" err="1"/>
              <a:t>init</a:t>
            </a:r>
            <a:r>
              <a:rPr lang="en-US" dirty="0"/>
              <a:t>” or “eq” which will be generated via metaprogramming for you.</a:t>
            </a:r>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21652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So now let see other version control tools that complement Git.</a:t>
            </a:r>
          </a:p>
        </p:txBody>
      </p:sp>
    </p:spTree>
    <p:extLst>
      <p:ext uri="{BB962C8B-B14F-4D97-AF65-F5344CB8AC3E}">
        <p14:creationId xmlns:p14="http://schemas.microsoft.com/office/powerpoint/2010/main" val="2128644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To my big surprise, the blog post </a:t>
            </a:r>
            <a:r>
              <a:rPr lang="en-US" sz="1200" dirty="0">
                <a:solidFill>
                  <a:srgbClr val="6E6666"/>
                </a:solidFill>
                <a:latin typeface="Poppins" pitchFamily="34" charset="0"/>
                <a:ea typeface="Poppins" pitchFamily="34" charset="-122"/>
                <a:cs typeface="Poppins" pitchFamily="34" charset="-120"/>
              </a:rPr>
              <a:t>resonated well with practitioners across languages and backgrounds.</a:t>
            </a:r>
            <a:endParaRPr lang="en-US" dirty="0"/>
          </a:p>
          <a:p>
            <a:endParaRPr lang="en-US" dirty="0"/>
          </a:p>
          <a:p>
            <a:r>
              <a:rPr lang="en-US" dirty="0"/>
              <a:t>It received quite a lot of attention on Hacker News. It was actually in the top page for a while.</a:t>
            </a:r>
          </a:p>
          <a:p>
            <a:endParaRPr lang="en-US" dirty="0"/>
          </a:p>
          <a:p>
            <a:r>
              <a:rPr lang="en-US" dirty="0"/>
              <a:t>- And many developers commented about it, well… it actually received 695 comments in total. </a:t>
            </a:r>
          </a:p>
          <a:p>
            <a:endParaRPr lang="en-US" dirty="0"/>
          </a:p>
          <a:p>
            <a:r>
              <a:rPr lang="en-US" dirty="0"/>
              <a:t>This is proof that the Python ecosystem is quite vibrant, and this is also a proof for me that you really never know what the people on the internet are going to find interesting.</a:t>
            </a:r>
          </a:p>
        </p:txBody>
      </p:sp>
    </p:spTree>
    <p:extLst>
      <p:ext uri="{BB962C8B-B14F-4D97-AF65-F5344CB8AC3E}">
        <p14:creationId xmlns:p14="http://schemas.microsoft.com/office/powerpoint/2010/main" val="35757985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 really love GitHub Actions, I think everyone should use them. </a:t>
            </a:r>
          </a:p>
          <a:p>
            <a:r>
              <a:rPr lang="en-US" dirty="0"/>
              <a:t>This is a simple code example that compiles and tests the backed of a project.</a:t>
            </a:r>
          </a:p>
          <a:p>
            <a:r>
              <a:rPr lang="en-US" dirty="0"/>
              <a:t>Note that this workflow uses Docker to run the tests in an isolated environment.</a:t>
            </a:r>
          </a:p>
          <a:p>
            <a:endParaRPr lang="en-US" dirty="0"/>
          </a:p>
          <a:p>
            <a:pPr marL="171450" indent="-171450">
              <a:buFontTx/>
              <a:buChar char="-"/>
            </a:pPr>
            <a:r>
              <a:rPr lang="en-US" dirty="0"/>
              <a:t>Also note that you can do continuous integration across different operating systems (you can choose from MacOS or Windows if you want) </a:t>
            </a:r>
          </a:p>
          <a:p>
            <a:pPr marL="171450" indent="-171450">
              <a:buFontTx/>
              <a:buChar char="-"/>
            </a:pPr>
            <a:endParaRPr lang="en-US" dirty="0"/>
          </a:p>
          <a:p>
            <a:pPr marL="0" indent="0">
              <a:buFontTx/>
              <a:buNone/>
            </a:pPr>
            <a:r>
              <a:rPr lang="en-US" dirty="0"/>
              <a:t>So I recommend using it for both API and UI pipelines.</a:t>
            </a:r>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32174414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also use </a:t>
            </a:r>
            <a:r>
              <a:rPr lang="en-US" dirty="0" err="1"/>
              <a:t>use</a:t>
            </a:r>
            <a:r>
              <a:rPr lang="en-US" dirty="0"/>
              <a:t> </a:t>
            </a:r>
            <a:r>
              <a:rPr lang="en-US" dirty="0">
                <a:hlinkClick r:id="rId3"/>
              </a:rPr>
              <a:t>pre-commit</a:t>
            </a:r>
            <a:r>
              <a:rPr lang="en-US" dirty="0"/>
              <a:t> hooks to run checks and format code before committing.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Here’s a sample configuration file that I 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It helps ensure that the code is always in a good state and follows the project’s coding standards.</a:t>
            </a:r>
          </a:p>
          <a:p>
            <a:r>
              <a:rPr lang="en-US" dirty="0"/>
              <a:t>For example, I use it to run </a:t>
            </a:r>
            <a:r>
              <a:rPr lang="en-US" dirty="0">
                <a:hlinkClick r:id="rId4"/>
              </a:rPr>
              <a:t>ruff-pre-commit</a:t>
            </a:r>
            <a:r>
              <a:rPr lang="en-US" dirty="0"/>
              <a:t> and </a:t>
            </a:r>
            <a:r>
              <a:rPr lang="en-US" dirty="0" err="1"/>
              <a:t>gitleaks</a:t>
            </a:r>
            <a:r>
              <a:rPr lang="en-US" dirty="0"/>
              <a:t> before committing my code.</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24896328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And when it comes to infrastructure management, of course there’s docker, but apart from that.</a:t>
            </a:r>
          </a:p>
        </p:txBody>
      </p:sp>
    </p:spTree>
    <p:extLst>
      <p:ext uri="{BB962C8B-B14F-4D97-AF65-F5344CB8AC3E}">
        <p14:creationId xmlns:p14="http://schemas.microsoft.com/office/powerpoint/2010/main" val="13706303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also like to use make, which is  a powerful tool that can help you automate almost anything in your development workflow. </a:t>
            </a:r>
          </a:p>
          <a:p>
            <a:r>
              <a:rPr lang="en-US" dirty="0"/>
              <a:t>I know, these two examples are very simple, but just imagine how you can add more complex tasks as needed.</a:t>
            </a:r>
            <a:endParaRPr lang="en-US" b="0" i="0" dirty="0">
              <a:solidFill>
                <a:srgbClr val="1A1A1A"/>
              </a:solidFill>
              <a:effectLst/>
              <a:latin typeface="Century Supra T4"/>
            </a:endParaRPr>
          </a:p>
          <a:p>
            <a:endParaRPr lang="en-US" b="0" i="0" dirty="0">
              <a:solidFill>
                <a:srgbClr val="1A1A1A"/>
              </a:solidFill>
              <a:effectLst/>
              <a:latin typeface="Century Supra T4"/>
            </a:endParaRPr>
          </a:p>
          <a:p>
            <a:r>
              <a:rPr lang="en-US" b="0" i="0" dirty="0">
                <a:solidFill>
                  <a:srgbClr val="1A1A1A"/>
                </a:solidFill>
                <a:effectLst/>
                <a:latin typeface="Century Supra T4"/>
              </a:rPr>
              <a:t>I prefer using Make to create simple shortcuts for common development commands.</a:t>
            </a:r>
          </a:p>
          <a:p>
            <a:r>
              <a:rPr lang="en-US" b="0" i="0" dirty="0">
                <a:solidFill>
                  <a:srgbClr val="1A1A1A"/>
                </a:solidFill>
                <a:effectLst/>
                <a:latin typeface="Century Supra T4"/>
              </a:rPr>
              <a:t>Instead of remembering and typing out long CLI incantations to run tests, build Docker images, or start services, I define these tasks in a </a:t>
            </a:r>
            <a:r>
              <a:rPr lang="en-US" dirty="0" err="1"/>
              <a:t>Makefile</a:t>
            </a:r>
            <a:r>
              <a:rPr lang="en-US" b="0" i="0" dirty="0">
                <a:solidFill>
                  <a:srgbClr val="1A1A1A"/>
                </a:solidFill>
                <a:effectLst/>
                <a:latin typeface="Century Supra T4"/>
              </a:rPr>
              <a:t>. Then I just run commands like ”</a:t>
            </a:r>
            <a:r>
              <a:rPr lang="en-US" dirty="0"/>
              <a:t>make test”</a:t>
            </a:r>
            <a:r>
              <a:rPr lang="en-US" b="0" i="0" dirty="0">
                <a:solidFill>
                  <a:srgbClr val="1A1A1A"/>
                </a:solidFill>
                <a:effectLst/>
                <a:latin typeface="Century Supra T4"/>
              </a:rPr>
              <a:t> or ”</a:t>
            </a:r>
            <a:r>
              <a:rPr lang="en-US" dirty="0"/>
              <a:t>make infrastructure-up”, and voila!</a:t>
            </a:r>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Transitioning fully to Python has been an exciting journey for me, especially because I’ve realized how fast it is to go from an idea to production-ready solutions in Python. It’s really a great and growing ecosystem, especially these days with AI, as we know Python has become the de facto programming language for that.</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So now I’ll go through my current </a:t>
            </a:r>
            <a:r>
              <a:rPr lang="en-US" dirty="0" err="1"/>
              <a:t>Pyton</a:t>
            </a:r>
            <a:r>
              <a:rPr lang="en-US" dirty="0"/>
              <a:t> toolbox. </a:t>
            </a:r>
          </a:p>
        </p:txBody>
      </p:sp>
    </p:spTree>
    <p:extLst>
      <p:ext uri="{BB962C8B-B14F-4D97-AF65-F5344CB8AC3E}">
        <p14:creationId xmlns:p14="http://schemas.microsoft.com/office/powerpoint/2010/main" val="928762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But one thing I find very interesting these days is AI.</a:t>
            </a:r>
          </a:p>
          <a:p>
            <a:endParaRPr lang="en-US" dirty="0"/>
          </a:p>
          <a:p>
            <a:r>
              <a:rPr lang="en-US" dirty="0"/>
              <a:t>After been working in traditional Machine Learning for a while, I see AI is this new hot thing going on, that I really want to learn and try and get hands-on with it, for real.</a:t>
            </a:r>
          </a:p>
          <a:p>
            <a:endParaRPr lang="en-US" dirty="0"/>
          </a:p>
          <a:p>
            <a:r>
              <a:rPr lang="en-US" dirty="0"/>
              <a:t>?And guess which is the de-facto programming language for AI development?</a:t>
            </a:r>
          </a:p>
          <a:p>
            <a:endParaRPr lang="en-US" dirty="0"/>
          </a:p>
        </p:txBody>
      </p:sp>
    </p:spTree>
    <p:extLst>
      <p:ext uri="{BB962C8B-B14F-4D97-AF65-F5344CB8AC3E}">
        <p14:creationId xmlns:p14="http://schemas.microsoft.com/office/powerpoint/2010/main" val="763149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Yes, it’s Python.</a:t>
            </a:r>
          </a:p>
          <a:p>
            <a:endParaRPr lang="en-US" dirty="0"/>
          </a:p>
          <a:p>
            <a:r>
              <a:rPr lang="en-US" dirty="0"/>
              <a:t>And the thing is that the Python ecosystem is already full of tools for machine learning, </a:t>
            </a:r>
            <a:r>
              <a:rPr lang="en-US" dirty="0" err="1"/>
              <a:t>MLOps</a:t>
            </a:r>
            <a:r>
              <a:rPr lang="en-US" dirty="0"/>
              <a:t>, Data Visualization, Data Processing and so on.</a:t>
            </a:r>
          </a:p>
        </p:txBody>
      </p:sp>
    </p:spTree>
    <p:extLst>
      <p:ext uri="{BB962C8B-B14F-4D97-AF65-F5344CB8AC3E}">
        <p14:creationId xmlns:p14="http://schemas.microsoft.com/office/powerpoint/2010/main" val="827632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And with Generative AI there are many more tools and frameworks joining the party.</a:t>
            </a:r>
          </a:p>
          <a:p>
            <a:endParaRPr lang="en-US" dirty="0"/>
          </a:p>
          <a:p>
            <a:r>
              <a:rPr lang="en-US" dirty="0"/>
              <a:t>So, it’s very easy to get lost in this big ecosystem and it’s also difficult to know where to start.</a:t>
            </a:r>
          </a:p>
        </p:txBody>
      </p:sp>
    </p:spTree>
    <p:extLst>
      <p:ext uri="{BB962C8B-B14F-4D97-AF65-F5344CB8AC3E}">
        <p14:creationId xmlns:p14="http://schemas.microsoft.com/office/powerpoint/2010/main" val="3513658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for many of us, the natural place to start is with a </a:t>
            </a:r>
            <a:r>
              <a:rPr lang="en-US" dirty="0" err="1"/>
              <a:t>Jupyter</a:t>
            </a:r>
            <a:r>
              <a:rPr lang="en-US" dirty="0"/>
              <a:t> notebook. It’s very convenient; we all know the pattern. </a:t>
            </a:r>
          </a:p>
          <a:p>
            <a:endParaRPr lang="en-US" dirty="0"/>
          </a:p>
          <a:p>
            <a:r>
              <a:rPr lang="en-US" dirty="0"/>
              <a:t>- You get a question to answer or an interesting problem to explore, you collect some data, build a pandas </a:t>
            </a:r>
            <a:r>
              <a:rPr lang="en-US" dirty="0" err="1"/>
              <a:t>dataframe</a:t>
            </a:r>
            <a:r>
              <a:rPr lang="en-US" dirty="0"/>
              <a:t>, produce a chart, and fell happy about it because it’s very visual.</a:t>
            </a:r>
          </a:p>
          <a:p>
            <a:endParaRPr lang="en-US" dirty="0"/>
          </a:p>
          <a:p>
            <a:r>
              <a:rPr lang="en-US" dirty="0"/>
              <a:t>But the problem appears when you are asked to productionize the notebook.</a:t>
            </a:r>
            <a:br>
              <a:rPr lang="en-US" dirty="0"/>
            </a:br>
            <a:r>
              <a:rPr lang="en-US" dirty="0"/>
              <a:t>The issue is that notebooks are not designed for this.</a:t>
            </a:r>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I think of notebooks as the lab environment and applications as production-ready product lines in a factory.</a:t>
            </a:r>
          </a:p>
        </p:txBody>
      </p:sp>
    </p:spTree>
    <p:extLst>
      <p:ext uri="{BB962C8B-B14F-4D97-AF65-F5344CB8AC3E}">
        <p14:creationId xmlns:p14="http://schemas.microsoft.com/office/powerpoint/2010/main" val="131132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it has happened to me before that I was doing a quick notebook just to get some numbers, and then I forgot about it. One or two months later, when I was asked about the same numbers, I couldn’t find them.</a:t>
            </a:r>
          </a:p>
          <a:p>
            <a:endParaRPr lang="en-US" dirty="0"/>
          </a:p>
          <a:p>
            <a:r>
              <a:rPr lang="en-US" dirty="0"/>
              <a:t>- Or the well-known issue of re-running cells and getting lost because we were in a hurry and broke the order of execution.</a:t>
            </a:r>
          </a:p>
          <a:p>
            <a:endParaRPr lang="en-US" dirty="0"/>
          </a:p>
          <a:p>
            <a:r>
              <a:rPr lang="en-US" dirty="0"/>
              <a:t>- Another issue with notebooks is that it’s hard to create unit tests for the functions, and it’s not possible to build proper application infrastructure. And don’t get me wrong — notebooks are great for exploration and quick data analysis. The problem is that we often treat them as the end of the story.</a:t>
            </a:r>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3010861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5F5F5"/>
          </a:solidFill>
          <a:ln/>
        </p:spPr>
      </p:sp>
      <p:sp>
        <p:nvSpPr>
          <p:cNvPr id="3" name="Shape 1"/>
          <p:cNvSpPr/>
          <p:nvPr/>
        </p:nvSpPr>
        <p:spPr>
          <a:xfrm>
            <a:off x="0" y="0"/>
            <a:ext cx="14630400" cy="8229600"/>
          </a:xfrm>
          <a:prstGeom prst="rect">
            <a:avLst/>
          </a:prstGeom>
          <a:solidFill>
            <a:srgbClr val="FFFFFF"/>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hyperlink" Target="https://www.cesarsotovalero.net/blog/i-am-switching-to-python-and-actually-liking-it.html"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22.sv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3.png"/><Relationship Id="rId7"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hyperlink" Target="https://docs.pydantic.dev/"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docs.python.org/3/library/dataclasses.html" TargetMode="External"/><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image" Target="../media/image34.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hyperlink" Target="https://news.ycombinator.com/item?id=44579717"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9.xml"/><Relationship Id="rId5" Type="http://schemas.openxmlformats.org/officeDocument/2006/relationships/image" Target="../media/image36.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9.xml"/><Relationship Id="rId1" Type="http://schemas.openxmlformats.org/officeDocument/2006/relationships/themeOverride" Target="../theme/themeOverride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10.xml"/><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822345" y="1088153"/>
            <a:ext cx="12985710" cy="2187972"/>
          </a:xfrm>
          <a:prstGeom prst="rect">
            <a:avLst/>
          </a:prstGeom>
          <a:noFill/>
          <a:ln/>
        </p:spPr>
        <p:txBody>
          <a:bodyPr wrap="square" lIns="0" tIns="0" rIns="0" bIns="0" rtlCol="0" anchor="t"/>
          <a:lstStyle/>
          <a:p>
            <a:pPr marL="0" indent="0" algn="ctr">
              <a:buNone/>
            </a:pPr>
            <a:r>
              <a:rPr lang="en-US" sz="5400" b="1" dirty="0">
                <a:solidFill>
                  <a:srgbClr val="030303"/>
                </a:solidFill>
                <a:latin typeface="DejaVu Sans" panose="020B0603030804020204" pitchFamily="34" charset="0"/>
                <a:ea typeface="DejaVu Sans" panose="020B0603030804020204" pitchFamily="34" charset="0"/>
                <a:cs typeface="DejaVu Sans" panose="020B0603030804020204" pitchFamily="34" charset="0"/>
              </a:rPr>
              <a:t>From Ideas to APIs Delivering Fast with Modern Python</a:t>
            </a:r>
            <a:endParaRPr lang="en-US" sz="5400" b="1"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4" name="Text 1"/>
          <p:cNvSpPr/>
          <p:nvPr/>
        </p:nvSpPr>
        <p:spPr>
          <a:xfrm>
            <a:off x="1247795" y="3203745"/>
            <a:ext cx="12134810" cy="725805"/>
          </a:xfrm>
          <a:prstGeom prst="rect">
            <a:avLst/>
          </a:prstGeom>
          <a:noFill/>
          <a:ln/>
        </p:spPr>
        <p:txBody>
          <a:bodyPr wrap="square" lIns="0" tIns="0" rIns="0" bIns="0" rtlCol="0" anchor="t"/>
          <a:lstStyle/>
          <a:p>
            <a:pPr marL="0" indent="0" algn="ctr">
              <a:lnSpc>
                <a:spcPts val="2850"/>
              </a:lnSpc>
              <a:buNone/>
            </a:pPr>
            <a:r>
              <a:rPr lang="en-US" sz="2000" dirty="0">
                <a:latin typeface="DejaVu Sans Light" panose="020B0203030804020204" pitchFamily="34" charset="0"/>
                <a:ea typeface="DejaVu Sans Light" panose="020B0203030804020204" pitchFamily="34" charset="0"/>
                <a:cs typeface="DejaVu Sans Light" panose="020B0203030804020204" pitchFamily="34" charset="0"/>
              </a:rPr>
              <a:t>How to shorten your path from notebook idea to running API, focusing on the plumbing that actually ships apps and models to production environments.</a:t>
            </a:r>
          </a:p>
        </p:txBody>
      </p:sp>
      <p:sp>
        <p:nvSpPr>
          <p:cNvPr id="5" name="Text 0">
            <a:extLst>
              <a:ext uri="{FF2B5EF4-FFF2-40B4-BE49-F238E27FC236}">
                <a16:creationId xmlns:a16="http://schemas.microsoft.com/office/drawing/2014/main" id="{C26BA5D5-F3CD-B63F-61DA-83E5804A9D4F}"/>
              </a:ext>
            </a:extLst>
          </p:cNvPr>
          <p:cNvSpPr/>
          <p:nvPr/>
        </p:nvSpPr>
        <p:spPr>
          <a:xfrm>
            <a:off x="3924954" y="5496472"/>
            <a:ext cx="6780491" cy="1996528"/>
          </a:xfrm>
          <a:prstGeom prst="rect">
            <a:avLst/>
          </a:prstGeom>
          <a:noFill/>
          <a:ln/>
        </p:spPr>
        <p:txBody>
          <a:bodyPr wrap="none" lIns="0" tIns="0" rIns="0" bIns="0" rtlCol="0" anchor="t"/>
          <a:lstStyle/>
          <a:p>
            <a:pPr marL="0" indent="0" algn="ctr">
              <a:lnSpc>
                <a:spcPct val="150000"/>
              </a:lnSpc>
              <a:buNone/>
            </a:pPr>
            <a:r>
              <a:rPr lang="en-US" sz="2000" dirty="0">
                <a:solidFill>
                  <a:schemeClr val="bg2">
                    <a:lumMod val="25000"/>
                  </a:schemeClr>
                </a:solidFill>
                <a:latin typeface="DejaVu Sans" panose="020B0603030804020204" pitchFamily="34" charset="0"/>
                <a:ea typeface="DejaVu Sans" panose="020B0603030804020204" pitchFamily="34" charset="0"/>
                <a:cs typeface="DejaVu Sans" panose="020B0603030804020204" pitchFamily="34" charset="0"/>
              </a:rPr>
              <a:t>César Soto Valero</a:t>
            </a:r>
          </a:p>
          <a:p>
            <a:pPr marL="0" indent="0" algn="ctr">
              <a:lnSpc>
                <a:spcPct val="150000"/>
              </a:lnSpc>
              <a:buNone/>
            </a:pPr>
            <a:r>
              <a:rPr lang="en-US" sz="2000" dirty="0">
                <a:solidFill>
                  <a:schemeClr val="bg2">
                    <a:lumMod val="25000"/>
                  </a:schemeClr>
                </a:solidFill>
                <a:latin typeface="DejaVu Sans" panose="020B0603030804020204" pitchFamily="34" charset="0"/>
                <a:ea typeface="DejaVu Sans" panose="020B0603030804020204" pitchFamily="34" charset="0"/>
                <a:cs typeface="DejaVu Sans" panose="020B0603030804020204" pitchFamily="34" charset="0"/>
              </a:rPr>
              <a:t>Data Scientist / ML Engineer</a:t>
            </a:r>
            <a:endParaRPr lang="en-US" sz="2400" dirty="0">
              <a:solidFill>
                <a:schemeClr val="bg2">
                  <a:lumMod val="25000"/>
                </a:schemeClr>
              </a:solidFill>
              <a:latin typeface="DejaVu Sans Light" panose="020B0203030804020204" pitchFamily="34" charset="0"/>
              <a:ea typeface="DejaVu Sans Light" panose="020B0203030804020204" pitchFamily="34" charset="0"/>
              <a:cs typeface="DejaVu Sans Light" panose="020B0203030804020204" pitchFamily="34" charset="0"/>
            </a:endParaRPr>
          </a:p>
        </p:txBody>
      </p:sp>
      <p:pic>
        <p:nvPicPr>
          <p:cNvPr id="8" name="Picture 7" descr="A close-up of a black background&#10;&#10;Description automatically generated">
            <a:extLst>
              <a:ext uri="{FF2B5EF4-FFF2-40B4-BE49-F238E27FC236}">
                <a16:creationId xmlns:a16="http://schemas.microsoft.com/office/drawing/2014/main" id="{0AAA580E-4C23-D39B-EF5E-4252455AFAA5}"/>
              </a:ext>
            </a:extLst>
          </p:cNvPr>
          <p:cNvPicPr>
            <a:picLocks noChangeAspect="1"/>
          </p:cNvPicPr>
          <p:nvPr/>
        </p:nvPicPr>
        <p:blipFill>
          <a:blip r:embed="rId3">
            <a:extLst>
              <a:ext uri="{BEBA8EAE-BF5A-486C-A8C5-ECC9F3942E4B}">
                <a14:imgProps xmlns:a14="http://schemas.microsoft.com/office/drawing/2010/main">
                  <a14:imgLayer r:embed="rId4">
                    <a14:imgEffect>
                      <a14:artisticPencilGrayscale/>
                    </a14:imgEffect>
                  </a14:imgLayer>
                </a14:imgProps>
              </a:ext>
            </a:extLst>
          </a:blip>
          <a:stretch>
            <a:fillRect/>
          </a:stretch>
        </p:blipFill>
        <p:spPr>
          <a:xfrm>
            <a:off x="13293725" y="7600673"/>
            <a:ext cx="1057275" cy="441236"/>
          </a:xfrm>
          <a:prstGeom prst="rect">
            <a:avLst/>
          </a:prstGeom>
        </p:spPr>
      </p:pic>
      <p:sp>
        <p:nvSpPr>
          <p:cNvPr id="9" name="TextBox 8">
            <a:extLst>
              <a:ext uri="{FF2B5EF4-FFF2-40B4-BE49-F238E27FC236}">
                <a16:creationId xmlns:a16="http://schemas.microsoft.com/office/drawing/2014/main" id="{DDA19D97-9D00-3A42-B82E-45C5DF97DA04}"/>
              </a:ext>
            </a:extLst>
          </p:cNvPr>
          <p:cNvSpPr txBox="1"/>
          <p:nvPr/>
        </p:nvSpPr>
        <p:spPr>
          <a:xfrm>
            <a:off x="279400" y="7734132"/>
            <a:ext cx="7315200" cy="307777"/>
          </a:xfrm>
          <a:prstGeom prst="rect">
            <a:avLst/>
          </a:prstGeom>
        </p:spPr>
        <p:txBody>
          <a:bodyPr wrap="square">
            <a:spAutoFit/>
          </a:bodyPr>
          <a:lstStyle/>
          <a:p>
            <a:r>
              <a:rPr lang="en-US" sz="1400" dirty="0">
                <a:solidFill>
                  <a:schemeClr val="bg2">
                    <a:lumMod val="75000"/>
                  </a:schemeClr>
                </a:solidFill>
                <a:latin typeface="DejaVu Sans Light" panose="020B0203030804020204" pitchFamily="34" charset="0"/>
                <a:ea typeface="DejaVu Sans Light" panose="020B0203030804020204" pitchFamily="34" charset="0"/>
                <a:cs typeface="DejaVu Sans Light" panose="020B0203030804020204" pitchFamily="34" charset="0"/>
              </a:rPr>
              <a:t>cesarsotovalero.net </a:t>
            </a:r>
            <a:endParaRPr lang="en-US" sz="1400" dirty="0">
              <a:solidFill>
                <a:schemeClr val="bg2">
                  <a:lumMod val="75000"/>
                </a:schemeClr>
              </a:solidFill>
            </a:endParaRPr>
          </a:p>
        </p:txBody>
      </p:sp>
      <p:pic>
        <p:nvPicPr>
          <p:cNvPr id="2" name="Image 0" descr="preencoded.png"/>
          <p:cNvPicPr>
            <a:picLocks noChangeAspect="1"/>
          </p:cNvPicPr>
          <p:nvPr/>
        </p:nvPicPr>
        <p:blipFill rotWithShape="1">
          <a:blip r:embed="rId5"/>
          <a:srcRect t="25925" b="12673"/>
          <a:stretch/>
        </p:blipFill>
        <p:spPr>
          <a:xfrm>
            <a:off x="660399" y="4283454"/>
            <a:ext cx="3723003" cy="3429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1A560041-9E40-8E45-B153-20B1A9EC3BCF}"/>
              </a:ext>
            </a:extLst>
          </p:cNvPr>
          <p:cNvSpPr/>
          <p:nvPr/>
        </p:nvSpPr>
        <p:spPr>
          <a:xfrm>
            <a:off x="0" y="2620764"/>
            <a:ext cx="14630400" cy="2187972"/>
          </a:xfrm>
          <a:prstGeom prst="rect">
            <a:avLst/>
          </a:prstGeom>
          <a:noFill/>
          <a:ln/>
        </p:spPr>
        <p:txBody>
          <a:bodyPr wrap="square" lIns="0" tIns="0" rIns="0" bIns="0" rtlCol="0" anchor="ctr"/>
          <a:lstStyle/>
          <a:p>
            <a:pPr algn="ctr"/>
            <a:r>
              <a:rPr lang="en-US" sz="6000" b="1" dirty="0">
                <a:solidFill>
                  <a:srgbClr val="030303"/>
                </a:solidFill>
                <a:latin typeface="DejaVu Sans" panose="020B0603030804020204" pitchFamily="34" charset="0"/>
                <a:ea typeface="DejaVu Sans" panose="020B0603030804020204" pitchFamily="34" charset="0"/>
                <a:cs typeface="DejaVu Sans" panose="020B0603030804020204" pitchFamily="34" charset="0"/>
              </a:rPr>
              <a:t>But AI will write most of the code, right? 🤔</a:t>
            </a:r>
          </a:p>
        </p:txBody>
      </p:sp>
    </p:spTree>
    <p:extLst>
      <p:ext uri="{BB962C8B-B14F-4D97-AF65-F5344CB8AC3E}">
        <p14:creationId xmlns:p14="http://schemas.microsoft.com/office/powerpoint/2010/main" val="232603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1A560041-9E40-8E45-B153-20B1A9EC3BCF}"/>
              </a:ext>
            </a:extLst>
          </p:cNvPr>
          <p:cNvSpPr/>
          <p:nvPr/>
        </p:nvSpPr>
        <p:spPr>
          <a:xfrm>
            <a:off x="0" y="2620764"/>
            <a:ext cx="14630400" cy="2187972"/>
          </a:xfrm>
          <a:prstGeom prst="rect">
            <a:avLst/>
          </a:prstGeom>
          <a:noFill/>
          <a:ln/>
        </p:spPr>
        <p:txBody>
          <a:bodyPr wrap="square" lIns="0" tIns="0" rIns="0" bIns="0" rtlCol="0" anchor="ctr"/>
          <a:lstStyle/>
          <a:p>
            <a:pPr marL="0" indent="0" algn="ctr">
              <a:buNone/>
            </a:pPr>
            <a:r>
              <a:rPr lang="en-US" sz="6000" b="1" dirty="0">
                <a:solidFill>
                  <a:srgbClr val="030303"/>
                </a:solidFill>
                <a:latin typeface="DejaVu Sans" panose="020B0603030804020204" pitchFamily="34" charset="0"/>
                <a:ea typeface="DejaVu Sans" panose="020B0603030804020204" pitchFamily="34" charset="0"/>
                <a:cs typeface="DejaVu Sans" panose="020B0603030804020204" pitchFamily="34" charset="0"/>
              </a:rPr>
              <a:t>Well, not really. 🙂</a:t>
            </a:r>
          </a:p>
        </p:txBody>
      </p:sp>
    </p:spTree>
    <p:extLst>
      <p:ext uri="{BB962C8B-B14F-4D97-AF65-F5344CB8AC3E}">
        <p14:creationId xmlns:p14="http://schemas.microsoft.com/office/powerpoint/2010/main" val="2730627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1A560041-9E40-8E45-B153-20B1A9EC3BCF}"/>
              </a:ext>
            </a:extLst>
          </p:cNvPr>
          <p:cNvSpPr/>
          <p:nvPr/>
        </p:nvSpPr>
        <p:spPr>
          <a:xfrm>
            <a:off x="0" y="2620764"/>
            <a:ext cx="14630400" cy="2187972"/>
          </a:xfrm>
          <a:prstGeom prst="rect">
            <a:avLst/>
          </a:prstGeom>
          <a:noFill/>
          <a:ln/>
        </p:spPr>
        <p:txBody>
          <a:bodyPr wrap="square" lIns="0" tIns="0" rIns="0" bIns="0" rtlCol="0" anchor="ctr"/>
          <a:lstStyle/>
          <a:p>
            <a:pPr marL="0" indent="0" algn="ctr">
              <a:buNone/>
            </a:pPr>
            <a:r>
              <a:rPr lang="en-US" sz="6000" b="1" dirty="0">
                <a:solidFill>
                  <a:srgbClr val="030303"/>
                </a:solidFill>
                <a:latin typeface="DejaVu Sans" panose="020B0603030804020204" pitchFamily="34" charset="0"/>
                <a:ea typeface="DejaVu Sans" panose="020B0603030804020204" pitchFamily="34" charset="0"/>
                <a:cs typeface="DejaVu Sans" panose="020B0603030804020204" pitchFamily="34" charset="0"/>
              </a:rPr>
              <a:t>You need structure </a:t>
            </a:r>
            <a:r>
              <a:rPr lang="en-US" sz="6000" b="1" i="0" dirty="0">
                <a:solidFill>
                  <a:srgbClr val="EEF0FF"/>
                </a:solidFill>
                <a:effectLst/>
                <a:latin typeface="Google Sans"/>
              </a:rPr>
              <a:t>🧱</a:t>
            </a:r>
            <a:endParaRPr lang="en-US" sz="6000" b="1" dirty="0">
              <a:solidFill>
                <a:srgbClr val="030303"/>
              </a:solidFill>
              <a:latin typeface="DejaVu Sans" panose="020B0603030804020204" pitchFamily="34" charset="0"/>
              <a:ea typeface="DejaVu Sans" panose="020B0603030804020204" pitchFamily="34" charset="0"/>
              <a:cs typeface="DejaVu Sans" panose="020B0603030804020204" pitchFamily="34" charset="0"/>
            </a:endParaRPr>
          </a:p>
        </p:txBody>
      </p:sp>
    </p:spTree>
    <p:extLst>
      <p:ext uri="{BB962C8B-B14F-4D97-AF65-F5344CB8AC3E}">
        <p14:creationId xmlns:p14="http://schemas.microsoft.com/office/powerpoint/2010/main" val="3637110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42950" y="869673"/>
            <a:ext cx="4487333" cy="6731000"/>
          </a:xfrm>
          <a:prstGeom prst="rect">
            <a:avLst/>
          </a:prstGeom>
        </p:spPr>
      </p:pic>
      <p:sp>
        <p:nvSpPr>
          <p:cNvPr id="3" name="Text 0"/>
          <p:cNvSpPr/>
          <p:nvPr/>
        </p:nvSpPr>
        <p:spPr>
          <a:xfrm>
            <a:off x="6135529" y="928926"/>
            <a:ext cx="7845743" cy="1583055"/>
          </a:xfrm>
          <a:prstGeom prst="rect">
            <a:avLst/>
          </a:prstGeom>
          <a:noFill/>
          <a:ln/>
        </p:spPr>
        <p:txBody>
          <a:bodyPr wrap="square" lIns="0" tIns="0" rIns="0" bIns="0" rtlCol="0" anchor="t"/>
          <a:lstStyle/>
          <a:p>
            <a:pPr marL="0" indent="0" algn="l">
              <a:lnSpc>
                <a:spcPts val="6200"/>
              </a:lnSpc>
              <a:buNone/>
            </a:pPr>
            <a:r>
              <a:rPr lang="en-US" sz="4950" dirty="0" err="1">
                <a:latin typeface="DejaVu Sans" panose="020B0603030804020204" pitchFamily="34" charset="0"/>
                <a:ea typeface="DejaVu Sans" panose="020B0603030804020204" pitchFamily="34" charset="0"/>
                <a:cs typeface="DejaVu Sans" panose="020B0603030804020204" pitchFamily="34" charset="0"/>
              </a:rPr>
              <a:t>Monorepo</a:t>
            </a:r>
            <a:r>
              <a:rPr lang="en-US" sz="4950" dirty="0">
                <a:latin typeface="DejaVu Sans" panose="020B0603030804020204" pitchFamily="34" charset="0"/>
                <a:ea typeface="DejaVu Sans" panose="020B0603030804020204" pitchFamily="34" charset="0"/>
                <a:cs typeface="DejaVu Sans" panose="020B0603030804020204" pitchFamily="34" charset="0"/>
              </a:rPr>
              <a:t>: One Home For Everything</a:t>
            </a:r>
          </a:p>
        </p:txBody>
      </p:sp>
      <p:sp>
        <p:nvSpPr>
          <p:cNvPr id="8" name="Text 5"/>
          <p:cNvSpPr/>
          <p:nvPr/>
        </p:nvSpPr>
        <p:spPr>
          <a:xfrm>
            <a:off x="6223000" y="3524369"/>
            <a:ext cx="7765772" cy="563880"/>
          </a:xfrm>
          <a:prstGeom prst="rect">
            <a:avLst/>
          </a:prstGeom>
          <a:noFill/>
          <a:ln/>
        </p:spPr>
        <p:txBody>
          <a:bodyPr wrap="square" lIns="0" tIns="0" rIns="0" bIns="0" rtlCol="0" anchor="t"/>
          <a:lstStyle/>
          <a:p>
            <a:pPr marL="342900" indent="-342900" algn="l">
              <a:lnSpc>
                <a:spcPts val="2200"/>
              </a:lnSpc>
              <a:buSzPct val="100000"/>
              <a:buChar char="•"/>
            </a:pPr>
            <a:r>
              <a:rPr lang="en-US" sz="2400" dirty="0">
                <a:latin typeface="DejaVu Sans Light" panose="020B0203030804020204" pitchFamily="34" charset="0"/>
                <a:ea typeface="DejaVu Sans Light" panose="020B0203030804020204" pitchFamily="34" charset="0"/>
                <a:cs typeface="DejaVu Sans Light" panose="020B0203030804020204" pitchFamily="34" charset="0"/>
              </a:rPr>
              <a:t>Single place to search, build, deploy</a:t>
            </a:r>
          </a:p>
        </p:txBody>
      </p:sp>
      <p:sp>
        <p:nvSpPr>
          <p:cNvPr id="9" name="Text 6"/>
          <p:cNvSpPr/>
          <p:nvPr/>
        </p:nvSpPr>
        <p:spPr>
          <a:xfrm>
            <a:off x="6223000" y="4340423"/>
            <a:ext cx="7765772" cy="563880"/>
          </a:xfrm>
          <a:prstGeom prst="rect">
            <a:avLst/>
          </a:prstGeom>
          <a:noFill/>
          <a:ln/>
        </p:spPr>
        <p:txBody>
          <a:bodyPr wrap="square" lIns="0" tIns="0" rIns="0" bIns="0" rtlCol="0" anchor="t"/>
          <a:lstStyle/>
          <a:p>
            <a:pPr marL="342900" indent="-342900" algn="l">
              <a:lnSpc>
                <a:spcPts val="2200"/>
              </a:lnSpc>
              <a:buSzPct val="100000"/>
              <a:buChar char="•"/>
            </a:pPr>
            <a:r>
              <a:rPr lang="en-US" sz="2400" dirty="0">
                <a:latin typeface="DejaVu Sans Light" panose="020B0203030804020204" pitchFamily="34" charset="0"/>
                <a:ea typeface="DejaVu Sans Light" panose="020B0203030804020204" pitchFamily="34" charset="0"/>
                <a:cs typeface="DejaVu Sans Light" panose="020B0203030804020204" pitchFamily="34" charset="0"/>
              </a:rPr>
              <a:t>Atomic changes across backend and frontend</a:t>
            </a:r>
          </a:p>
        </p:txBody>
      </p:sp>
      <p:sp>
        <p:nvSpPr>
          <p:cNvPr id="10" name="Text 7"/>
          <p:cNvSpPr/>
          <p:nvPr/>
        </p:nvSpPr>
        <p:spPr>
          <a:xfrm>
            <a:off x="6223000" y="5309592"/>
            <a:ext cx="7765772" cy="563880"/>
          </a:xfrm>
          <a:prstGeom prst="rect">
            <a:avLst/>
          </a:prstGeom>
          <a:noFill/>
          <a:ln/>
        </p:spPr>
        <p:txBody>
          <a:bodyPr wrap="square" lIns="0" tIns="0" rIns="0" bIns="0" rtlCol="0" anchor="t"/>
          <a:lstStyle/>
          <a:p>
            <a:pPr marL="342900" indent="-342900" algn="l">
              <a:lnSpc>
                <a:spcPts val="2200"/>
              </a:lnSpc>
              <a:buSzPct val="100000"/>
              <a:buChar char="•"/>
            </a:pPr>
            <a:r>
              <a:rPr lang="en-US" sz="2400" dirty="0">
                <a:latin typeface="DejaVu Sans Light" panose="020B0203030804020204" pitchFamily="34" charset="0"/>
                <a:ea typeface="DejaVu Sans Light" panose="020B0203030804020204" pitchFamily="34" charset="0"/>
                <a:cs typeface="DejaVu Sans Light" panose="020B0203030804020204" pitchFamily="34" charset="0"/>
              </a:rPr>
              <a:t>Simplified dependency management</a:t>
            </a:r>
          </a:p>
        </p:txBody>
      </p:sp>
      <p:sp>
        <p:nvSpPr>
          <p:cNvPr id="11" name="Text 8"/>
          <p:cNvSpPr/>
          <p:nvPr/>
        </p:nvSpPr>
        <p:spPr>
          <a:xfrm>
            <a:off x="6223000" y="6217086"/>
            <a:ext cx="7765772" cy="563880"/>
          </a:xfrm>
          <a:prstGeom prst="rect">
            <a:avLst/>
          </a:prstGeom>
          <a:noFill/>
          <a:ln/>
        </p:spPr>
        <p:txBody>
          <a:bodyPr wrap="square" lIns="0" tIns="0" rIns="0" bIns="0" rtlCol="0" anchor="t"/>
          <a:lstStyle/>
          <a:p>
            <a:pPr marL="342900" indent="-342900" algn="l">
              <a:lnSpc>
                <a:spcPts val="2200"/>
              </a:lnSpc>
              <a:buSzPct val="100000"/>
              <a:buChar char="•"/>
            </a:pPr>
            <a:r>
              <a:rPr lang="en-US" sz="2400" dirty="0">
                <a:latin typeface="DejaVu Sans Light" panose="020B0203030804020204" pitchFamily="34" charset="0"/>
                <a:ea typeface="DejaVu Sans Light" panose="020B0203030804020204" pitchFamily="34" charset="0"/>
                <a:cs typeface="DejaVu Sans Light" panose="020B0203030804020204" pitchFamily="34" charset="0"/>
              </a:rPr>
              <a:t>Notebooks beside production code</a:t>
            </a:r>
          </a:p>
        </p:txBody>
      </p:sp>
      <p:pic>
        <p:nvPicPr>
          <p:cNvPr id="13" name="Picture 12" descr="A close-up of a black background&#10;&#10;Description automatically generated">
            <a:extLst>
              <a:ext uri="{FF2B5EF4-FFF2-40B4-BE49-F238E27FC236}">
                <a16:creationId xmlns:a16="http://schemas.microsoft.com/office/drawing/2014/main" id="{3232CA5E-926C-890E-A3B2-F360F70B91EE}"/>
              </a:ext>
            </a:extLst>
          </p:cNvPr>
          <p:cNvPicPr>
            <a:picLocks noChangeAspect="1"/>
          </p:cNvPicPr>
          <p:nvPr/>
        </p:nvPicPr>
        <p:blipFill>
          <a:blip r:embed="rId4">
            <a:extLst>
              <a:ext uri="{BEBA8EAE-BF5A-486C-A8C5-ECC9F3942E4B}">
                <a14:imgProps xmlns:a14="http://schemas.microsoft.com/office/drawing/2010/main">
                  <a14:imgLayer r:embed="rId5">
                    <a14:imgEffect>
                      <a14:artisticPencilGrayscale/>
                    </a14:imgEffect>
                  </a14:imgLayer>
                </a14:imgProps>
              </a:ext>
            </a:extLst>
          </a:blip>
          <a:stretch>
            <a:fillRect/>
          </a:stretch>
        </p:blipFill>
        <p:spPr>
          <a:xfrm>
            <a:off x="13293725" y="7600673"/>
            <a:ext cx="1057275" cy="441236"/>
          </a:xfrm>
          <a:prstGeom prst="rect">
            <a:avLst/>
          </a:prstGeom>
        </p:spPr>
      </p:pic>
      <p:sp>
        <p:nvSpPr>
          <p:cNvPr id="14" name="TextBox 13">
            <a:extLst>
              <a:ext uri="{FF2B5EF4-FFF2-40B4-BE49-F238E27FC236}">
                <a16:creationId xmlns:a16="http://schemas.microsoft.com/office/drawing/2014/main" id="{4D05D4FD-3A1D-4D75-F8C5-504D43F2DC69}"/>
              </a:ext>
            </a:extLst>
          </p:cNvPr>
          <p:cNvSpPr txBox="1"/>
          <p:nvPr/>
        </p:nvSpPr>
        <p:spPr>
          <a:xfrm>
            <a:off x="279400" y="7734132"/>
            <a:ext cx="7315200" cy="307777"/>
          </a:xfrm>
          <a:prstGeom prst="rect">
            <a:avLst/>
          </a:prstGeom>
        </p:spPr>
        <p:txBody>
          <a:bodyPr wrap="square">
            <a:spAutoFit/>
          </a:bodyPr>
          <a:lstStyle/>
          <a:p>
            <a:r>
              <a:rPr lang="en-US" sz="1400" dirty="0">
                <a:solidFill>
                  <a:schemeClr val="bg2">
                    <a:lumMod val="75000"/>
                  </a:schemeClr>
                </a:solidFill>
                <a:latin typeface="DejaVu Sans Light" panose="020B0203030804020204" pitchFamily="34" charset="0"/>
                <a:ea typeface="DejaVu Sans Light" panose="020B0203030804020204" pitchFamily="34" charset="0"/>
                <a:cs typeface="DejaVu Sans Light" panose="020B0203030804020204" pitchFamily="34" charset="0"/>
              </a:rPr>
              <a:t>cesarsotovalero.net </a:t>
            </a:r>
            <a:endParaRPr lang="en-US" sz="1400" dirty="0">
              <a:solidFill>
                <a:schemeClr val="bg2">
                  <a:lumMod val="75000"/>
                </a:schemeClr>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7AEB4C-0CA5-5101-6C1F-1DE9D6F0540D}"/>
              </a:ext>
            </a:extLst>
          </p:cNvPr>
          <p:cNvPicPr>
            <a:picLocks noChangeAspect="1"/>
          </p:cNvPicPr>
          <p:nvPr/>
        </p:nvPicPr>
        <p:blipFill>
          <a:blip r:embed="rId3"/>
          <a:stretch>
            <a:fillRect/>
          </a:stretch>
        </p:blipFill>
        <p:spPr>
          <a:xfrm>
            <a:off x="374822" y="0"/>
            <a:ext cx="7657755" cy="8229600"/>
          </a:xfrm>
          <a:prstGeom prst="rect">
            <a:avLst/>
          </a:prstGeom>
        </p:spPr>
      </p:pic>
    </p:spTree>
    <p:extLst>
      <p:ext uri="{BB962C8B-B14F-4D97-AF65-F5344CB8AC3E}">
        <p14:creationId xmlns:p14="http://schemas.microsoft.com/office/powerpoint/2010/main" val="291299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7AEB4C-0CA5-5101-6C1F-1DE9D6F0540D}"/>
              </a:ext>
            </a:extLst>
          </p:cNvPr>
          <p:cNvPicPr>
            <a:picLocks noChangeAspect="1"/>
          </p:cNvPicPr>
          <p:nvPr/>
        </p:nvPicPr>
        <p:blipFill>
          <a:blip r:embed="rId3"/>
          <a:stretch>
            <a:fillRect/>
          </a:stretch>
        </p:blipFill>
        <p:spPr>
          <a:xfrm>
            <a:off x="374822" y="0"/>
            <a:ext cx="7657755" cy="8229600"/>
          </a:xfrm>
          <a:prstGeom prst="rect">
            <a:avLst/>
          </a:prstGeom>
        </p:spPr>
      </p:pic>
      <p:sp>
        <p:nvSpPr>
          <p:cNvPr id="2" name="Right Brace 1">
            <a:extLst>
              <a:ext uri="{FF2B5EF4-FFF2-40B4-BE49-F238E27FC236}">
                <a16:creationId xmlns:a16="http://schemas.microsoft.com/office/drawing/2014/main" id="{1E9F36CF-8D88-FB2F-22E8-FBE6DDC1E80D}"/>
              </a:ext>
            </a:extLst>
          </p:cNvPr>
          <p:cNvSpPr/>
          <p:nvPr/>
        </p:nvSpPr>
        <p:spPr>
          <a:xfrm>
            <a:off x="6292850" y="5864225"/>
            <a:ext cx="660400" cy="679450"/>
          </a:xfrm>
          <a:prstGeom prst="righ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 5">
            <a:extLst>
              <a:ext uri="{FF2B5EF4-FFF2-40B4-BE49-F238E27FC236}">
                <a16:creationId xmlns:a16="http://schemas.microsoft.com/office/drawing/2014/main" id="{685EA093-12A6-62A7-A1E1-E252D974BAF9}"/>
              </a:ext>
            </a:extLst>
          </p:cNvPr>
          <p:cNvSpPr/>
          <p:nvPr/>
        </p:nvSpPr>
        <p:spPr>
          <a:xfrm>
            <a:off x="7162800" y="5899785"/>
            <a:ext cx="5613400" cy="563880"/>
          </a:xfrm>
          <a:prstGeom prst="rect">
            <a:avLst/>
          </a:prstGeom>
          <a:noFill/>
          <a:ln/>
        </p:spPr>
        <p:txBody>
          <a:bodyPr wrap="square" lIns="0" tIns="0" rIns="0" bIns="0" rtlCol="0" anchor="ctr"/>
          <a:lstStyle/>
          <a:p>
            <a:pPr algn="l">
              <a:buSzPct val="100000"/>
            </a:pPr>
            <a:r>
              <a:rPr lang="en-US" sz="2400" dirty="0">
                <a:latin typeface="DejaVu Sans Light" panose="020B0203030804020204" pitchFamily="34" charset="0"/>
                <a:ea typeface="DejaVu Sans Light" panose="020B0203030804020204" pitchFamily="34" charset="0"/>
                <a:cs typeface="DejaVu Sans Light" panose="020B0203030804020204" pitchFamily="34" charset="0"/>
              </a:rPr>
              <a:t>UI components</a:t>
            </a:r>
          </a:p>
        </p:txBody>
      </p:sp>
      <p:pic>
        <p:nvPicPr>
          <p:cNvPr id="6" name="Picture 5" descr="A blue and black logo&#10;&#10;Description automatically generated">
            <a:extLst>
              <a:ext uri="{FF2B5EF4-FFF2-40B4-BE49-F238E27FC236}">
                <a16:creationId xmlns:a16="http://schemas.microsoft.com/office/drawing/2014/main" id="{8320535B-13D5-8D57-E034-68FE365CD0D8}"/>
              </a:ext>
            </a:extLst>
          </p:cNvPr>
          <p:cNvPicPr>
            <a:picLocks noChangeAspect="1"/>
          </p:cNvPicPr>
          <p:nvPr/>
        </p:nvPicPr>
        <p:blipFill>
          <a:blip r:embed="rId4"/>
          <a:stretch>
            <a:fillRect/>
          </a:stretch>
        </p:blipFill>
        <p:spPr>
          <a:xfrm>
            <a:off x="10271407" y="102953"/>
            <a:ext cx="3984171" cy="1992086"/>
          </a:xfrm>
          <a:prstGeom prst="rect">
            <a:avLst/>
          </a:prstGeom>
        </p:spPr>
      </p:pic>
    </p:spTree>
    <p:extLst>
      <p:ext uri="{BB962C8B-B14F-4D97-AF65-F5344CB8AC3E}">
        <p14:creationId xmlns:p14="http://schemas.microsoft.com/office/powerpoint/2010/main" val="932212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7AEB4C-0CA5-5101-6C1F-1DE9D6F0540D}"/>
              </a:ext>
            </a:extLst>
          </p:cNvPr>
          <p:cNvPicPr>
            <a:picLocks noChangeAspect="1"/>
          </p:cNvPicPr>
          <p:nvPr/>
        </p:nvPicPr>
        <p:blipFill>
          <a:blip r:embed="rId3"/>
          <a:stretch>
            <a:fillRect/>
          </a:stretch>
        </p:blipFill>
        <p:spPr>
          <a:xfrm>
            <a:off x="374822" y="0"/>
            <a:ext cx="7657755" cy="8229600"/>
          </a:xfrm>
          <a:prstGeom prst="rect">
            <a:avLst/>
          </a:prstGeom>
        </p:spPr>
      </p:pic>
      <p:sp>
        <p:nvSpPr>
          <p:cNvPr id="5" name="Right Brace 4">
            <a:extLst>
              <a:ext uri="{FF2B5EF4-FFF2-40B4-BE49-F238E27FC236}">
                <a16:creationId xmlns:a16="http://schemas.microsoft.com/office/drawing/2014/main" id="{3F4987ED-58F5-619D-3325-65621CBC6E94}"/>
              </a:ext>
            </a:extLst>
          </p:cNvPr>
          <p:cNvSpPr/>
          <p:nvPr/>
        </p:nvSpPr>
        <p:spPr>
          <a:xfrm>
            <a:off x="8178800" y="2588260"/>
            <a:ext cx="660400" cy="3219450"/>
          </a:xfrm>
          <a:prstGeom prst="righ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 5">
            <a:extLst>
              <a:ext uri="{FF2B5EF4-FFF2-40B4-BE49-F238E27FC236}">
                <a16:creationId xmlns:a16="http://schemas.microsoft.com/office/drawing/2014/main" id="{25C27F00-BF13-F4D5-51BD-6A2F28DC55E6}"/>
              </a:ext>
            </a:extLst>
          </p:cNvPr>
          <p:cNvSpPr/>
          <p:nvPr/>
        </p:nvSpPr>
        <p:spPr>
          <a:xfrm>
            <a:off x="9061450" y="3931920"/>
            <a:ext cx="5613400" cy="563880"/>
          </a:xfrm>
          <a:prstGeom prst="rect">
            <a:avLst/>
          </a:prstGeom>
          <a:noFill/>
          <a:ln/>
        </p:spPr>
        <p:txBody>
          <a:bodyPr wrap="square" lIns="0" tIns="0" rIns="0" bIns="0" rtlCol="0" anchor="ctr"/>
          <a:lstStyle/>
          <a:p>
            <a:pPr algn="l">
              <a:buSzPct val="100000"/>
            </a:pPr>
            <a:r>
              <a:rPr lang="en-US" sz="2400" dirty="0">
                <a:latin typeface="DejaVu Sans Light" panose="020B0203030804020204" pitchFamily="34" charset="0"/>
                <a:ea typeface="DejaVu Sans Light" panose="020B0203030804020204" pitchFamily="34" charset="0"/>
                <a:cs typeface="DejaVu Sans Light" panose="020B0203030804020204" pitchFamily="34" charset="0"/>
              </a:rPr>
              <a:t>Backend services</a:t>
            </a:r>
          </a:p>
        </p:txBody>
      </p:sp>
      <p:pic>
        <p:nvPicPr>
          <p:cNvPr id="8" name="Picture 7" descr="A close up of a logo&#10;&#10;Description automatically generated">
            <a:extLst>
              <a:ext uri="{FF2B5EF4-FFF2-40B4-BE49-F238E27FC236}">
                <a16:creationId xmlns:a16="http://schemas.microsoft.com/office/drawing/2014/main" id="{AAEDF172-4863-D3E5-F9E4-3CA21ADA294E}"/>
              </a:ext>
            </a:extLst>
          </p:cNvPr>
          <p:cNvPicPr>
            <a:picLocks noChangeAspect="1"/>
          </p:cNvPicPr>
          <p:nvPr/>
        </p:nvPicPr>
        <p:blipFill>
          <a:blip r:embed="rId4"/>
          <a:stretch>
            <a:fillRect/>
          </a:stretch>
        </p:blipFill>
        <p:spPr>
          <a:xfrm>
            <a:off x="9602214" y="269518"/>
            <a:ext cx="4653364" cy="1676847"/>
          </a:xfrm>
          <a:prstGeom prst="rect">
            <a:avLst/>
          </a:prstGeom>
        </p:spPr>
      </p:pic>
    </p:spTree>
    <p:extLst>
      <p:ext uri="{BB962C8B-B14F-4D97-AF65-F5344CB8AC3E}">
        <p14:creationId xmlns:p14="http://schemas.microsoft.com/office/powerpoint/2010/main" val="762737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7AEB4C-0CA5-5101-6C1F-1DE9D6F0540D}"/>
              </a:ext>
            </a:extLst>
          </p:cNvPr>
          <p:cNvPicPr>
            <a:picLocks noChangeAspect="1"/>
          </p:cNvPicPr>
          <p:nvPr/>
        </p:nvPicPr>
        <p:blipFill>
          <a:blip r:embed="rId3"/>
          <a:stretch>
            <a:fillRect/>
          </a:stretch>
        </p:blipFill>
        <p:spPr>
          <a:xfrm>
            <a:off x="374822" y="0"/>
            <a:ext cx="7657755" cy="8229600"/>
          </a:xfrm>
          <a:prstGeom prst="rect">
            <a:avLst/>
          </a:prstGeom>
        </p:spPr>
      </p:pic>
      <p:sp>
        <p:nvSpPr>
          <p:cNvPr id="5" name="Right Brace 4">
            <a:extLst>
              <a:ext uri="{FF2B5EF4-FFF2-40B4-BE49-F238E27FC236}">
                <a16:creationId xmlns:a16="http://schemas.microsoft.com/office/drawing/2014/main" id="{3F4987ED-58F5-619D-3325-65621CBC6E94}"/>
              </a:ext>
            </a:extLst>
          </p:cNvPr>
          <p:cNvSpPr/>
          <p:nvPr/>
        </p:nvSpPr>
        <p:spPr>
          <a:xfrm>
            <a:off x="8178800" y="2857500"/>
            <a:ext cx="660400" cy="1162050"/>
          </a:xfrm>
          <a:prstGeom prst="righ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 5">
            <a:extLst>
              <a:ext uri="{FF2B5EF4-FFF2-40B4-BE49-F238E27FC236}">
                <a16:creationId xmlns:a16="http://schemas.microsoft.com/office/drawing/2014/main" id="{25C27F00-BF13-F4D5-51BD-6A2F28DC55E6}"/>
              </a:ext>
            </a:extLst>
          </p:cNvPr>
          <p:cNvSpPr/>
          <p:nvPr/>
        </p:nvSpPr>
        <p:spPr>
          <a:xfrm>
            <a:off x="9017000" y="3157220"/>
            <a:ext cx="5613400" cy="563880"/>
          </a:xfrm>
          <a:prstGeom prst="rect">
            <a:avLst/>
          </a:prstGeom>
          <a:noFill/>
          <a:ln/>
        </p:spPr>
        <p:txBody>
          <a:bodyPr wrap="square" lIns="0" tIns="0" rIns="0" bIns="0" rtlCol="0" anchor="ctr"/>
          <a:lstStyle/>
          <a:p>
            <a:pPr algn="l">
              <a:buSzPct val="100000"/>
            </a:pPr>
            <a:r>
              <a:rPr lang="en-US" sz="2400" dirty="0">
                <a:latin typeface="DejaVu Sans Light" panose="020B0203030804020204" pitchFamily="34" charset="0"/>
                <a:ea typeface="DejaVu Sans Light" panose="020B0203030804020204" pitchFamily="34" charset="0"/>
                <a:cs typeface="DejaVu Sans Light" panose="020B0203030804020204" pitchFamily="34" charset="0"/>
              </a:rPr>
              <a:t>sources, tests, notebooks</a:t>
            </a:r>
          </a:p>
          <a:p>
            <a:pPr algn="l">
              <a:buSzPct val="100000"/>
            </a:pPr>
            <a:r>
              <a:rPr lang="en-US" sz="2400" dirty="0">
                <a:latin typeface="DejaVu Sans Light" panose="020B0203030804020204" pitchFamily="34" charset="0"/>
                <a:ea typeface="DejaVu Sans Light" panose="020B0203030804020204" pitchFamily="34" charset="0"/>
                <a:cs typeface="DejaVu Sans Light" panose="020B0203030804020204" pitchFamily="34" charset="0"/>
              </a:rPr>
              <a:t>scripts, files, etc.</a:t>
            </a:r>
          </a:p>
        </p:txBody>
      </p:sp>
      <p:pic>
        <p:nvPicPr>
          <p:cNvPr id="4" name="Picture 3" descr="A logo of a company&#10;&#10;Description automatically generated">
            <a:extLst>
              <a:ext uri="{FF2B5EF4-FFF2-40B4-BE49-F238E27FC236}">
                <a16:creationId xmlns:a16="http://schemas.microsoft.com/office/drawing/2014/main" id="{9C69B58C-8C88-571D-2BF8-B26A063A00D2}"/>
              </a:ext>
            </a:extLst>
          </p:cNvPr>
          <p:cNvPicPr>
            <a:picLocks noChangeAspect="1"/>
          </p:cNvPicPr>
          <p:nvPr/>
        </p:nvPicPr>
        <p:blipFill>
          <a:blip r:embed="rId4"/>
          <a:stretch>
            <a:fillRect/>
          </a:stretch>
        </p:blipFill>
        <p:spPr>
          <a:xfrm>
            <a:off x="10038806" y="-117565"/>
            <a:ext cx="3951514" cy="2469696"/>
          </a:xfrm>
          <a:prstGeom prst="rect">
            <a:avLst/>
          </a:prstGeom>
        </p:spPr>
      </p:pic>
      <p:pic>
        <p:nvPicPr>
          <p:cNvPr id="7" name="Graphic 6">
            <a:extLst>
              <a:ext uri="{FF2B5EF4-FFF2-40B4-BE49-F238E27FC236}">
                <a16:creationId xmlns:a16="http://schemas.microsoft.com/office/drawing/2014/main" id="{2C573B73-A227-0D43-5EFD-8401C647E6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491324" y="4799963"/>
            <a:ext cx="1498996" cy="1737473"/>
          </a:xfrm>
          <a:prstGeom prst="rect">
            <a:avLst/>
          </a:prstGeom>
        </p:spPr>
      </p:pic>
    </p:spTree>
    <p:extLst>
      <p:ext uri="{BB962C8B-B14F-4D97-AF65-F5344CB8AC3E}">
        <p14:creationId xmlns:p14="http://schemas.microsoft.com/office/powerpoint/2010/main" val="70671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7AEB4C-0CA5-5101-6C1F-1DE9D6F0540D}"/>
              </a:ext>
            </a:extLst>
          </p:cNvPr>
          <p:cNvPicPr>
            <a:picLocks noChangeAspect="1"/>
          </p:cNvPicPr>
          <p:nvPr/>
        </p:nvPicPr>
        <p:blipFill>
          <a:blip r:embed="rId3"/>
          <a:stretch>
            <a:fillRect/>
          </a:stretch>
        </p:blipFill>
        <p:spPr>
          <a:xfrm>
            <a:off x="374822" y="0"/>
            <a:ext cx="7657755" cy="8229600"/>
          </a:xfrm>
          <a:prstGeom prst="rect">
            <a:avLst/>
          </a:prstGeom>
        </p:spPr>
      </p:pic>
      <p:sp>
        <p:nvSpPr>
          <p:cNvPr id="5" name="Right Brace 4">
            <a:extLst>
              <a:ext uri="{FF2B5EF4-FFF2-40B4-BE49-F238E27FC236}">
                <a16:creationId xmlns:a16="http://schemas.microsoft.com/office/drawing/2014/main" id="{3F4987ED-58F5-619D-3325-65621CBC6E94}"/>
              </a:ext>
            </a:extLst>
          </p:cNvPr>
          <p:cNvSpPr/>
          <p:nvPr/>
        </p:nvSpPr>
        <p:spPr>
          <a:xfrm>
            <a:off x="6654800" y="4387850"/>
            <a:ext cx="660400" cy="1517650"/>
          </a:xfrm>
          <a:prstGeom prst="righ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 5">
            <a:extLst>
              <a:ext uri="{FF2B5EF4-FFF2-40B4-BE49-F238E27FC236}">
                <a16:creationId xmlns:a16="http://schemas.microsoft.com/office/drawing/2014/main" id="{25C27F00-BF13-F4D5-51BD-6A2F28DC55E6}"/>
              </a:ext>
            </a:extLst>
          </p:cNvPr>
          <p:cNvSpPr/>
          <p:nvPr/>
        </p:nvSpPr>
        <p:spPr>
          <a:xfrm>
            <a:off x="7607300" y="4864735"/>
            <a:ext cx="5613400" cy="563880"/>
          </a:xfrm>
          <a:prstGeom prst="rect">
            <a:avLst/>
          </a:prstGeom>
          <a:noFill/>
          <a:ln/>
        </p:spPr>
        <p:txBody>
          <a:bodyPr wrap="square" lIns="0" tIns="0" rIns="0" bIns="0" rtlCol="0" anchor="ctr"/>
          <a:lstStyle/>
          <a:p>
            <a:pPr algn="l">
              <a:buSzPct val="100000"/>
            </a:pPr>
            <a:r>
              <a:rPr lang="en-US" sz="2400" dirty="0">
                <a:latin typeface="DejaVu Sans Light" panose="020B0203030804020204" pitchFamily="34" charset="0"/>
                <a:ea typeface="DejaVu Sans Light" panose="020B0203030804020204" pitchFamily="34" charset="0"/>
                <a:cs typeface="DejaVu Sans Light" panose="020B0203030804020204" pitchFamily="34" charset="0"/>
              </a:rPr>
              <a:t>Dependency management, containerization, and documentation</a:t>
            </a:r>
          </a:p>
        </p:txBody>
      </p:sp>
      <p:pic>
        <p:nvPicPr>
          <p:cNvPr id="4" name="Picture 3" descr="A blue logo with a whale&#10;&#10;Description automatically generated">
            <a:extLst>
              <a:ext uri="{FF2B5EF4-FFF2-40B4-BE49-F238E27FC236}">
                <a16:creationId xmlns:a16="http://schemas.microsoft.com/office/drawing/2014/main" id="{5CD361F7-7A6C-82AC-C085-9B2C36A3B49E}"/>
              </a:ext>
            </a:extLst>
          </p:cNvPr>
          <p:cNvPicPr>
            <a:picLocks noChangeAspect="1"/>
          </p:cNvPicPr>
          <p:nvPr/>
        </p:nvPicPr>
        <p:blipFill>
          <a:blip r:embed="rId4"/>
          <a:stretch>
            <a:fillRect/>
          </a:stretch>
        </p:blipFill>
        <p:spPr>
          <a:xfrm>
            <a:off x="10744201" y="203014"/>
            <a:ext cx="3307976" cy="1860736"/>
          </a:xfrm>
          <a:prstGeom prst="rect">
            <a:avLst/>
          </a:prstGeom>
        </p:spPr>
      </p:pic>
    </p:spTree>
    <p:extLst>
      <p:ext uri="{BB962C8B-B14F-4D97-AF65-F5344CB8AC3E}">
        <p14:creationId xmlns:p14="http://schemas.microsoft.com/office/powerpoint/2010/main" val="893428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7AEB4C-0CA5-5101-6C1F-1DE9D6F0540D}"/>
              </a:ext>
            </a:extLst>
          </p:cNvPr>
          <p:cNvPicPr>
            <a:picLocks noChangeAspect="1"/>
          </p:cNvPicPr>
          <p:nvPr/>
        </p:nvPicPr>
        <p:blipFill>
          <a:blip r:embed="rId3"/>
          <a:stretch>
            <a:fillRect/>
          </a:stretch>
        </p:blipFill>
        <p:spPr>
          <a:xfrm>
            <a:off x="374822" y="0"/>
            <a:ext cx="7657755" cy="8229600"/>
          </a:xfrm>
          <a:prstGeom prst="rect">
            <a:avLst/>
          </a:prstGeom>
        </p:spPr>
      </p:pic>
      <p:sp>
        <p:nvSpPr>
          <p:cNvPr id="2" name="Right Brace 1">
            <a:extLst>
              <a:ext uri="{FF2B5EF4-FFF2-40B4-BE49-F238E27FC236}">
                <a16:creationId xmlns:a16="http://schemas.microsoft.com/office/drawing/2014/main" id="{AC501812-A586-0E72-188A-C7A1EDE181E1}"/>
              </a:ext>
            </a:extLst>
          </p:cNvPr>
          <p:cNvSpPr/>
          <p:nvPr/>
        </p:nvSpPr>
        <p:spPr>
          <a:xfrm>
            <a:off x="6985000" y="577850"/>
            <a:ext cx="660400" cy="768350"/>
          </a:xfrm>
          <a:prstGeom prst="righ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 5">
            <a:extLst>
              <a:ext uri="{FF2B5EF4-FFF2-40B4-BE49-F238E27FC236}">
                <a16:creationId xmlns:a16="http://schemas.microsoft.com/office/drawing/2014/main" id="{656DF485-5042-A65B-90C2-2066E1DDC2A4}"/>
              </a:ext>
            </a:extLst>
          </p:cNvPr>
          <p:cNvSpPr/>
          <p:nvPr/>
        </p:nvSpPr>
        <p:spPr>
          <a:xfrm>
            <a:off x="7848600" y="635635"/>
            <a:ext cx="5613400" cy="563880"/>
          </a:xfrm>
          <a:prstGeom prst="rect">
            <a:avLst/>
          </a:prstGeom>
          <a:noFill/>
          <a:ln/>
        </p:spPr>
        <p:txBody>
          <a:bodyPr wrap="square" lIns="0" tIns="0" rIns="0" bIns="0" rtlCol="0" anchor="ctr"/>
          <a:lstStyle/>
          <a:p>
            <a:pPr algn="l">
              <a:buSzPct val="100000"/>
            </a:pPr>
            <a:r>
              <a:rPr lang="en-US" sz="2400" dirty="0">
                <a:latin typeface="DejaVu Sans Light" panose="020B0203030804020204" pitchFamily="34" charset="0"/>
                <a:ea typeface="DejaVu Sans Light" panose="020B0203030804020204" pitchFamily="34" charset="0"/>
                <a:cs typeface="DejaVu Sans Light" panose="020B0203030804020204" pitchFamily="34" charset="0"/>
              </a:rPr>
              <a:t>CI/CD pipelines</a:t>
            </a:r>
          </a:p>
        </p:txBody>
      </p:sp>
      <p:pic>
        <p:nvPicPr>
          <p:cNvPr id="10" name="Picture 9" descr="A blue and white logo&#10;&#10;Description automatically generated">
            <a:extLst>
              <a:ext uri="{FF2B5EF4-FFF2-40B4-BE49-F238E27FC236}">
                <a16:creationId xmlns:a16="http://schemas.microsoft.com/office/drawing/2014/main" id="{B931B70F-4C76-6BF3-4D39-EC7B08A4C5F5}"/>
              </a:ext>
            </a:extLst>
          </p:cNvPr>
          <p:cNvPicPr>
            <a:picLocks noChangeAspect="1"/>
          </p:cNvPicPr>
          <p:nvPr/>
        </p:nvPicPr>
        <p:blipFill rotWithShape="1">
          <a:blip r:embed="rId4"/>
          <a:srcRect l="27170" r="22338"/>
          <a:stretch/>
        </p:blipFill>
        <p:spPr>
          <a:xfrm>
            <a:off x="11450469" y="190547"/>
            <a:ext cx="2425912" cy="2017935"/>
          </a:xfrm>
          <a:prstGeom prst="rect">
            <a:avLst/>
          </a:prstGeom>
        </p:spPr>
      </p:pic>
    </p:spTree>
    <p:extLst>
      <p:ext uri="{BB962C8B-B14F-4D97-AF65-F5344CB8AC3E}">
        <p14:creationId xmlns:p14="http://schemas.microsoft.com/office/powerpoint/2010/main" val="4015050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022F98-F57C-9EA9-CB7E-0FB77E4304B0}"/>
              </a:ext>
            </a:extLst>
          </p:cNvPr>
          <p:cNvPicPr>
            <a:picLocks noChangeAspect="1"/>
          </p:cNvPicPr>
          <p:nvPr/>
        </p:nvPicPr>
        <p:blipFill>
          <a:blip r:embed="rId3"/>
          <a:stretch>
            <a:fillRect/>
          </a:stretch>
        </p:blipFill>
        <p:spPr>
          <a:xfrm>
            <a:off x="2475680" y="647700"/>
            <a:ext cx="9679040" cy="8229600"/>
          </a:xfrm>
          <a:custGeom>
            <a:avLst/>
            <a:gdLst>
              <a:gd name="connsiteX0" fmla="*/ 0 w 9679040"/>
              <a:gd name="connsiteY0" fmla="*/ 0 h 8229600"/>
              <a:gd name="connsiteX1" fmla="*/ 594570 w 9679040"/>
              <a:gd name="connsiteY1" fmla="*/ 0 h 8229600"/>
              <a:gd name="connsiteX2" fmla="*/ 1189139 w 9679040"/>
              <a:gd name="connsiteY2" fmla="*/ 0 h 8229600"/>
              <a:gd name="connsiteX3" fmla="*/ 1783709 w 9679040"/>
              <a:gd name="connsiteY3" fmla="*/ 0 h 8229600"/>
              <a:gd name="connsiteX4" fmla="*/ 2281488 w 9679040"/>
              <a:gd name="connsiteY4" fmla="*/ 0 h 8229600"/>
              <a:gd name="connsiteX5" fmla="*/ 2682477 w 9679040"/>
              <a:gd name="connsiteY5" fmla="*/ 0 h 8229600"/>
              <a:gd name="connsiteX6" fmla="*/ 3470627 w 9679040"/>
              <a:gd name="connsiteY6" fmla="*/ 0 h 8229600"/>
              <a:gd name="connsiteX7" fmla="*/ 4065197 w 9679040"/>
              <a:gd name="connsiteY7" fmla="*/ 0 h 8229600"/>
              <a:gd name="connsiteX8" fmla="*/ 4756557 w 9679040"/>
              <a:gd name="connsiteY8" fmla="*/ 0 h 8229600"/>
              <a:gd name="connsiteX9" fmla="*/ 5254336 w 9679040"/>
              <a:gd name="connsiteY9" fmla="*/ 0 h 8229600"/>
              <a:gd name="connsiteX10" fmla="*/ 5752115 w 9679040"/>
              <a:gd name="connsiteY10" fmla="*/ 0 h 8229600"/>
              <a:gd name="connsiteX11" fmla="*/ 6443475 w 9679040"/>
              <a:gd name="connsiteY11" fmla="*/ 0 h 8229600"/>
              <a:gd name="connsiteX12" fmla="*/ 6941254 w 9679040"/>
              <a:gd name="connsiteY12" fmla="*/ 0 h 8229600"/>
              <a:gd name="connsiteX13" fmla="*/ 7535824 w 9679040"/>
              <a:gd name="connsiteY13" fmla="*/ 0 h 8229600"/>
              <a:gd name="connsiteX14" fmla="*/ 8420765 w 9679040"/>
              <a:gd name="connsiteY14" fmla="*/ 0 h 8229600"/>
              <a:gd name="connsiteX15" fmla="*/ 8918544 w 9679040"/>
              <a:gd name="connsiteY15" fmla="*/ 0 h 8229600"/>
              <a:gd name="connsiteX16" fmla="*/ 9679040 w 9679040"/>
              <a:gd name="connsiteY16" fmla="*/ 0 h 8229600"/>
              <a:gd name="connsiteX17" fmla="*/ 9679040 w 9679040"/>
              <a:gd name="connsiteY17" fmla="*/ 521208 h 8229600"/>
              <a:gd name="connsiteX18" fmla="*/ 9679040 w 9679040"/>
              <a:gd name="connsiteY18" fmla="*/ 1289304 h 8229600"/>
              <a:gd name="connsiteX19" fmla="*/ 9679040 w 9679040"/>
              <a:gd name="connsiteY19" fmla="*/ 1728216 h 8229600"/>
              <a:gd name="connsiteX20" fmla="*/ 9679040 w 9679040"/>
              <a:gd name="connsiteY20" fmla="*/ 2331720 h 8229600"/>
              <a:gd name="connsiteX21" fmla="*/ 9679040 w 9679040"/>
              <a:gd name="connsiteY21" fmla="*/ 3182112 h 8229600"/>
              <a:gd name="connsiteX22" fmla="*/ 9679040 w 9679040"/>
              <a:gd name="connsiteY22" fmla="*/ 3867912 h 8229600"/>
              <a:gd name="connsiteX23" fmla="*/ 9679040 w 9679040"/>
              <a:gd name="connsiteY23" fmla="*/ 4553712 h 8229600"/>
              <a:gd name="connsiteX24" fmla="*/ 9679040 w 9679040"/>
              <a:gd name="connsiteY24" fmla="*/ 5404104 h 8229600"/>
              <a:gd name="connsiteX25" fmla="*/ 9679040 w 9679040"/>
              <a:gd name="connsiteY25" fmla="*/ 5843016 h 8229600"/>
              <a:gd name="connsiteX26" fmla="*/ 9679040 w 9679040"/>
              <a:gd name="connsiteY26" fmla="*/ 6281928 h 8229600"/>
              <a:gd name="connsiteX27" fmla="*/ 9679040 w 9679040"/>
              <a:gd name="connsiteY27" fmla="*/ 6803136 h 8229600"/>
              <a:gd name="connsiteX28" fmla="*/ 9679040 w 9679040"/>
              <a:gd name="connsiteY28" fmla="*/ 8229600 h 8229600"/>
              <a:gd name="connsiteX29" fmla="*/ 8890890 w 9679040"/>
              <a:gd name="connsiteY29" fmla="*/ 8229600 h 8229600"/>
              <a:gd name="connsiteX30" fmla="*/ 8005949 w 9679040"/>
              <a:gd name="connsiteY30" fmla="*/ 8229600 h 8229600"/>
              <a:gd name="connsiteX31" fmla="*/ 7314589 w 9679040"/>
              <a:gd name="connsiteY31" fmla="*/ 8229600 h 8229600"/>
              <a:gd name="connsiteX32" fmla="*/ 6429648 w 9679040"/>
              <a:gd name="connsiteY32" fmla="*/ 8229600 h 8229600"/>
              <a:gd name="connsiteX33" fmla="*/ 5738288 w 9679040"/>
              <a:gd name="connsiteY33" fmla="*/ 8229600 h 8229600"/>
              <a:gd name="connsiteX34" fmla="*/ 5143718 w 9679040"/>
              <a:gd name="connsiteY34" fmla="*/ 8229600 h 8229600"/>
              <a:gd name="connsiteX35" fmla="*/ 4742730 w 9679040"/>
              <a:gd name="connsiteY35" fmla="*/ 8229600 h 8229600"/>
              <a:gd name="connsiteX36" fmla="*/ 4244950 w 9679040"/>
              <a:gd name="connsiteY36" fmla="*/ 8229600 h 8229600"/>
              <a:gd name="connsiteX37" fmla="*/ 3843962 w 9679040"/>
              <a:gd name="connsiteY37" fmla="*/ 8229600 h 8229600"/>
              <a:gd name="connsiteX38" fmla="*/ 3055811 w 9679040"/>
              <a:gd name="connsiteY38" fmla="*/ 8229600 h 8229600"/>
              <a:gd name="connsiteX39" fmla="*/ 2461242 w 9679040"/>
              <a:gd name="connsiteY39" fmla="*/ 8229600 h 8229600"/>
              <a:gd name="connsiteX40" fmla="*/ 1769882 w 9679040"/>
              <a:gd name="connsiteY40" fmla="*/ 8229600 h 8229600"/>
              <a:gd name="connsiteX41" fmla="*/ 1272102 w 9679040"/>
              <a:gd name="connsiteY41" fmla="*/ 8229600 h 8229600"/>
              <a:gd name="connsiteX42" fmla="*/ 0 w 9679040"/>
              <a:gd name="connsiteY42" fmla="*/ 8229600 h 8229600"/>
              <a:gd name="connsiteX43" fmla="*/ 0 w 9679040"/>
              <a:gd name="connsiteY43" fmla="*/ 7543800 h 8229600"/>
              <a:gd name="connsiteX44" fmla="*/ 0 w 9679040"/>
              <a:gd name="connsiteY44" fmla="*/ 6693408 h 8229600"/>
              <a:gd name="connsiteX45" fmla="*/ 0 w 9679040"/>
              <a:gd name="connsiteY45" fmla="*/ 6172200 h 8229600"/>
              <a:gd name="connsiteX46" fmla="*/ 0 w 9679040"/>
              <a:gd name="connsiteY46" fmla="*/ 5568696 h 8229600"/>
              <a:gd name="connsiteX47" fmla="*/ 0 w 9679040"/>
              <a:gd name="connsiteY47" fmla="*/ 4800600 h 8229600"/>
              <a:gd name="connsiteX48" fmla="*/ 0 w 9679040"/>
              <a:gd name="connsiteY48" fmla="*/ 4197096 h 8229600"/>
              <a:gd name="connsiteX49" fmla="*/ 0 w 9679040"/>
              <a:gd name="connsiteY49" fmla="*/ 3593592 h 8229600"/>
              <a:gd name="connsiteX50" fmla="*/ 0 w 9679040"/>
              <a:gd name="connsiteY50" fmla="*/ 2743200 h 8229600"/>
              <a:gd name="connsiteX51" fmla="*/ 0 w 9679040"/>
              <a:gd name="connsiteY51" fmla="*/ 2221992 h 8229600"/>
              <a:gd name="connsiteX52" fmla="*/ 0 w 9679040"/>
              <a:gd name="connsiteY52" fmla="*/ 1783080 h 8229600"/>
              <a:gd name="connsiteX53" fmla="*/ 0 w 9679040"/>
              <a:gd name="connsiteY53" fmla="*/ 1261872 h 8229600"/>
              <a:gd name="connsiteX54" fmla="*/ 0 w 9679040"/>
              <a:gd name="connsiteY54" fmla="*/ 658368 h 8229600"/>
              <a:gd name="connsiteX55" fmla="*/ 0 w 9679040"/>
              <a:gd name="connsiteY55" fmla="*/ 0 h 822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9679040" h="8229600" fill="none" extrusionOk="0">
                <a:moveTo>
                  <a:pt x="0" y="0"/>
                </a:moveTo>
                <a:cubicBezTo>
                  <a:pt x="150371" y="-13635"/>
                  <a:pt x="412691" y="-10"/>
                  <a:pt x="594570" y="0"/>
                </a:cubicBezTo>
                <a:cubicBezTo>
                  <a:pt x="776449" y="10"/>
                  <a:pt x="898923" y="-18890"/>
                  <a:pt x="1189139" y="0"/>
                </a:cubicBezTo>
                <a:cubicBezTo>
                  <a:pt x="1479355" y="18890"/>
                  <a:pt x="1508156" y="-26789"/>
                  <a:pt x="1783709" y="0"/>
                </a:cubicBezTo>
                <a:cubicBezTo>
                  <a:pt x="2059262" y="26789"/>
                  <a:pt x="2168044" y="-16845"/>
                  <a:pt x="2281488" y="0"/>
                </a:cubicBezTo>
                <a:cubicBezTo>
                  <a:pt x="2394932" y="16845"/>
                  <a:pt x="2590387" y="8078"/>
                  <a:pt x="2682477" y="0"/>
                </a:cubicBezTo>
                <a:cubicBezTo>
                  <a:pt x="2774567" y="-8078"/>
                  <a:pt x="3147081" y="-36908"/>
                  <a:pt x="3470627" y="0"/>
                </a:cubicBezTo>
                <a:cubicBezTo>
                  <a:pt x="3794173" y="36908"/>
                  <a:pt x="3924216" y="24221"/>
                  <a:pt x="4065197" y="0"/>
                </a:cubicBezTo>
                <a:cubicBezTo>
                  <a:pt x="4206178" y="-24221"/>
                  <a:pt x="4463699" y="-21715"/>
                  <a:pt x="4756557" y="0"/>
                </a:cubicBezTo>
                <a:cubicBezTo>
                  <a:pt x="5049415" y="21715"/>
                  <a:pt x="5017006" y="11774"/>
                  <a:pt x="5254336" y="0"/>
                </a:cubicBezTo>
                <a:cubicBezTo>
                  <a:pt x="5491666" y="-11774"/>
                  <a:pt x="5639435" y="18265"/>
                  <a:pt x="5752115" y="0"/>
                </a:cubicBezTo>
                <a:cubicBezTo>
                  <a:pt x="5864795" y="-18265"/>
                  <a:pt x="6212111" y="-9104"/>
                  <a:pt x="6443475" y="0"/>
                </a:cubicBezTo>
                <a:cubicBezTo>
                  <a:pt x="6674839" y="9104"/>
                  <a:pt x="6796633" y="-12318"/>
                  <a:pt x="6941254" y="0"/>
                </a:cubicBezTo>
                <a:cubicBezTo>
                  <a:pt x="7085875" y="12318"/>
                  <a:pt x="7274815" y="3304"/>
                  <a:pt x="7535824" y="0"/>
                </a:cubicBezTo>
                <a:cubicBezTo>
                  <a:pt x="7796833" y="-3304"/>
                  <a:pt x="8123866" y="-28659"/>
                  <a:pt x="8420765" y="0"/>
                </a:cubicBezTo>
                <a:cubicBezTo>
                  <a:pt x="8717664" y="28659"/>
                  <a:pt x="8816028" y="23969"/>
                  <a:pt x="8918544" y="0"/>
                </a:cubicBezTo>
                <a:cubicBezTo>
                  <a:pt x="9021060" y="-23969"/>
                  <a:pt x="9449774" y="-10696"/>
                  <a:pt x="9679040" y="0"/>
                </a:cubicBezTo>
                <a:cubicBezTo>
                  <a:pt x="9683566" y="151104"/>
                  <a:pt x="9672934" y="374999"/>
                  <a:pt x="9679040" y="521208"/>
                </a:cubicBezTo>
                <a:cubicBezTo>
                  <a:pt x="9685146" y="667417"/>
                  <a:pt x="9642512" y="1046002"/>
                  <a:pt x="9679040" y="1289304"/>
                </a:cubicBezTo>
                <a:cubicBezTo>
                  <a:pt x="9715568" y="1532606"/>
                  <a:pt x="9698881" y="1525875"/>
                  <a:pt x="9679040" y="1728216"/>
                </a:cubicBezTo>
                <a:cubicBezTo>
                  <a:pt x="9659199" y="1930557"/>
                  <a:pt x="9667741" y="2197429"/>
                  <a:pt x="9679040" y="2331720"/>
                </a:cubicBezTo>
                <a:cubicBezTo>
                  <a:pt x="9690339" y="2466011"/>
                  <a:pt x="9711255" y="2905686"/>
                  <a:pt x="9679040" y="3182112"/>
                </a:cubicBezTo>
                <a:cubicBezTo>
                  <a:pt x="9646825" y="3458538"/>
                  <a:pt x="9645503" y="3643483"/>
                  <a:pt x="9679040" y="3867912"/>
                </a:cubicBezTo>
                <a:cubicBezTo>
                  <a:pt x="9712577" y="4092341"/>
                  <a:pt x="9684393" y="4218685"/>
                  <a:pt x="9679040" y="4553712"/>
                </a:cubicBezTo>
                <a:cubicBezTo>
                  <a:pt x="9673687" y="4888739"/>
                  <a:pt x="9663044" y="5017715"/>
                  <a:pt x="9679040" y="5404104"/>
                </a:cubicBezTo>
                <a:cubicBezTo>
                  <a:pt x="9695036" y="5790493"/>
                  <a:pt x="9660965" y="5633491"/>
                  <a:pt x="9679040" y="5843016"/>
                </a:cubicBezTo>
                <a:cubicBezTo>
                  <a:pt x="9697115" y="6052541"/>
                  <a:pt x="9674326" y="6102121"/>
                  <a:pt x="9679040" y="6281928"/>
                </a:cubicBezTo>
                <a:cubicBezTo>
                  <a:pt x="9683754" y="6461735"/>
                  <a:pt x="9675228" y="6686229"/>
                  <a:pt x="9679040" y="6803136"/>
                </a:cubicBezTo>
                <a:cubicBezTo>
                  <a:pt x="9682852" y="6920043"/>
                  <a:pt x="9676550" y="7758187"/>
                  <a:pt x="9679040" y="8229600"/>
                </a:cubicBezTo>
                <a:cubicBezTo>
                  <a:pt x="9448111" y="8197495"/>
                  <a:pt x="9177627" y="8190780"/>
                  <a:pt x="8890890" y="8229600"/>
                </a:cubicBezTo>
                <a:cubicBezTo>
                  <a:pt x="8604153" y="8268421"/>
                  <a:pt x="8424080" y="8189475"/>
                  <a:pt x="8005949" y="8229600"/>
                </a:cubicBezTo>
                <a:cubicBezTo>
                  <a:pt x="7587818" y="8269725"/>
                  <a:pt x="7567160" y="8230221"/>
                  <a:pt x="7314589" y="8229600"/>
                </a:cubicBezTo>
                <a:cubicBezTo>
                  <a:pt x="7062018" y="8228979"/>
                  <a:pt x="6714054" y="8207292"/>
                  <a:pt x="6429648" y="8229600"/>
                </a:cubicBezTo>
                <a:cubicBezTo>
                  <a:pt x="6145242" y="8251908"/>
                  <a:pt x="5921867" y="8259671"/>
                  <a:pt x="5738288" y="8229600"/>
                </a:cubicBezTo>
                <a:cubicBezTo>
                  <a:pt x="5554709" y="8199529"/>
                  <a:pt x="5433299" y="8241797"/>
                  <a:pt x="5143718" y="8229600"/>
                </a:cubicBezTo>
                <a:cubicBezTo>
                  <a:pt x="4854137" y="8217404"/>
                  <a:pt x="4869825" y="8228636"/>
                  <a:pt x="4742730" y="8229600"/>
                </a:cubicBezTo>
                <a:cubicBezTo>
                  <a:pt x="4615635" y="8230564"/>
                  <a:pt x="4353128" y="8245759"/>
                  <a:pt x="4244950" y="8229600"/>
                </a:cubicBezTo>
                <a:cubicBezTo>
                  <a:pt x="4136772" y="8213441"/>
                  <a:pt x="4018635" y="8229777"/>
                  <a:pt x="3843962" y="8229600"/>
                </a:cubicBezTo>
                <a:cubicBezTo>
                  <a:pt x="3669289" y="8229423"/>
                  <a:pt x="3254912" y="8251678"/>
                  <a:pt x="3055811" y="8229600"/>
                </a:cubicBezTo>
                <a:cubicBezTo>
                  <a:pt x="2856710" y="8207522"/>
                  <a:pt x="2755423" y="8243801"/>
                  <a:pt x="2461242" y="8229600"/>
                </a:cubicBezTo>
                <a:cubicBezTo>
                  <a:pt x="2167061" y="8215399"/>
                  <a:pt x="2064965" y="8219218"/>
                  <a:pt x="1769882" y="8229600"/>
                </a:cubicBezTo>
                <a:cubicBezTo>
                  <a:pt x="1474799" y="8239982"/>
                  <a:pt x="1478947" y="8254088"/>
                  <a:pt x="1272102" y="8229600"/>
                </a:cubicBezTo>
                <a:cubicBezTo>
                  <a:pt x="1065257" y="8205112"/>
                  <a:pt x="466104" y="8224263"/>
                  <a:pt x="0" y="8229600"/>
                </a:cubicBezTo>
                <a:cubicBezTo>
                  <a:pt x="-17815" y="8074634"/>
                  <a:pt x="11412" y="7882367"/>
                  <a:pt x="0" y="7543800"/>
                </a:cubicBezTo>
                <a:cubicBezTo>
                  <a:pt x="-11412" y="7205233"/>
                  <a:pt x="38136" y="7049364"/>
                  <a:pt x="0" y="6693408"/>
                </a:cubicBezTo>
                <a:cubicBezTo>
                  <a:pt x="-38136" y="6337452"/>
                  <a:pt x="-23405" y="6282208"/>
                  <a:pt x="0" y="6172200"/>
                </a:cubicBezTo>
                <a:cubicBezTo>
                  <a:pt x="23405" y="6062192"/>
                  <a:pt x="29377" y="5838437"/>
                  <a:pt x="0" y="5568696"/>
                </a:cubicBezTo>
                <a:cubicBezTo>
                  <a:pt x="-29377" y="5298955"/>
                  <a:pt x="-18761" y="5138372"/>
                  <a:pt x="0" y="4800600"/>
                </a:cubicBezTo>
                <a:cubicBezTo>
                  <a:pt x="18761" y="4462828"/>
                  <a:pt x="-17935" y="4386162"/>
                  <a:pt x="0" y="4197096"/>
                </a:cubicBezTo>
                <a:cubicBezTo>
                  <a:pt x="17935" y="4008030"/>
                  <a:pt x="-11282" y="3876105"/>
                  <a:pt x="0" y="3593592"/>
                </a:cubicBezTo>
                <a:cubicBezTo>
                  <a:pt x="11282" y="3311079"/>
                  <a:pt x="-37005" y="3139718"/>
                  <a:pt x="0" y="2743200"/>
                </a:cubicBezTo>
                <a:cubicBezTo>
                  <a:pt x="37005" y="2346682"/>
                  <a:pt x="25857" y="2344326"/>
                  <a:pt x="0" y="2221992"/>
                </a:cubicBezTo>
                <a:cubicBezTo>
                  <a:pt x="-25857" y="2099658"/>
                  <a:pt x="4590" y="1889530"/>
                  <a:pt x="0" y="1783080"/>
                </a:cubicBezTo>
                <a:cubicBezTo>
                  <a:pt x="-4590" y="1676630"/>
                  <a:pt x="-3605" y="1477980"/>
                  <a:pt x="0" y="1261872"/>
                </a:cubicBezTo>
                <a:cubicBezTo>
                  <a:pt x="3605" y="1045764"/>
                  <a:pt x="17202" y="834891"/>
                  <a:pt x="0" y="658368"/>
                </a:cubicBezTo>
                <a:cubicBezTo>
                  <a:pt x="-17202" y="481845"/>
                  <a:pt x="-17517" y="147314"/>
                  <a:pt x="0" y="0"/>
                </a:cubicBezTo>
                <a:close/>
              </a:path>
              <a:path w="9679040" h="8229600" stroke="0" extrusionOk="0">
                <a:moveTo>
                  <a:pt x="0" y="0"/>
                </a:moveTo>
                <a:cubicBezTo>
                  <a:pt x="369188" y="29324"/>
                  <a:pt x="464418" y="-40383"/>
                  <a:pt x="884941" y="0"/>
                </a:cubicBezTo>
                <a:cubicBezTo>
                  <a:pt x="1305464" y="40383"/>
                  <a:pt x="1138209" y="1071"/>
                  <a:pt x="1285930" y="0"/>
                </a:cubicBezTo>
                <a:cubicBezTo>
                  <a:pt x="1433651" y="-1071"/>
                  <a:pt x="1743751" y="11194"/>
                  <a:pt x="1880499" y="0"/>
                </a:cubicBezTo>
                <a:cubicBezTo>
                  <a:pt x="2017247" y="-11194"/>
                  <a:pt x="2454182" y="-37733"/>
                  <a:pt x="2765440" y="0"/>
                </a:cubicBezTo>
                <a:cubicBezTo>
                  <a:pt x="3076698" y="37733"/>
                  <a:pt x="3084948" y="-17187"/>
                  <a:pt x="3263219" y="0"/>
                </a:cubicBezTo>
                <a:cubicBezTo>
                  <a:pt x="3441490" y="17187"/>
                  <a:pt x="3663605" y="21544"/>
                  <a:pt x="3857789" y="0"/>
                </a:cubicBezTo>
                <a:cubicBezTo>
                  <a:pt x="4051973" y="-21544"/>
                  <a:pt x="4106941" y="-23356"/>
                  <a:pt x="4355568" y="0"/>
                </a:cubicBezTo>
                <a:cubicBezTo>
                  <a:pt x="4604195" y="23356"/>
                  <a:pt x="4778624" y="-19946"/>
                  <a:pt x="5046928" y="0"/>
                </a:cubicBezTo>
                <a:cubicBezTo>
                  <a:pt x="5315232" y="19946"/>
                  <a:pt x="5491738" y="2438"/>
                  <a:pt x="5738288" y="0"/>
                </a:cubicBezTo>
                <a:cubicBezTo>
                  <a:pt x="5984838" y="-2438"/>
                  <a:pt x="6204040" y="23034"/>
                  <a:pt x="6429648" y="0"/>
                </a:cubicBezTo>
                <a:cubicBezTo>
                  <a:pt x="6655256" y="-23034"/>
                  <a:pt x="6832808" y="19521"/>
                  <a:pt x="7121008" y="0"/>
                </a:cubicBezTo>
                <a:cubicBezTo>
                  <a:pt x="7409208" y="-19521"/>
                  <a:pt x="7376777" y="1904"/>
                  <a:pt x="7618787" y="0"/>
                </a:cubicBezTo>
                <a:cubicBezTo>
                  <a:pt x="7860797" y="-1904"/>
                  <a:pt x="8084615" y="26646"/>
                  <a:pt x="8503728" y="0"/>
                </a:cubicBezTo>
                <a:cubicBezTo>
                  <a:pt x="8922841" y="-26646"/>
                  <a:pt x="9404343" y="46704"/>
                  <a:pt x="9679040" y="0"/>
                </a:cubicBezTo>
                <a:cubicBezTo>
                  <a:pt x="9706012" y="237718"/>
                  <a:pt x="9702815" y="488534"/>
                  <a:pt x="9679040" y="768096"/>
                </a:cubicBezTo>
                <a:cubicBezTo>
                  <a:pt x="9655265" y="1047658"/>
                  <a:pt x="9714072" y="1296618"/>
                  <a:pt x="9679040" y="1618488"/>
                </a:cubicBezTo>
                <a:cubicBezTo>
                  <a:pt x="9644008" y="1940358"/>
                  <a:pt x="9653340" y="1994273"/>
                  <a:pt x="9679040" y="2221992"/>
                </a:cubicBezTo>
                <a:cubicBezTo>
                  <a:pt x="9704740" y="2449711"/>
                  <a:pt x="9671151" y="2519425"/>
                  <a:pt x="9679040" y="2743200"/>
                </a:cubicBezTo>
                <a:cubicBezTo>
                  <a:pt x="9686929" y="2966975"/>
                  <a:pt x="9687985" y="3097020"/>
                  <a:pt x="9679040" y="3346704"/>
                </a:cubicBezTo>
                <a:cubicBezTo>
                  <a:pt x="9670095" y="3596388"/>
                  <a:pt x="9699190" y="3763759"/>
                  <a:pt x="9679040" y="4114800"/>
                </a:cubicBezTo>
                <a:cubicBezTo>
                  <a:pt x="9658890" y="4465841"/>
                  <a:pt x="9654329" y="4503233"/>
                  <a:pt x="9679040" y="4718304"/>
                </a:cubicBezTo>
                <a:cubicBezTo>
                  <a:pt x="9703751" y="4933375"/>
                  <a:pt x="9699726" y="5108019"/>
                  <a:pt x="9679040" y="5321808"/>
                </a:cubicBezTo>
                <a:cubicBezTo>
                  <a:pt x="9658354" y="5535597"/>
                  <a:pt x="9679042" y="5793374"/>
                  <a:pt x="9679040" y="5925312"/>
                </a:cubicBezTo>
                <a:cubicBezTo>
                  <a:pt x="9679038" y="6057250"/>
                  <a:pt x="9657963" y="6225517"/>
                  <a:pt x="9679040" y="6364224"/>
                </a:cubicBezTo>
                <a:cubicBezTo>
                  <a:pt x="9700117" y="6502931"/>
                  <a:pt x="9673003" y="6681843"/>
                  <a:pt x="9679040" y="6885432"/>
                </a:cubicBezTo>
                <a:cubicBezTo>
                  <a:pt x="9685077" y="7089021"/>
                  <a:pt x="9671026" y="7138413"/>
                  <a:pt x="9679040" y="7324344"/>
                </a:cubicBezTo>
                <a:cubicBezTo>
                  <a:pt x="9687054" y="7510275"/>
                  <a:pt x="9648272" y="7889566"/>
                  <a:pt x="9679040" y="8229600"/>
                </a:cubicBezTo>
                <a:cubicBezTo>
                  <a:pt x="9549192" y="8242896"/>
                  <a:pt x="9289951" y="8243567"/>
                  <a:pt x="9084470" y="8229600"/>
                </a:cubicBezTo>
                <a:cubicBezTo>
                  <a:pt x="8878989" y="8215634"/>
                  <a:pt x="8554593" y="8216985"/>
                  <a:pt x="8199530" y="8229600"/>
                </a:cubicBezTo>
                <a:cubicBezTo>
                  <a:pt x="7844467" y="8242215"/>
                  <a:pt x="7672858" y="8249377"/>
                  <a:pt x="7508170" y="8229600"/>
                </a:cubicBezTo>
                <a:cubicBezTo>
                  <a:pt x="7343482" y="8209823"/>
                  <a:pt x="7198522" y="8251116"/>
                  <a:pt x="6913600" y="8229600"/>
                </a:cubicBezTo>
                <a:cubicBezTo>
                  <a:pt x="6628678" y="8208085"/>
                  <a:pt x="6578177" y="8253863"/>
                  <a:pt x="6415821" y="8229600"/>
                </a:cubicBezTo>
                <a:cubicBezTo>
                  <a:pt x="6253465" y="8205337"/>
                  <a:pt x="5916553" y="8194132"/>
                  <a:pt x="5627670" y="8229600"/>
                </a:cubicBezTo>
                <a:cubicBezTo>
                  <a:pt x="5338787" y="8265068"/>
                  <a:pt x="5397967" y="8216012"/>
                  <a:pt x="5226682" y="8229600"/>
                </a:cubicBezTo>
                <a:cubicBezTo>
                  <a:pt x="5055397" y="8243188"/>
                  <a:pt x="4809542" y="8258488"/>
                  <a:pt x="4535322" y="8229600"/>
                </a:cubicBezTo>
                <a:cubicBezTo>
                  <a:pt x="4261102" y="8200712"/>
                  <a:pt x="4270494" y="8249637"/>
                  <a:pt x="4037542" y="8229600"/>
                </a:cubicBezTo>
                <a:cubicBezTo>
                  <a:pt x="3804590" y="8209563"/>
                  <a:pt x="3667550" y="8238027"/>
                  <a:pt x="3539763" y="8229600"/>
                </a:cubicBezTo>
                <a:cubicBezTo>
                  <a:pt x="3411976" y="8221173"/>
                  <a:pt x="2996541" y="8210909"/>
                  <a:pt x="2751613" y="8229600"/>
                </a:cubicBezTo>
                <a:cubicBezTo>
                  <a:pt x="2506685" y="8248292"/>
                  <a:pt x="2304227" y="8225476"/>
                  <a:pt x="2157043" y="8229600"/>
                </a:cubicBezTo>
                <a:cubicBezTo>
                  <a:pt x="2009859" y="8233725"/>
                  <a:pt x="1804515" y="8227891"/>
                  <a:pt x="1659264" y="8229600"/>
                </a:cubicBezTo>
                <a:cubicBezTo>
                  <a:pt x="1514013" y="8231309"/>
                  <a:pt x="1372911" y="8248094"/>
                  <a:pt x="1258275" y="8229600"/>
                </a:cubicBezTo>
                <a:cubicBezTo>
                  <a:pt x="1143639" y="8211106"/>
                  <a:pt x="444574" y="8169767"/>
                  <a:pt x="0" y="8229600"/>
                </a:cubicBezTo>
                <a:cubicBezTo>
                  <a:pt x="11847" y="7933069"/>
                  <a:pt x="-11372" y="7749526"/>
                  <a:pt x="0" y="7543800"/>
                </a:cubicBezTo>
                <a:cubicBezTo>
                  <a:pt x="11372" y="7338074"/>
                  <a:pt x="-3912" y="7236182"/>
                  <a:pt x="0" y="7022592"/>
                </a:cubicBezTo>
                <a:cubicBezTo>
                  <a:pt x="3912" y="6809002"/>
                  <a:pt x="14005" y="6701492"/>
                  <a:pt x="0" y="6501384"/>
                </a:cubicBezTo>
                <a:cubicBezTo>
                  <a:pt x="-14005" y="6301276"/>
                  <a:pt x="15837" y="5991616"/>
                  <a:pt x="0" y="5650992"/>
                </a:cubicBezTo>
                <a:cubicBezTo>
                  <a:pt x="-15837" y="5310368"/>
                  <a:pt x="18118" y="5364675"/>
                  <a:pt x="0" y="5129784"/>
                </a:cubicBezTo>
                <a:cubicBezTo>
                  <a:pt x="-18118" y="4894893"/>
                  <a:pt x="12503" y="4635599"/>
                  <a:pt x="0" y="4443984"/>
                </a:cubicBezTo>
                <a:cubicBezTo>
                  <a:pt x="-12503" y="4252369"/>
                  <a:pt x="-14134" y="3969674"/>
                  <a:pt x="0" y="3840480"/>
                </a:cubicBezTo>
                <a:cubicBezTo>
                  <a:pt x="14134" y="3711286"/>
                  <a:pt x="9038" y="3587822"/>
                  <a:pt x="0" y="3401568"/>
                </a:cubicBezTo>
                <a:cubicBezTo>
                  <a:pt x="-9038" y="3215314"/>
                  <a:pt x="-19101" y="2973241"/>
                  <a:pt x="0" y="2715768"/>
                </a:cubicBezTo>
                <a:cubicBezTo>
                  <a:pt x="19101" y="2458295"/>
                  <a:pt x="5364" y="2464255"/>
                  <a:pt x="0" y="2276856"/>
                </a:cubicBezTo>
                <a:cubicBezTo>
                  <a:pt x="-5364" y="2089457"/>
                  <a:pt x="9883" y="1924956"/>
                  <a:pt x="0" y="1755648"/>
                </a:cubicBezTo>
                <a:cubicBezTo>
                  <a:pt x="-9883" y="1586340"/>
                  <a:pt x="7057" y="1125297"/>
                  <a:pt x="0" y="905256"/>
                </a:cubicBezTo>
                <a:cubicBezTo>
                  <a:pt x="-7057" y="685215"/>
                  <a:pt x="-17559" y="190544"/>
                  <a:pt x="0" y="0"/>
                </a:cubicBezTo>
                <a:close/>
              </a:path>
            </a:pathLst>
          </a:custGeom>
          <a:ln w="19050">
            <a:solidFill>
              <a:schemeClr val="tx1"/>
            </a:solidFill>
            <a:extLst>
              <a:ext uri="{C807C97D-BFC1-408E-A445-0C87EB9F89A2}">
                <ask:lineSketchStyleProps xmlns:ask="http://schemas.microsoft.com/office/drawing/2018/sketchyshapes" sd="2184830033">
                  <a:prstGeom prst="rect">
                    <a:avLst/>
                  </a:prstGeom>
                  <ask:type>
                    <ask:lineSketchFreehand/>
                  </ask:type>
                </ask:lineSketchStyleProps>
              </a:ext>
            </a:extLst>
          </a:ln>
        </p:spPr>
      </p:pic>
      <p:sp>
        <p:nvSpPr>
          <p:cNvPr id="6" name="Rectangle: Rounded Corners 5">
            <a:extLst>
              <a:ext uri="{FF2B5EF4-FFF2-40B4-BE49-F238E27FC236}">
                <a16:creationId xmlns:a16="http://schemas.microsoft.com/office/drawing/2014/main" id="{F85B72C6-EA1B-992C-8AC9-18ECFFA27D5F}"/>
              </a:ext>
            </a:extLst>
          </p:cNvPr>
          <p:cNvSpPr/>
          <p:nvPr/>
        </p:nvSpPr>
        <p:spPr>
          <a:xfrm rot="16200000">
            <a:off x="4824415" y="2544761"/>
            <a:ext cx="488948" cy="2028824"/>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c</a:t>
            </a:r>
          </a:p>
        </p:txBody>
      </p:sp>
      <p:sp>
        <p:nvSpPr>
          <p:cNvPr id="7" name="TextBox 6">
            <a:extLst>
              <a:ext uri="{FF2B5EF4-FFF2-40B4-BE49-F238E27FC236}">
                <a16:creationId xmlns:a16="http://schemas.microsoft.com/office/drawing/2014/main" id="{37AE9D80-E921-0A9B-B856-748F4C3D25AD}"/>
              </a:ext>
            </a:extLst>
          </p:cNvPr>
          <p:cNvSpPr txBox="1"/>
          <p:nvPr/>
        </p:nvSpPr>
        <p:spPr>
          <a:xfrm>
            <a:off x="2475680" y="138499"/>
            <a:ext cx="9679040" cy="338554"/>
          </a:xfrm>
          <a:prstGeom prst="rect">
            <a:avLst/>
          </a:prstGeom>
          <a:noFill/>
        </p:spPr>
        <p:txBody>
          <a:bodyPr wrap="square">
            <a:spAutoFit/>
          </a:bodyPr>
          <a:lstStyle/>
          <a:p>
            <a:pPr algn="ctr"/>
            <a:r>
              <a:rPr lang="en-US" sz="1600" dirty="0">
                <a:latin typeface="DejaVu Sans Light" panose="020B0203030804020204" pitchFamily="34" charset="0"/>
                <a:ea typeface="DejaVu Sans Light" panose="020B0203030804020204" pitchFamily="34" charset="0"/>
                <a:cs typeface="DejaVu Sans Light" panose="020B0203030804020204" pitchFamily="34" charset="0"/>
                <a:hlinkClick r:id="rId4"/>
              </a:rPr>
              <a:t>https://www.cesarsotovalero.net/blog/i-am-switching-to-python-and-actually-liking-it.html</a:t>
            </a:r>
            <a:r>
              <a:rPr lang="en-US" sz="1600" dirty="0">
                <a:latin typeface="DejaVu Sans Light" panose="020B0203030804020204" pitchFamily="34" charset="0"/>
                <a:ea typeface="DejaVu Sans Light" panose="020B0203030804020204" pitchFamily="34" charset="0"/>
                <a:cs typeface="DejaVu Sans Light" panose="020B0203030804020204" pitchFamily="34" charset="0"/>
              </a:rPr>
              <a:t> </a:t>
            </a:r>
          </a:p>
        </p:txBody>
      </p:sp>
      <p:pic>
        <p:nvPicPr>
          <p:cNvPr id="8" name="Picture 7" descr="A close-up of a black background&#10;&#10;Description automatically generated">
            <a:extLst>
              <a:ext uri="{FF2B5EF4-FFF2-40B4-BE49-F238E27FC236}">
                <a16:creationId xmlns:a16="http://schemas.microsoft.com/office/drawing/2014/main" id="{8D2A07D0-D5E6-9E30-926A-31580F0B6266}"/>
              </a:ext>
            </a:extLst>
          </p:cNvPr>
          <p:cNvPicPr>
            <a:picLocks noChangeAspect="1"/>
          </p:cNvPicPr>
          <p:nvPr/>
        </p:nvPicPr>
        <p:blipFill>
          <a:blip r:embed="rId5">
            <a:extLst>
              <a:ext uri="{BEBA8EAE-BF5A-486C-A8C5-ECC9F3942E4B}">
                <a14:imgProps xmlns:a14="http://schemas.microsoft.com/office/drawing/2010/main">
                  <a14:imgLayer r:embed="rId6">
                    <a14:imgEffect>
                      <a14:artisticPencilGrayscale/>
                    </a14:imgEffect>
                  </a14:imgLayer>
                </a14:imgProps>
              </a:ext>
            </a:extLst>
          </a:blip>
          <a:stretch>
            <a:fillRect/>
          </a:stretch>
        </p:blipFill>
        <p:spPr>
          <a:xfrm>
            <a:off x="13293725" y="7600673"/>
            <a:ext cx="1057275" cy="441236"/>
          </a:xfrm>
          <a:prstGeom prst="rect">
            <a:avLst/>
          </a:prstGeom>
        </p:spPr>
      </p:pic>
      <p:sp>
        <p:nvSpPr>
          <p:cNvPr id="9" name="TextBox 8">
            <a:extLst>
              <a:ext uri="{FF2B5EF4-FFF2-40B4-BE49-F238E27FC236}">
                <a16:creationId xmlns:a16="http://schemas.microsoft.com/office/drawing/2014/main" id="{CB4D33F3-899B-0C67-617C-859A6D9CBE5E}"/>
              </a:ext>
            </a:extLst>
          </p:cNvPr>
          <p:cNvSpPr txBox="1"/>
          <p:nvPr/>
        </p:nvSpPr>
        <p:spPr>
          <a:xfrm>
            <a:off x="279400" y="7734132"/>
            <a:ext cx="7315200" cy="307777"/>
          </a:xfrm>
          <a:prstGeom prst="rect">
            <a:avLst/>
          </a:prstGeom>
        </p:spPr>
        <p:txBody>
          <a:bodyPr wrap="square">
            <a:spAutoFit/>
          </a:bodyPr>
          <a:lstStyle/>
          <a:p>
            <a:r>
              <a:rPr lang="en-US" sz="1400" dirty="0">
                <a:solidFill>
                  <a:schemeClr val="bg2">
                    <a:lumMod val="75000"/>
                  </a:schemeClr>
                </a:solidFill>
                <a:latin typeface="DejaVu Sans Light" panose="020B0203030804020204" pitchFamily="34" charset="0"/>
                <a:ea typeface="DejaVu Sans Light" panose="020B0203030804020204" pitchFamily="34" charset="0"/>
                <a:cs typeface="DejaVu Sans Light" panose="020B0203030804020204" pitchFamily="34" charset="0"/>
              </a:rPr>
              <a:t>cesarsotovalero.net </a:t>
            </a:r>
            <a:endParaRPr lang="en-US" sz="1400" dirty="0">
              <a:solidFill>
                <a:schemeClr val="bg2">
                  <a:lumMod val="75000"/>
                </a:schemeClr>
              </a:solidFill>
            </a:endParaRPr>
          </a:p>
        </p:txBody>
      </p:sp>
    </p:spTree>
    <p:extLst>
      <p:ext uri="{BB962C8B-B14F-4D97-AF65-F5344CB8AC3E}">
        <p14:creationId xmlns:p14="http://schemas.microsoft.com/office/powerpoint/2010/main" val="35070688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7AEB4C-0CA5-5101-6C1F-1DE9D6F0540D}"/>
              </a:ext>
            </a:extLst>
          </p:cNvPr>
          <p:cNvPicPr>
            <a:picLocks noChangeAspect="1"/>
          </p:cNvPicPr>
          <p:nvPr/>
        </p:nvPicPr>
        <p:blipFill>
          <a:blip r:embed="rId3"/>
          <a:stretch>
            <a:fillRect/>
          </a:stretch>
        </p:blipFill>
        <p:spPr>
          <a:xfrm>
            <a:off x="374822" y="0"/>
            <a:ext cx="7657755" cy="8229600"/>
          </a:xfrm>
          <a:prstGeom prst="rect">
            <a:avLst/>
          </a:prstGeom>
        </p:spPr>
      </p:pic>
      <p:sp>
        <p:nvSpPr>
          <p:cNvPr id="2" name="Right Brace 1">
            <a:extLst>
              <a:ext uri="{FF2B5EF4-FFF2-40B4-BE49-F238E27FC236}">
                <a16:creationId xmlns:a16="http://schemas.microsoft.com/office/drawing/2014/main" id="{AC501812-A586-0E72-188A-C7A1EDE181E1}"/>
              </a:ext>
            </a:extLst>
          </p:cNvPr>
          <p:cNvSpPr/>
          <p:nvPr/>
        </p:nvSpPr>
        <p:spPr>
          <a:xfrm>
            <a:off x="5632450" y="1435100"/>
            <a:ext cx="660400" cy="768350"/>
          </a:xfrm>
          <a:prstGeom prst="righ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 5">
            <a:extLst>
              <a:ext uri="{FF2B5EF4-FFF2-40B4-BE49-F238E27FC236}">
                <a16:creationId xmlns:a16="http://schemas.microsoft.com/office/drawing/2014/main" id="{656DF485-5042-A65B-90C2-2066E1DDC2A4}"/>
              </a:ext>
            </a:extLst>
          </p:cNvPr>
          <p:cNvSpPr/>
          <p:nvPr/>
        </p:nvSpPr>
        <p:spPr>
          <a:xfrm>
            <a:off x="6496050" y="1492885"/>
            <a:ext cx="5613400" cy="563880"/>
          </a:xfrm>
          <a:prstGeom prst="rect">
            <a:avLst/>
          </a:prstGeom>
          <a:noFill/>
          <a:ln/>
        </p:spPr>
        <p:txBody>
          <a:bodyPr wrap="square" lIns="0" tIns="0" rIns="0" bIns="0" rtlCol="0" anchor="ctr"/>
          <a:lstStyle/>
          <a:p>
            <a:pPr algn="l">
              <a:buSzPct val="100000"/>
            </a:pPr>
            <a:r>
              <a:rPr lang="en-US" sz="2400" dirty="0" err="1">
                <a:latin typeface="DejaVu Sans Light" panose="020B0203030804020204" pitchFamily="34" charset="0"/>
                <a:ea typeface="DejaVu Sans Light" panose="020B0203030804020204" pitchFamily="34" charset="0"/>
                <a:cs typeface="DejaVu Sans Light" panose="020B0203030804020204" pitchFamily="34" charset="0"/>
              </a:rPr>
              <a:t>VSCode</a:t>
            </a:r>
            <a:r>
              <a:rPr lang="en-US" sz="2400" dirty="0">
                <a:latin typeface="DejaVu Sans Light" panose="020B0203030804020204" pitchFamily="34" charset="0"/>
                <a:ea typeface="DejaVu Sans Light" panose="020B0203030804020204" pitchFamily="34" charset="0"/>
                <a:cs typeface="DejaVu Sans Light" panose="020B0203030804020204" pitchFamily="34" charset="0"/>
              </a:rPr>
              <a:t> configs &amp; preferences</a:t>
            </a:r>
          </a:p>
        </p:txBody>
      </p:sp>
      <p:pic>
        <p:nvPicPr>
          <p:cNvPr id="8" name="Graphic 7">
            <a:extLst>
              <a:ext uri="{FF2B5EF4-FFF2-40B4-BE49-F238E27FC236}">
                <a16:creationId xmlns:a16="http://schemas.microsoft.com/office/drawing/2014/main" id="{040E8EAF-2995-4F97-F729-88A6356646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109450" y="485095"/>
            <a:ext cx="1571670" cy="1571670"/>
          </a:xfrm>
          <a:prstGeom prst="rect">
            <a:avLst/>
          </a:prstGeom>
        </p:spPr>
      </p:pic>
    </p:spTree>
    <p:extLst>
      <p:ext uri="{BB962C8B-B14F-4D97-AF65-F5344CB8AC3E}">
        <p14:creationId xmlns:p14="http://schemas.microsoft.com/office/powerpoint/2010/main" val="2864630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7AEB4C-0CA5-5101-6C1F-1DE9D6F0540D}"/>
              </a:ext>
            </a:extLst>
          </p:cNvPr>
          <p:cNvPicPr>
            <a:picLocks noChangeAspect="1"/>
          </p:cNvPicPr>
          <p:nvPr/>
        </p:nvPicPr>
        <p:blipFill>
          <a:blip r:embed="rId3"/>
          <a:stretch>
            <a:fillRect/>
          </a:stretch>
        </p:blipFill>
        <p:spPr>
          <a:xfrm>
            <a:off x="374822" y="0"/>
            <a:ext cx="7657755" cy="8229600"/>
          </a:xfrm>
          <a:prstGeom prst="rect">
            <a:avLst/>
          </a:prstGeom>
        </p:spPr>
      </p:pic>
      <p:sp>
        <p:nvSpPr>
          <p:cNvPr id="2" name="Right Brace 1">
            <a:extLst>
              <a:ext uri="{FF2B5EF4-FFF2-40B4-BE49-F238E27FC236}">
                <a16:creationId xmlns:a16="http://schemas.microsoft.com/office/drawing/2014/main" id="{38D4CBD1-BF1C-4C78-BE84-E705C1BAFEF5}"/>
              </a:ext>
            </a:extLst>
          </p:cNvPr>
          <p:cNvSpPr/>
          <p:nvPr/>
        </p:nvSpPr>
        <p:spPr>
          <a:xfrm>
            <a:off x="8032577" y="6489700"/>
            <a:ext cx="660400" cy="1555750"/>
          </a:xfrm>
          <a:prstGeom prst="righ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 5">
            <a:extLst>
              <a:ext uri="{FF2B5EF4-FFF2-40B4-BE49-F238E27FC236}">
                <a16:creationId xmlns:a16="http://schemas.microsoft.com/office/drawing/2014/main" id="{C319BBC5-2997-CA95-C6FF-FAB4A1295626}"/>
              </a:ext>
            </a:extLst>
          </p:cNvPr>
          <p:cNvSpPr/>
          <p:nvPr/>
        </p:nvSpPr>
        <p:spPr>
          <a:xfrm>
            <a:off x="8959850" y="6909435"/>
            <a:ext cx="5613400" cy="563880"/>
          </a:xfrm>
          <a:prstGeom prst="rect">
            <a:avLst/>
          </a:prstGeom>
          <a:noFill/>
          <a:ln/>
        </p:spPr>
        <p:txBody>
          <a:bodyPr wrap="square" lIns="0" tIns="0" rIns="0" bIns="0" rtlCol="0" anchor="ctr"/>
          <a:lstStyle/>
          <a:p>
            <a:pPr algn="l">
              <a:buSzPct val="100000"/>
            </a:pPr>
            <a:r>
              <a:rPr lang="en-US" sz="2400" dirty="0">
                <a:latin typeface="DejaVu Sans Light" panose="020B0203030804020204" pitchFamily="34" charset="0"/>
                <a:ea typeface="DejaVu Sans Light" panose="020B0203030804020204" pitchFamily="34" charset="0"/>
                <a:cs typeface="DejaVu Sans Light" panose="020B0203030804020204" pitchFamily="34" charset="0"/>
              </a:rPr>
              <a:t>Other files</a:t>
            </a:r>
          </a:p>
        </p:txBody>
      </p:sp>
    </p:spTree>
    <p:extLst>
      <p:ext uri="{BB962C8B-B14F-4D97-AF65-F5344CB8AC3E}">
        <p14:creationId xmlns:p14="http://schemas.microsoft.com/office/powerpoint/2010/main" val="177003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7AEB4C-0CA5-5101-6C1F-1DE9D6F0540D}"/>
              </a:ext>
            </a:extLst>
          </p:cNvPr>
          <p:cNvPicPr>
            <a:picLocks noChangeAspect="1"/>
          </p:cNvPicPr>
          <p:nvPr/>
        </p:nvPicPr>
        <p:blipFill>
          <a:blip r:embed="rId3"/>
          <a:stretch>
            <a:fillRect/>
          </a:stretch>
        </p:blipFill>
        <p:spPr>
          <a:xfrm>
            <a:off x="374822" y="0"/>
            <a:ext cx="7657755" cy="8229600"/>
          </a:xfrm>
          <a:prstGeom prst="rect">
            <a:avLst/>
          </a:prstGeom>
        </p:spPr>
      </p:pic>
      <p:sp>
        <p:nvSpPr>
          <p:cNvPr id="2" name="Right Brace 1">
            <a:extLst>
              <a:ext uri="{FF2B5EF4-FFF2-40B4-BE49-F238E27FC236}">
                <a16:creationId xmlns:a16="http://schemas.microsoft.com/office/drawing/2014/main" id="{9BFE04F8-8AF7-7B67-1057-EA996217AD29}"/>
              </a:ext>
            </a:extLst>
          </p:cNvPr>
          <p:cNvSpPr/>
          <p:nvPr/>
        </p:nvSpPr>
        <p:spPr>
          <a:xfrm>
            <a:off x="8542029" y="209006"/>
            <a:ext cx="660400" cy="7836444"/>
          </a:xfrm>
          <a:prstGeom prst="rightBrace">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 5">
            <a:extLst>
              <a:ext uri="{FF2B5EF4-FFF2-40B4-BE49-F238E27FC236}">
                <a16:creationId xmlns:a16="http://schemas.microsoft.com/office/drawing/2014/main" id="{23E3A35E-0035-69C3-DA5E-A413A7F6731F}"/>
              </a:ext>
            </a:extLst>
          </p:cNvPr>
          <p:cNvSpPr/>
          <p:nvPr/>
        </p:nvSpPr>
        <p:spPr>
          <a:xfrm>
            <a:off x="9618980" y="3845288"/>
            <a:ext cx="5613400" cy="563880"/>
          </a:xfrm>
          <a:prstGeom prst="rect">
            <a:avLst/>
          </a:prstGeom>
          <a:noFill/>
          <a:ln/>
        </p:spPr>
        <p:txBody>
          <a:bodyPr wrap="square" lIns="0" tIns="0" rIns="0" bIns="0" rtlCol="0" anchor="ctr"/>
          <a:lstStyle/>
          <a:p>
            <a:pPr algn="l">
              <a:buSzPct val="100000"/>
            </a:pPr>
            <a:r>
              <a:rPr lang="en-US" sz="9600" dirty="0">
                <a:latin typeface="DejaVu Sans Light" panose="020B0203030804020204" pitchFamily="34" charset="0"/>
                <a:ea typeface="DejaVu Sans Light" panose="020B0203030804020204" pitchFamily="34" charset="0"/>
                <a:cs typeface="DejaVu Sans Light" panose="020B0203030804020204" pitchFamily="34" charset="0"/>
              </a:rPr>
              <a:t>🚀</a:t>
            </a:r>
          </a:p>
        </p:txBody>
      </p:sp>
    </p:spTree>
    <p:extLst>
      <p:ext uri="{BB962C8B-B14F-4D97-AF65-F5344CB8AC3E}">
        <p14:creationId xmlns:p14="http://schemas.microsoft.com/office/powerpoint/2010/main" val="2815467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a:extLst>
              <a:ext uri="{FF2B5EF4-FFF2-40B4-BE49-F238E27FC236}">
                <a16:creationId xmlns:a16="http://schemas.microsoft.com/office/drawing/2014/main" id="{7F8B2D83-DEC1-EBE9-1669-EF1B4901916F}"/>
              </a:ext>
            </a:extLst>
          </p:cNvPr>
          <p:cNvSpPr/>
          <p:nvPr/>
        </p:nvSpPr>
        <p:spPr>
          <a:xfrm>
            <a:off x="0" y="2620764"/>
            <a:ext cx="14630400" cy="2187972"/>
          </a:xfrm>
          <a:prstGeom prst="rect">
            <a:avLst/>
          </a:prstGeom>
          <a:noFill/>
          <a:ln/>
        </p:spPr>
        <p:txBody>
          <a:bodyPr wrap="square" lIns="0" tIns="0" rIns="0" bIns="0" rtlCol="0" anchor="ctr"/>
          <a:lstStyle/>
          <a:p>
            <a:pPr marL="0" indent="0" algn="ctr">
              <a:buNone/>
            </a:pPr>
            <a:r>
              <a:rPr lang="en-US" sz="6000" b="1" dirty="0">
                <a:solidFill>
                  <a:srgbClr val="030303"/>
                </a:solidFill>
                <a:latin typeface="DejaVu Sans" panose="020B0603030804020204" pitchFamily="34" charset="0"/>
                <a:ea typeface="DejaVu Sans" panose="020B0603030804020204" pitchFamily="34" charset="0"/>
                <a:cs typeface="DejaVu Sans" panose="020B0603030804020204" pitchFamily="34" charset="0"/>
              </a:rPr>
              <a:t>The basic toolbox 🧰</a:t>
            </a:r>
          </a:p>
        </p:txBody>
      </p:sp>
    </p:spTree>
    <p:extLst>
      <p:ext uri="{BB962C8B-B14F-4D97-AF65-F5344CB8AC3E}">
        <p14:creationId xmlns:p14="http://schemas.microsoft.com/office/powerpoint/2010/main" val="41365087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49129" y="510064"/>
            <a:ext cx="7845743" cy="1499711"/>
          </a:xfrm>
          <a:prstGeom prst="rect">
            <a:avLst/>
          </a:prstGeom>
          <a:noFill/>
          <a:ln/>
        </p:spPr>
        <p:txBody>
          <a:bodyPr wrap="square" lIns="0" tIns="0" rIns="0" bIns="0" rtlCol="0" anchor="t"/>
          <a:lstStyle/>
          <a:p>
            <a:pPr marL="0" indent="0" algn="l">
              <a:lnSpc>
                <a:spcPts val="5900"/>
              </a:lnSpc>
              <a:buNone/>
            </a:pPr>
            <a:r>
              <a:rPr lang="en-US" sz="4000" dirty="0">
                <a:latin typeface="DejaVu Sans" panose="020B0603030804020204" pitchFamily="34" charset="0"/>
                <a:ea typeface="DejaVu Sans" panose="020B0603030804020204" pitchFamily="34" charset="0"/>
                <a:cs typeface="DejaVu Sans" panose="020B0603030804020204" pitchFamily="34" charset="0"/>
              </a:rPr>
              <a:t>Deterministic environments with </a:t>
            </a:r>
            <a:r>
              <a:rPr lang="en-US" sz="4000" dirty="0" err="1">
                <a:latin typeface="Fira Code" panose="020B0809050000020004" pitchFamily="49" charset="0"/>
                <a:ea typeface="Fira Code" panose="020B0809050000020004" pitchFamily="49" charset="0"/>
                <a:cs typeface="DejaVu Sans" panose="020B0603030804020204" pitchFamily="34" charset="0"/>
              </a:rPr>
              <a:t>uv</a:t>
            </a:r>
            <a:r>
              <a:rPr lang="en-US" sz="4000" dirty="0">
                <a:latin typeface="DejaVu Sans" panose="020B0603030804020204" pitchFamily="34" charset="0"/>
                <a:ea typeface="DejaVu Sans" panose="020B0603030804020204" pitchFamily="34" charset="0"/>
                <a:cs typeface="DejaVu Sans" panose="020B0603030804020204" pitchFamily="34" charset="0"/>
              </a:rPr>
              <a:t> and </a:t>
            </a:r>
            <a:r>
              <a:rPr lang="en-US" sz="4000" dirty="0">
                <a:latin typeface="Fira Code" panose="020B0809050000020004" pitchFamily="49" charset="0"/>
                <a:ea typeface="Fira Code" panose="020B0809050000020004" pitchFamily="49" charset="0"/>
                <a:cs typeface="DejaVu Sans" panose="020B0603030804020204" pitchFamily="34" charset="0"/>
              </a:rPr>
              <a:t>pyproject.toml</a:t>
            </a:r>
          </a:p>
        </p:txBody>
      </p:sp>
      <p:pic>
        <p:nvPicPr>
          <p:cNvPr id="4" name="Image 1" descr="preencoded.png"/>
          <p:cNvPicPr>
            <a:picLocks noChangeAspect="1"/>
          </p:cNvPicPr>
          <p:nvPr/>
        </p:nvPicPr>
        <p:blipFill>
          <a:blip r:embed="rId3"/>
          <a:stretch>
            <a:fillRect/>
          </a:stretch>
        </p:blipFill>
        <p:spPr>
          <a:xfrm>
            <a:off x="649129" y="2260163"/>
            <a:ext cx="834628" cy="1342906"/>
          </a:xfrm>
          <a:prstGeom prst="rect">
            <a:avLst/>
          </a:prstGeom>
        </p:spPr>
      </p:pic>
      <p:sp>
        <p:nvSpPr>
          <p:cNvPr id="5" name="Text 1"/>
          <p:cNvSpPr/>
          <p:nvPr/>
        </p:nvSpPr>
        <p:spPr>
          <a:xfrm>
            <a:off x="1650683" y="2427089"/>
            <a:ext cx="2999661" cy="374809"/>
          </a:xfrm>
          <a:prstGeom prst="rect">
            <a:avLst/>
          </a:prstGeom>
          <a:noFill/>
          <a:ln/>
        </p:spPr>
        <p:txBody>
          <a:bodyPr wrap="none" lIns="0" tIns="0" rIns="0" bIns="0" rtlCol="0" anchor="t"/>
          <a:lstStyle/>
          <a:p>
            <a:pPr marL="0" indent="0" algn="l">
              <a:lnSpc>
                <a:spcPts val="2950"/>
              </a:lnSpc>
              <a:buNone/>
            </a:pPr>
            <a:r>
              <a:rPr lang="en-US" sz="2350" dirty="0">
                <a:latin typeface="Fira Code" panose="020B0809050000020004" pitchFamily="49" charset="0"/>
                <a:ea typeface="Fira Code" panose="020B0809050000020004" pitchFamily="49" charset="0"/>
                <a:cs typeface="Baskervville" pitchFamily="34" charset="-120"/>
              </a:rPr>
              <a:t>uv init</a:t>
            </a:r>
            <a:endParaRPr lang="en-US" sz="2350" dirty="0">
              <a:latin typeface="Fira Code" panose="020B0809050000020004" pitchFamily="49" charset="0"/>
              <a:ea typeface="Fira Code" panose="020B0809050000020004" pitchFamily="49" charset="0"/>
            </a:endParaRPr>
          </a:p>
        </p:txBody>
      </p:sp>
      <p:sp>
        <p:nvSpPr>
          <p:cNvPr id="6" name="Text 2"/>
          <p:cNvSpPr/>
          <p:nvPr/>
        </p:nvSpPr>
        <p:spPr>
          <a:xfrm>
            <a:off x="1650683" y="2902029"/>
            <a:ext cx="6844189" cy="534114"/>
          </a:xfrm>
          <a:prstGeom prst="rect">
            <a:avLst/>
          </a:prstGeom>
          <a:noFill/>
          <a:ln/>
        </p:spPr>
        <p:txBody>
          <a:bodyPr wrap="square" lIns="0" tIns="0" rIns="0" bIns="0" rtlCol="0" anchor="t"/>
          <a:lstStyle/>
          <a:p>
            <a:pPr marL="0" indent="0" algn="l">
              <a:lnSpc>
                <a:spcPts val="2100"/>
              </a:lnSpc>
              <a:buNone/>
            </a:pPr>
            <a:r>
              <a:rPr lang="en-US" sz="1400" dirty="0">
                <a:latin typeface="DejaVu Sans Light" panose="020B0203030804020204" pitchFamily="34" charset="0"/>
                <a:ea typeface="DejaVu Sans Light" panose="020B0203030804020204" pitchFamily="34" charset="0"/>
                <a:cs typeface="DejaVu Sans Light" panose="020B0203030804020204" pitchFamily="34" charset="0"/>
              </a:rPr>
              <a:t>One command generates gitignore, virtual environment, </a:t>
            </a:r>
            <a:r>
              <a:rPr lang="en-US" sz="1400" dirty="0">
                <a:latin typeface="Fira Code" panose="020B0809050000020004" pitchFamily="49" charset="0"/>
                <a:ea typeface="Fira Code" panose="020B0809050000020004" pitchFamily="49" charset="0"/>
                <a:cs typeface="DejaVu Sans Light" panose="020B0203030804020204" pitchFamily="34" charset="0"/>
              </a:rPr>
              <a:t>pyproject.toml</a:t>
            </a:r>
            <a:r>
              <a:rPr lang="en-US" sz="1400" dirty="0">
                <a:latin typeface="DejaVu Sans Light" panose="020B0203030804020204" pitchFamily="34" charset="0"/>
                <a:ea typeface="DejaVu Sans Light" panose="020B0203030804020204" pitchFamily="34" charset="0"/>
                <a:cs typeface="DejaVu Sans Light" panose="020B0203030804020204" pitchFamily="34" charset="0"/>
              </a:rPr>
              <a:t>, and </a:t>
            </a:r>
            <a:r>
              <a:rPr lang="en-US" sz="1400" dirty="0">
                <a:latin typeface="Fira Code" panose="020B0809050000020004" pitchFamily="49" charset="0"/>
                <a:ea typeface="Fira Code" panose="020B0809050000020004" pitchFamily="49" charset="0"/>
                <a:cs typeface="DejaVu Sans Light" panose="020B0203030804020204" pitchFamily="34" charset="0"/>
              </a:rPr>
              <a:t>lockfile</a:t>
            </a:r>
            <a:r>
              <a:rPr lang="en-US" sz="1400" dirty="0">
                <a:latin typeface="DejaVu Sans Light" panose="020B0203030804020204" pitchFamily="34" charset="0"/>
                <a:ea typeface="DejaVu Sans Light" panose="020B0203030804020204" pitchFamily="34" charset="0"/>
                <a:cs typeface="DejaVu Sans Light" panose="020B0203030804020204" pitchFamily="34" charset="0"/>
              </a:rPr>
              <a:t>. Everything you need to start clean.</a:t>
            </a:r>
          </a:p>
        </p:txBody>
      </p:sp>
      <p:pic>
        <p:nvPicPr>
          <p:cNvPr id="7" name="Image 2" descr="preencoded.png"/>
          <p:cNvPicPr>
            <a:picLocks noChangeAspect="1"/>
          </p:cNvPicPr>
          <p:nvPr/>
        </p:nvPicPr>
        <p:blipFill>
          <a:blip r:embed="rId4"/>
          <a:stretch>
            <a:fillRect/>
          </a:stretch>
        </p:blipFill>
        <p:spPr>
          <a:xfrm>
            <a:off x="649129" y="3603069"/>
            <a:ext cx="834628" cy="1342906"/>
          </a:xfrm>
          <a:prstGeom prst="rect">
            <a:avLst/>
          </a:prstGeom>
        </p:spPr>
      </p:pic>
      <p:sp>
        <p:nvSpPr>
          <p:cNvPr id="8" name="Text 3"/>
          <p:cNvSpPr/>
          <p:nvPr/>
        </p:nvSpPr>
        <p:spPr>
          <a:xfrm>
            <a:off x="1650683" y="3769995"/>
            <a:ext cx="2999661" cy="374809"/>
          </a:xfrm>
          <a:prstGeom prst="rect">
            <a:avLst/>
          </a:prstGeom>
          <a:noFill/>
          <a:ln/>
        </p:spPr>
        <p:txBody>
          <a:bodyPr wrap="none" lIns="0" tIns="0" rIns="0" bIns="0" rtlCol="0" anchor="t"/>
          <a:lstStyle/>
          <a:p>
            <a:pPr marL="0" indent="0" algn="l">
              <a:lnSpc>
                <a:spcPts val="2950"/>
              </a:lnSpc>
              <a:buNone/>
            </a:pPr>
            <a:r>
              <a:rPr lang="en-US" sz="2350" dirty="0">
                <a:latin typeface="Fira Code" panose="020B0809050000020004" pitchFamily="49" charset="0"/>
                <a:ea typeface="Fira Code" panose="020B0809050000020004" pitchFamily="49" charset="0"/>
                <a:cs typeface="Baskervville" pitchFamily="34" charset="-120"/>
              </a:rPr>
              <a:t>uv add</a:t>
            </a:r>
            <a:endParaRPr lang="en-US" sz="2350" dirty="0">
              <a:latin typeface="Fira Code" panose="020B0809050000020004" pitchFamily="49" charset="0"/>
              <a:ea typeface="Fira Code" panose="020B0809050000020004" pitchFamily="49" charset="0"/>
            </a:endParaRPr>
          </a:p>
        </p:txBody>
      </p:sp>
      <p:sp>
        <p:nvSpPr>
          <p:cNvPr id="9" name="Text 4"/>
          <p:cNvSpPr/>
          <p:nvPr/>
        </p:nvSpPr>
        <p:spPr>
          <a:xfrm>
            <a:off x="1650683" y="4244935"/>
            <a:ext cx="6844189" cy="534114"/>
          </a:xfrm>
          <a:prstGeom prst="rect">
            <a:avLst/>
          </a:prstGeom>
          <a:noFill/>
          <a:ln/>
        </p:spPr>
        <p:txBody>
          <a:bodyPr wrap="square" lIns="0" tIns="0" rIns="0" bIns="0" rtlCol="0" anchor="t"/>
          <a:lstStyle/>
          <a:p>
            <a:pPr marL="0" indent="0" algn="l">
              <a:lnSpc>
                <a:spcPts val="2100"/>
              </a:lnSpc>
              <a:buNone/>
            </a:pPr>
            <a:r>
              <a:rPr lang="en-US" sz="1400" dirty="0">
                <a:latin typeface="DejaVu Sans Light" panose="020B0203030804020204" pitchFamily="34" charset="0"/>
                <a:ea typeface="DejaVu Sans Light" panose="020B0203030804020204" pitchFamily="34" charset="0"/>
                <a:cs typeface="DejaVu Sans Light" panose="020B0203030804020204" pitchFamily="34" charset="0"/>
              </a:rPr>
              <a:t>Centralizes dependency management. No more </a:t>
            </a:r>
            <a:r>
              <a:rPr lang="en-US" sz="1400" dirty="0">
                <a:latin typeface="Fira Code" panose="020B0809050000020004" pitchFamily="49" charset="0"/>
                <a:ea typeface="Fira Code" panose="020B0809050000020004" pitchFamily="49" charset="0"/>
                <a:cs typeface="DejaVu Sans Light" panose="020B0203030804020204" pitchFamily="34" charset="0"/>
              </a:rPr>
              <a:t>requirements.txt </a:t>
            </a:r>
            <a:r>
              <a:rPr lang="en-US" sz="1400" dirty="0">
                <a:latin typeface="DejaVu Sans Light" panose="020B0203030804020204" pitchFamily="34" charset="0"/>
                <a:ea typeface="DejaVu Sans Light" panose="020B0203030804020204" pitchFamily="34" charset="0"/>
                <a:cs typeface="DejaVu Sans Light" panose="020B0203030804020204" pitchFamily="34" charset="0"/>
              </a:rPr>
              <a:t>drift, manual version pinning, or conflicting files across projects.</a:t>
            </a:r>
          </a:p>
        </p:txBody>
      </p:sp>
      <p:pic>
        <p:nvPicPr>
          <p:cNvPr id="10" name="Image 3" descr="preencoded.png"/>
          <p:cNvPicPr>
            <a:picLocks noChangeAspect="1"/>
          </p:cNvPicPr>
          <p:nvPr/>
        </p:nvPicPr>
        <p:blipFill>
          <a:blip r:embed="rId5"/>
          <a:stretch>
            <a:fillRect/>
          </a:stretch>
        </p:blipFill>
        <p:spPr>
          <a:xfrm>
            <a:off x="649129" y="4945975"/>
            <a:ext cx="834628" cy="1342906"/>
          </a:xfrm>
          <a:prstGeom prst="rect">
            <a:avLst/>
          </a:prstGeom>
        </p:spPr>
      </p:pic>
      <p:sp>
        <p:nvSpPr>
          <p:cNvPr id="11" name="Text 5"/>
          <p:cNvSpPr/>
          <p:nvPr/>
        </p:nvSpPr>
        <p:spPr>
          <a:xfrm>
            <a:off x="1650683" y="5112901"/>
            <a:ext cx="2999661" cy="374809"/>
          </a:xfrm>
          <a:prstGeom prst="rect">
            <a:avLst/>
          </a:prstGeom>
          <a:noFill/>
          <a:ln/>
        </p:spPr>
        <p:txBody>
          <a:bodyPr wrap="none" lIns="0" tIns="0" rIns="0" bIns="0" rtlCol="0" anchor="t"/>
          <a:lstStyle/>
          <a:p>
            <a:pPr marL="0" indent="0" algn="l">
              <a:lnSpc>
                <a:spcPts val="2950"/>
              </a:lnSpc>
              <a:buNone/>
            </a:pPr>
            <a:r>
              <a:rPr lang="en-US" sz="2350" dirty="0">
                <a:latin typeface="Fira Code" panose="020B0809050000020004" pitchFamily="49" charset="0"/>
                <a:ea typeface="Fira Code" panose="020B0809050000020004" pitchFamily="49" charset="0"/>
                <a:cs typeface="Baskervville" pitchFamily="34" charset="-120"/>
              </a:rPr>
              <a:t>uv sync</a:t>
            </a:r>
            <a:endParaRPr lang="en-US" sz="2350" dirty="0">
              <a:latin typeface="Fira Code" panose="020B0809050000020004" pitchFamily="49" charset="0"/>
              <a:ea typeface="Fira Code" panose="020B0809050000020004" pitchFamily="49" charset="0"/>
            </a:endParaRPr>
          </a:p>
        </p:txBody>
      </p:sp>
      <p:sp>
        <p:nvSpPr>
          <p:cNvPr id="12" name="Text 6"/>
          <p:cNvSpPr/>
          <p:nvPr/>
        </p:nvSpPr>
        <p:spPr>
          <a:xfrm>
            <a:off x="1650683" y="5587841"/>
            <a:ext cx="6844189" cy="534114"/>
          </a:xfrm>
          <a:prstGeom prst="rect">
            <a:avLst/>
          </a:prstGeom>
          <a:noFill/>
          <a:ln/>
        </p:spPr>
        <p:txBody>
          <a:bodyPr wrap="square" lIns="0" tIns="0" rIns="0" bIns="0" rtlCol="0" anchor="t"/>
          <a:lstStyle/>
          <a:p>
            <a:pPr marL="0" indent="0" algn="l">
              <a:lnSpc>
                <a:spcPts val="2100"/>
              </a:lnSpc>
              <a:buNone/>
            </a:pPr>
            <a:r>
              <a:rPr lang="en-US" sz="1400" dirty="0">
                <a:latin typeface="DejaVu Sans Light" panose="020B0203030804020204" pitchFamily="34" charset="0"/>
                <a:ea typeface="DejaVu Sans Light" panose="020B0203030804020204" pitchFamily="34" charset="0"/>
                <a:cs typeface="DejaVu Sans Light" panose="020B0203030804020204" pitchFamily="34" charset="0"/>
              </a:rPr>
              <a:t>Makes new project reproducible in minutes. Clone repo, run sync, get identical environment. Works for teammates and CI.</a:t>
            </a:r>
          </a:p>
        </p:txBody>
      </p:sp>
      <p:sp>
        <p:nvSpPr>
          <p:cNvPr id="13" name="Shape 7"/>
          <p:cNvSpPr/>
          <p:nvPr/>
        </p:nvSpPr>
        <p:spPr>
          <a:xfrm>
            <a:off x="649129" y="6476643"/>
            <a:ext cx="7845743" cy="1243370"/>
          </a:xfrm>
          <a:prstGeom prst="roundRect">
            <a:avLst>
              <a:gd name="adj" fmla="val 20140"/>
            </a:avLst>
          </a:prstGeom>
          <a:solidFill>
            <a:srgbClr val="E2CFD4"/>
          </a:solidFill>
          <a:ln/>
        </p:spPr>
        <p:txBody>
          <a:bodyPr/>
          <a:lstStyle/>
          <a:p>
            <a:endParaRPr lang="en-US"/>
          </a:p>
        </p:txBody>
      </p:sp>
      <p:sp>
        <p:nvSpPr>
          <p:cNvPr id="15" name="Text 8"/>
          <p:cNvSpPr/>
          <p:nvPr/>
        </p:nvSpPr>
        <p:spPr>
          <a:xfrm>
            <a:off x="920750" y="6685240"/>
            <a:ext cx="7407196" cy="801172"/>
          </a:xfrm>
          <a:prstGeom prst="rect">
            <a:avLst/>
          </a:prstGeom>
          <a:noFill/>
          <a:ln/>
        </p:spPr>
        <p:txBody>
          <a:bodyPr wrap="square" lIns="0" tIns="0" rIns="0" bIns="0" rtlCol="0" anchor="t"/>
          <a:lstStyle/>
          <a:p>
            <a:pPr marL="0" indent="0" algn="l">
              <a:lnSpc>
                <a:spcPts val="2100"/>
              </a:lnSpc>
              <a:buNone/>
            </a:pPr>
            <a:r>
              <a:rPr lang="en-US" sz="1600" dirty="0">
                <a:solidFill>
                  <a:srgbClr val="000000"/>
                </a:solidFill>
                <a:latin typeface="DejaVu Sans" panose="020B0603030804020204" pitchFamily="34" charset="0"/>
                <a:ea typeface="DejaVu Sans" panose="020B0603030804020204" pitchFamily="34" charset="0"/>
                <a:cs typeface="DejaVu Sans" panose="020B0603030804020204" pitchFamily="34" charset="0"/>
              </a:rPr>
              <a:t>The key file is </a:t>
            </a:r>
            <a:r>
              <a:rPr lang="en-US" sz="1600" b="1" dirty="0" err="1">
                <a:solidFill>
                  <a:srgbClr val="000000"/>
                </a:solidFill>
                <a:latin typeface="DejaVu Sans" panose="020B0603030804020204" pitchFamily="34" charset="0"/>
                <a:ea typeface="DejaVu Sans" panose="020B0603030804020204" pitchFamily="34" charset="0"/>
                <a:cs typeface="DejaVu Sans" panose="020B0603030804020204" pitchFamily="34" charset="0"/>
              </a:rPr>
              <a:t>pyproject.toml</a:t>
            </a:r>
            <a:r>
              <a:rPr lang="en-US" sz="1600" b="1" dirty="0">
                <a:solidFill>
                  <a:srgbClr val="000000"/>
                </a:solidFill>
                <a:latin typeface="DejaVu Sans" panose="020B0603030804020204" pitchFamily="34" charset="0"/>
                <a:ea typeface="DejaVu Sans" panose="020B0603030804020204" pitchFamily="34" charset="0"/>
                <a:cs typeface="DejaVu Sans" panose="020B0603030804020204" pitchFamily="34" charset="0"/>
              </a:rPr>
              <a:t>, </a:t>
            </a:r>
            <a:r>
              <a:rPr lang="en-US" sz="1600" dirty="0">
                <a:solidFill>
                  <a:srgbClr val="000000"/>
                </a:solidFill>
                <a:latin typeface="DejaVu Sans" panose="020B0603030804020204" pitchFamily="34" charset="0"/>
                <a:ea typeface="DejaVu Sans" panose="020B0603030804020204" pitchFamily="34" charset="0"/>
                <a:cs typeface="DejaVu Sans" panose="020B0603030804020204" pitchFamily="34" charset="0"/>
              </a:rPr>
              <a:t>your single source of project truth. Dependencies, build configuration, tool settings, and project metadata all live here. One file to understand the entire project setup.</a:t>
            </a:r>
            <a:endParaRPr lang="en-US" sz="1600" dirty="0">
              <a:latin typeface="DejaVu Sans" panose="020B0603030804020204" pitchFamily="34" charset="0"/>
              <a:ea typeface="DejaVu Sans" panose="020B0603030804020204" pitchFamily="34" charset="0"/>
              <a:cs typeface="DejaVu Sans" panose="020B0603030804020204" pitchFamily="34" charset="0"/>
            </a:endParaRPr>
          </a:p>
        </p:txBody>
      </p:sp>
      <p:pic>
        <p:nvPicPr>
          <p:cNvPr id="6148" name="Picture 4" descr="text">
            <a:extLst>
              <a:ext uri="{FF2B5EF4-FFF2-40B4-BE49-F238E27FC236}">
                <a16:creationId xmlns:a16="http://schemas.microsoft.com/office/drawing/2014/main" id="{7C328FC1-6097-3B4C-50C2-52684177127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664" t="5362" r="6926" b="5169"/>
          <a:stretch/>
        </p:blipFill>
        <p:spPr bwMode="auto">
          <a:xfrm>
            <a:off x="9315450" y="737590"/>
            <a:ext cx="4952602" cy="6814427"/>
          </a:xfrm>
          <a:prstGeom prst="roundRect">
            <a:avLst>
              <a:gd name="adj" fmla="val 2362"/>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with different colored bars&#10;&#10;Description automatically generated">
            <a:extLst>
              <a:ext uri="{FF2B5EF4-FFF2-40B4-BE49-F238E27FC236}">
                <a16:creationId xmlns:a16="http://schemas.microsoft.com/office/drawing/2014/main" id="{4FABC145-09D3-EACD-8E9F-945797191AD9}"/>
              </a:ext>
            </a:extLst>
          </p:cNvPr>
          <p:cNvPicPr>
            <a:picLocks noChangeAspect="1"/>
          </p:cNvPicPr>
          <p:nvPr/>
        </p:nvPicPr>
        <p:blipFill>
          <a:blip r:embed="rId3"/>
          <a:stretch>
            <a:fillRect/>
          </a:stretch>
        </p:blipFill>
        <p:spPr>
          <a:xfrm>
            <a:off x="1637658" y="841390"/>
            <a:ext cx="10979791" cy="6546819"/>
          </a:xfrm>
          <a:prstGeom prst="rect">
            <a:avLst/>
          </a:prstGeom>
        </p:spPr>
      </p:pic>
      <p:pic>
        <p:nvPicPr>
          <p:cNvPr id="2" name="Picture 1" descr="A close-up of a black background&#10;&#10;Description automatically generated">
            <a:extLst>
              <a:ext uri="{FF2B5EF4-FFF2-40B4-BE49-F238E27FC236}">
                <a16:creationId xmlns:a16="http://schemas.microsoft.com/office/drawing/2014/main" id="{C8C97320-B40D-FE6F-80BE-9A44B075C159}"/>
              </a:ext>
            </a:extLst>
          </p:cNvPr>
          <p:cNvPicPr>
            <a:picLocks noChangeAspect="1"/>
          </p:cNvPicPr>
          <p:nvPr/>
        </p:nvPicPr>
        <p:blipFill>
          <a:blip r:embed="rId4">
            <a:extLst>
              <a:ext uri="{BEBA8EAE-BF5A-486C-A8C5-ECC9F3942E4B}">
                <a14:imgProps xmlns:a14="http://schemas.microsoft.com/office/drawing/2010/main">
                  <a14:imgLayer r:embed="rId5">
                    <a14:imgEffect>
                      <a14:artisticPencilGrayscale/>
                    </a14:imgEffect>
                  </a14:imgLayer>
                </a14:imgProps>
              </a:ext>
            </a:extLst>
          </a:blip>
          <a:stretch>
            <a:fillRect/>
          </a:stretch>
        </p:blipFill>
        <p:spPr>
          <a:xfrm>
            <a:off x="13293725" y="7600673"/>
            <a:ext cx="1057275" cy="441236"/>
          </a:xfrm>
          <a:prstGeom prst="rect">
            <a:avLst/>
          </a:prstGeom>
        </p:spPr>
      </p:pic>
      <p:sp>
        <p:nvSpPr>
          <p:cNvPr id="3" name="TextBox 2">
            <a:extLst>
              <a:ext uri="{FF2B5EF4-FFF2-40B4-BE49-F238E27FC236}">
                <a16:creationId xmlns:a16="http://schemas.microsoft.com/office/drawing/2014/main" id="{70EAA3E4-EF98-1E37-AE09-AABB39169319}"/>
              </a:ext>
            </a:extLst>
          </p:cNvPr>
          <p:cNvSpPr txBox="1"/>
          <p:nvPr/>
        </p:nvSpPr>
        <p:spPr>
          <a:xfrm>
            <a:off x="279400" y="7734132"/>
            <a:ext cx="7315200" cy="307777"/>
          </a:xfrm>
          <a:prstGeom prst="rect">
            <a:avLst/>
          </a:prstGeom>
        </p:spPr>
        <p:txBody>
          <a:bodyPr wrap="square">
            <a:spAutoFit/>
          </a:bodyPr>
          <a:lstStyle/>
          <a:p>
            <a:r>
              <a:rPr lang="en-US" sz="1400" dirty="0">
                <a:solidFill>
                  <a:schemeClr val="bg2">
                    <a:lumMod val="75000"/>
                  </a:schemeClr>
                </a:solidFill>
                <a:latin typeface="DejaVu Sans Light" panose="020B0203030804020204" pitchFamily="34" charset="0"/>
                <a:ea typeface="DejaVu Sans Light" panose="020B0203030804020204" pitchFamily="34" charset="0"/>
                <a:cs typeface="DejaVu Sans Light" panose="020B0203030804020204" pitchFamily="34" charset="0"/>
              </a:rPr>
              <a:t>cesarsotovalero.net </a:t>
            </a:r>
            <a:endParaRPr lang="en-US" sz="1400" dirty="0">
              <a:solidFill>
                <a:schemeClr val="bg2">
                  <a:lumMod val="75000"/>
                </a:schemeClr>
              </a:solidFill>
            </a:endParaRPr>
          </a:p>
        </p:txBody>
      </p:sp>
    </p:spTree>
    <p:extLst>
      <p:ext uri="{BB962C8B-B14F-4D97-AF65-F5344CB8AC3E}">
        <p14:creationId xmlns:p14="http://schemas.microsoft.com/office/powerpoint/2010/main" val="24918942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49129" y="510064"/>
            <a:ext cx="7845743" cy="1499711"/>
          </a:xfrm>
          <a:prstGeom prst="rect">
            <a:avLst/>
          </a:prstGeom>
          <a:noFill/>
          <a:ln/>
        </p:spPr>
        <p:txBody>
          <a:bodyPr wrap="square" lIns="0" tIns="0" rIns="0" bIns="0" rtlCol="0" anchor="t"/>
          <a:lstStyle/>
          <a:p>
            <a:pPr marL="0" indent="0" algn="l">
              <a:lnSpc>
                <a:spcPts val="5900"/>
              </a:lnSpc>
              <a:buNone/>
            </a:pPr>
            <a:r>
              <a:rPr lang="en-US" sz="4000" dirty="0">
                <a:latin typeface="DejaVu Sans" panose="020B0603030804020204" pitchFamily="34" charset="0"/>
                <a:ea typeface="DejaVu Sans" panose="020B0603030804020204" pitchFamily="34" charset="0"/>
                <a:cs typeface="DejaVu Sans" panose="020B0603030804020204" pitchFamily="34" charset="0"/>
              </a:rPr>
              <a:t>Code linting and formatting with Ruff</a:t>
            </a:r>
            <a:endParaRPr lang="en-US" sz="4000" dirty="0">
              <a:latin typeface="Fira Code" panose="020B0809050000020004" pitchFamily="49" charset="0"/>
              <a:ea typeface="Fira Code" panose="020B0809050000020004" pitchFamily="49" charset="0"/>
              <a:cs typeface="DejaVu Sans" panose="020B0603030804020204" pitchFamily="34" charset="0"/>
            </a:endParaRPr>
          </a:p>
        </p:txBody>
      </p:sp>
      <p:pic>
        <p:nvPicPr>
          <p:cNvPr id="4" name="Image 1" descr="preencoded.png"/>
          <p:cNvPicPr>
            <a:picLocks noChangeAspect="1"/>
          </p:cNvPicPr>
          <p:nvPr/>
        </p:nvPicPr>
        <p:blipFill>
          <a:blip r:embed="rId3"/>
          <a:stretch>
            <a:fillRect/>
          </a:stretch>
        </p:blipFill>
        <p:spPr>
          <a:xfrm>
            <a:off x="649129" y="2406213"/>
            <a:ext cx="834628" cy="1342906"/>
          </a:xfrm>
          <a:prstGeom prst="rect">
            <a:avLst/>
          </a:prstGeom>
        </p:spPr>
      </p:pic>
      <p:sp>
        <p:nvSpPr>
          <p:cNvPr id="5" name="Text 1"/>
          <p:cNvSpPr/>
          <p:nvPr/>
        </p:nvSpPr>
        <p:spPr>
          <a:xfrm>
            <a:off x="1650683" y="2573139"/>
            <a:ext cx="2999661" cy="374809"/>
          </a:xfrm>
          <a:prstGeom prst="rect">
            <a:avLst/>
          </a:prstGeom>
          <a:noFill/>
          <a:ln/>
        </p:spPr>
        <p:txBody>
          <a:bodyPr wrap="none" lIns="0" tIns="0" rIns="0" bIns="0" rtlCol="0" anchor="t"/>
          <a:lstStyle/>
          <a:p>
            <a:pPr marL="0" indent="0" algn="l">
              <a:lnSpc>
                <a:spcPts val="2950"/>
              </a:lnSpc>
              <a:buNone/>
            </a:pPr>
            <a:r>
              <a:rPr lang="en-US" sz="2350" dirty="0">
                <a:latin typeface="Fira Code" panose="020B0809050000020004" pitchFamily="49" charset="0"/>
                <a:ea typeface="Fira Code" panose="020B0809050000020004" pitchFamily="49" charset="0"/>
              </a:rPr>
              <a:t>ruff check ‘path/to/project’</a:t>
            </a:r>
          </a:p>
        </p:txBody>
      </p:sp>
      <p:sp>
        <p:nvSpPr>
          <p:cNvPr id="6" name="Text 2"/>
          <p:cNvSpPr/>
          <p:nvPr/>
        </p:nvSpPr>
        <p:spPr>
          <a:xfrm>
            <a:off x="1650683" y="3048079"/>
            <a:ext cx="6844189" cy="534114"/>
          </a:xfrm>
          <a:prstGeom prst="rect">
            <a:avLst/>
          </a:prstGeom>
          <a:noFill/>
          <a:ln/>
        </p:spPr>
        <p:txBody>
          <a:bodyPr wrap="square" lIns="0" tIns="0" rIns="0" bIns="0" rtlCol="0" anchor="t"/>
          <a:lstStyle/>
          <a:p>
            <a:pPr marL="0" indent="0" algn="l">
              <a:lnSpc>
                <a:spcPts val="2100"/>
              </a:lnSpc>
              <a:buNone/>
            </a:pPr>
            <a:r>
              <a:rPr lang="en-US" sz="1400" dirty="0">
                <a:latin typeface="DejaVu Sans Light" panose="020B0203030804020204" pitchFamily="34" charset="0"/>
                <a:ea typeface="DejaVu Sans Light" panose="020B0203030804020204" pitchFamily="34" charset="0"/>
                <a:cs typeface="DejaVu Sans Light" panose="020B0203030804020204" pitchFamily="34" charset="0"/>
              </a:rPr>
              <a:t>Lint all files in `/path/to/code` (and any subdirectories) </a:t>
            </a:r>
          </a:p>
        </p:txBody>
      </p:sp>
      <p:pic>
        <p:nvPicPr>
          <p:cNvPr id="7" name="Image 2" descr="preencoded.png"/>
          <p:cNvPicPr>
            <a:picLocks noChangeAspect="1"/>
          </p:cNvPicPr>
          <p:nvPr/>
        </p:nvPicPr>
        <p:blipFill>
          <a:blip r:embed="rId4"/>
          <a:stretch>
            <a:fillRect/>
          </a:stretch>
        </p:blipFill>
        <p:spPr>
          <a:xfrm>
            <a:off x="649129" y="3749119"/>
            <a:ext cx="834628" cy="1342906"/>
          </a:xfrm>
          <a:prstGeom prst="rect">
            <a:avLst/>
          </a:prstGeom>
        </p:spPr>
      </p:pic>
      <p:sp>
        <p:nvSpPr>
          <p:cNvPr id="8" name="Text 3"/>
          <p:cNvSpPr/>
          <p:nvPr/>
        </p:nvSpPr>
        <p:spPr>
          <a:xfrm>
            <a:off x="1650683" y="3916045"/>
            <a:ext cx="2999661" cy="374809"/>
          </a:xfrm>
          <a:prstGeom prst="rect">
            <a:avLst/>
          </a:prstGeom>
          <a:noFill/>
          <a:ln/>
        </p:spPr>
        <p:txBody>
          <a:bodyPr wrap="none" lIns="0" tIns="0" rIns="0" bIns="0" rtlCol="0" anchor="t"/>
          <a:lstStyle/>
          <a:p>
            <a:pPr marL="0" indent="0" algn="l">
              <a:lnSpc>
                <a:spcPts val="2950"/>
              </a:lnSpc>
              <a:buNone/>
            </a:pPr>
            <a:r>
              <a:rPr lang="en-US" sz="2350" dirty="0">
                <a:latin typeface="Fira Code" panose="020B0809050000020004" pitchFamily="49" charset="0"/>
                <a:ea typeface="Fira Code" panose="020B0809050000020004" pitchFamily="49" charset="0"/>
                <a:cs typeface="Baskervville" pitchFamily="34" charset="-120"/>
              </a:rPr>
              <a:t>ruff format </a:t>
            </a:r>
            <a:r>
              <a:rPr lang="en-US" sz="2350" dirty="0">
                <a:latin typeface="Fira Code" panose="020B0809050000020004" pitchFamily="49" charset="0"/>
                <a:ea typeface="Fira Code" panose="020B0809050000020004" pitchFamily="49" charset="0"/>
              </a:rPr>
              <a:t>‘path/to/project’</a:t>
            </a:r>
          </a:p>
        </p:txBody>
      </p:sp>
      <p:sp>
        <p:nvSpPr>
          <p:cNvPr id="9" name="Text 4"/>
          <p:cNvSpPr/>
          <p:nvPr/>
        </p:nvSpPr>
        <p:spPr>
          <a:xfrm>
            <a:off x="1650683" y="4390985"/>
            <a:ext cx="6844189" cy="534114"/>
          </a:xfrm>
          <a:prstGeom prst="rect">
            <a:avLst/>
          </a:prstGeom>
          <a:noFill/>
          <a:ln/>
        </p:spPr>
        <p:txBody>
          <a:bodyPr wrap="square" lIns="0" tIns="0" rIns="0" bIns="0" rtlCol="0" anchor="t"/>
          <a:lstStyle/>
          <a:p>
            <a:pPr marL="0" indent="0" algn="l">
              <a:lnSpc>
                <a:spcPts val="2100"/>
              </a:lnSpc>
              <a:buNone/>
            </a:pPr>
            <a:r>
              <a:rPr lang="en-US" sz="1400" dirty="0">
                <a:latin typeface="DejaVu Sans Light" panose="020B0203030804020204" pitchFamily="34" charset="0"/>
                <a:ea typeface="DejaVu Sans Light" panose="020B0203030804020204" pitchFamily="34" charset="0"/>
                <a:cs typeface="DejaVu Sans Light" panose="020B0203030804020204" pitchFamily="34" charset="0"/>
              </a:rPr>
              <a:t>Format all files in `/path/to/code` (and any subdirectories) </a:t>
            </a:r>
          </a:p>
        </p:txBody>
      </p:sp>
      <p:pic>
        <p:nvPicPr>
          <p:cNvPr id="14" name="Graphic 13">
            <a:extLst>
              <a:ext uri="{FF2B5EF4-FFF2-40B4-BE49-F238E27FC236}">
                <a16:creationId xmlns:a16="http://schemas.microsoft.com/office/drawing/2014/main" id="{BE719CB8-71D2-86C9-7F48-BE793CE6AA4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2348" y="5544224"/>
            <a:ext cx="7864789" cy="2245162"/>
          </a:xfrm>
          <a:prstGeom prst="rect">
            <a:avLst/>
          </a:prstGeom>
        </p:spPr>
      </p:pic>
      <p:pic>
        <p:nvPicPr>
          <p:cNvPr id="20" name="Picture 4" descr="text">
            <a:extLst>
              <a:ext uri="{FF2B5EF4-FFF2-40B4-BE49-F238E27FC236}">
                <a16:creationId xmlns:a16="http://schemas.microsoft.com/office/drawing/2014/main" id="{8B332B0B-2E3A-FFAB-EEF0-6B62C97E104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664" t="5362" r="6926" b="5169"/>
          <a:stretch/>
        </p:blipFill>
        <p:spPr bwMode="auto">
          <a:xfrm>
            <a:off x="9315450" y="737590"/>
            <a:ext cx="4952602" cy="6814427"/>
          </a:xfrm>
          <a:prstGeom prst="roundRect">
            <a:avLst>
              <a:gd name="adj" fmla="val 2362"/>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1" name="Picture 20" descr="A red arrow pointing down&#10;&#10;Description automatically generated">
            <a:extLst>
              <a:ext uri="{FF2B5EF4-FFF2-40B4-BE49-F238E27FC236}">
                <a16:creationId xmlns:a16="http://schemas.microsoft.com/office/drawing/2014/main" id="{CC63EAED-45AB-F62D-011B-531A74208BE7}"/>
              </a:ext>
            </a:extLst>
          </p:cNvPr>
          <p:cNvPicPr>
            <a:picLocks noChangeAspect="1"/>
          </p:cNvPicPr>
          <p:nvPr/>
        </p:nvPicPr>
        <p:blipFill>
          <a:blip r:embed="rId8"/>
          <a:stretch>
            <a:fillRect/>
          </a:stretch>
        </p:blipFill>
        <p:spPr>
          <a:xfrm rot="6958114">
            <a:off x="11967135" y="4713710"/>
            <a:ext cx="1257379" cy="1176337"/>
          </a:xfrm>
          <a:prstGeom prst="rect">
            <a:avLst/>
          </a:prstGeom>
        </p:spPr>
      </p:pic>
      <p:pic>
        <p:nvPicPr>
          <p:cNvPr id="22" name="Picture 21" descr="A red arrow pointing down&#10;&#10;Description automatically generated">
            <a:extLst>
              <a:ext uri="{FF2B5EF4-FFF2-40B4-BE49-F238E27FC236}">
                <a16:creationId xmlns:a16="http://schemas.microsoft.com/office/drawing/2014/main" id="{77142951-B518-1FF2-5D99-31C53B1DEC6D}"/>
              </a:ext>
            </a:extLst>
          </p:cNvPr>
          <p:cNvPicPr>
            <a:picLocks noChangeAspect="1"/>
          </p:cNvPicPr>
          <p:nvPr/>
        </p:nvPicPr>
        <p:blipFill>
          <a:blip r:embed="rId8"/>
          <a:stretch>
            <a:fillRect/>
          </a:stretch>
        </p:blipFill>
        <p:spPr>
          <a:xfrm rot="8775779">
            <a:off x="12146049" y="6467853"/>
            <a:ext cx="1257379" cy="1176337"/>
          </a:xfrm>
          <a:prstGeom prst="rect">
            <a:avLst/>
          </a:prstGeom>
        </p:spPr>
      </p:pic>
    </p:spTree>
    <p:extLst>
      <p:ext uri="{BB962C8B-B14F-4D97-AF65-F5344CB8AC3E}">
        <p14:creationId xmlns:p14="http://schemas.microsoft.com/office/powerpoint/2010/main" val="414017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49129" y="510064"/>
            <a:ext cx="11358721" cy="1499711"/>
          </a:xfrm>
          <a:prstGeom prst="rect">
            <a:avLst/>
          </a:prstGeom>
          <a:noFill/>
          <a:ln/>
        </p:spPr>
        <p:txBody>
          <a:bodyPr wrap="square" lIns="0" tIns="0" rIns="0" bIns="0" rtlCol="0" anchor="t"/>
          <a:lstStyle/>
          <a:p>
            <a:pPr>
              <a:lnSpc>
                <a:spcPts val="5900"/>
              </a:lnSpc>
            </a:pPr>
            <a:r>
              <a:rPr lang="en-US" sz="4000" dirty="0">
                <a:latin typeface="DejaVu Sans" panose="020B0603030804020204" pitchFamily="34" charset="0"/>
                <a:ea typeface="DejaVu Sans" panose="020B0603030804020204" pitchFamily="34" charset="0"/>
                <a:cs typeface="DejaVu Sans" panose="020B0603030804020204" pitchFamily="34" charset="0"/>
              </a:rPr>
              <a:t>Data validation and settings management with </a:t>
            </a:r>
            <a:r>
              <a:rPr lang="en-US" sz="4000" dirty="0" err="1">
                <a:latin typeface="DejaVu Sans" panose="020B0603030804020204" pitchFamily="34" charset="0"/>
                <a:ea typeface="DejaVu Sans" panose="020B0603030804020204" pitchFamily="34" charset="0"/>
                <a:cs typeface="DejaVu Sans" panose="020B0603030804020204" pitchFamily="34" charset="0"/>
              </a:rPr>
              <a:t>Pydantic</a:t>
            </a:r>
            <a:r>
              <a:rPr lang="en-US" sz="4000" dirty="0">
                <a:latin typeface="DejaVu Sans" panose="020B0603030804020204" pitchFamily="34" charset="0"/>
                <a:ea typeface="DejaVu Sans" panose="020B0603030804020204" pitchFamily="34" charset="0"/>
                <a:cs typeface="DejaVu Sans" panose="020B0603030804020204" pitchFamily="34" charset="0"/>
              </a:rPr>
              <a:t> </a:t>
            </a:r>
            <a:endParaRPr lang="en-US" sz="4000" dirty="0">
              <a:latin typeface="Fira Code" panose="020B0809050000020004" pitchFamily="49" charset="0"/>
              <a:ea typeface="Fira Code" panose="020B0809050000020004" pitchFamily="49" charset="0"/>
              <a:cs typeface="DejaVu Sans" panose="020B0603030804020204" pitchFamily="34" charset="0"/>
            </a:endParaRPr>
          </a:p>
        </p:txBody>
      </p:sp>
      <p:pic>
        <p:nvPicPr>
          <p:cNvPr id="10" name="Picture 9">
            <a:extLst>
              <a:ext uri="{FF2B5EF4-FFF2-40B4-BE49-F238E27FC236}">
                <a16:creationId xmlns:a16="http://schemas.microsoft.com/office/drawing/2014/main" id="{F89BAE57-D5AC-B7C4-A1B0-A4A1BCD5C358}"/>
              </a:ext>
            </a:extLst>
          </p:cNvPr>
          <p:cNvPicPr>
            <a:picLocks noChangeAspect="1"/>
          </p:cNvPicPr>
          <p:nvPr/>
        </p:nvPicPr>
        <p:blipFill>
          <a:blip r:embed="rId3"/>
          <a:stretch>
            <a:fillRect/>
          </a:stretch>
        </p:blipFill>
        <p:spPr>
          <a:xfrm>
            <a:off x="247809" y="2667909"/>
            <a:ext cx="8189913" cy="5051627"/>
          </a:xfrm>
          <a:prstGeom prst="rect">
            <a:avLst/>
          </a:prstGeom>
        </p:spPr>
      </p:pic>
      <p:sp>
        <p:nvSpPr>
          <p:cNvPr id="12" name="TextBox 11">
            <a:extLst>
              <a:ext uri="{FF2B5EF4-FFF2-40B4-BE49-F238E27FC236}">
                <a16:creationId xmlns:a16="http://schemas.microsoft.com/office/drawing/2014/main" id="{AD7E598B-D58D-74FD-8C9D-7EF47118B68C}"/>
              </a:ext>
            </a:extLst>
          </p:cNvPr>
          <p:cNvSpPr txBox="1"/>
          <p:nvPr/>
        </p:nvSpPr>
        <p:spPr>
          <a:xfrm>
            <a:off x="7981950" y="5389146"/>
            <a:ext cx="7315200" cy="338554"/>
          </a:xfrm>
          <a:prstGeom prst="rect">
            <a:avLst/>
          </a:prstGeom>
          <a:noFill/>
        </p:spPr>
        <p:txBody>
          <a:bodyPr wrap="square">
            <a:spAutoFit/>
          </a:bodyPr>
          <a:lstStyle>
            <a:defPPr>
              <a:defRPr lang="en-US"/>
            </a:defPPr>
            <a:lvl1pPr algn="ctr">
              <a:defRPr sz="1600">
                <a:latin typeface="DejaVu Sans Light" panose="020B0203030804020204" pitchFamily="34" charset="0"/>
                <a:ea typeface="DejaVu Sans Light" panose="020B0203030804020204" pitchFamily="34" charset="0"/>
                <a:cs typeface="DejaVu Sans Light" panose="020B0203030804020204" pitchFamily="34" charset="0"/>
              </a:defRPr>
            </a:lvl1pPr>
          </a:lstStyle>
          <a:p>
            <a:r>
              <a:rPr lang="en-US" dirty="0">
                <a:hlinkClick r:id="rId4"/>
              </a:rPr>
              <a:t>https://docs.pydantic.dev/</a:t>
            </a:r>
            <a:r>
              <a:rPr lang="en-US" dirty="0"/>
              <a:t> </a:t>
            </a:r>
          </a:p>
        </p:txBody>
      </p:sp>
      <p:pic>
        <p:nvPicPr>
          <p:cNvPr id="15" name="Picture 14">
            <a:extLst>
              <a:ext uri="{FF2B5EF4-FFF2-40B4-BE49-F238E27FC236}">
                <a16:creationId xmlns:a16="http://schemas.microsoft.com/office/drawing/2014/main" id="{B2D5E7AD-7CCD-1AF4-AED0-DB4E3A58AD40}"/>
              </a:ext>
            </a:extLst>
          </p:cNvPr>
          <p:cNvPicPr>
            <a:picLocks noChangeAspect="1"/>
          </p:cNvPicPr>
          <p:nvPr/>
        </p:nvPicPr>
        <p:blipFill rotWithShape="1">
          <a:blip r:embed="rId5"/>
          <a:srcRect b="13917"/>
          <a:stretch/>
        </p:blipFill>
        <p:spPr>
          <a:xfrm>
            <a:off x="9595963" y="3581400"/>
            <a:ext cx="3744274" cy="1692171"/>
          </a:xfrm>
          <a:prstGeom prst="rect">
            <a:avLst/>
          </a:prstGeom>
        </p:spPr>
      </p:pic>
    </p:spTree>
    <p:extLst>
      <p:ext uri="{BB962C8B-B14F-4D97-AF65-F5344CB8AC3E}">
        <p14:creationId xmlns:p14="http://schemas.microsoft.com/office/powerpoint/2010/main" val="4071322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49129" y="510064"/>
            <a:ext cx="11358721" cy="1499711"/>
          </a:xfrm>
          <a:prstGeom prst="rect">
            <a:avLst/>
          </a:prstGeom>
          <a:noFill/>
          <a:ln/>
        </p:spPr>
        <p:txBody>
          <a:bodyPr wrap="square" lIns="0" tIns="0" rIns="0" bIns="0" rtlCol="0" anchor="t"/>
          <a:lstStyle/>
          <a:p>
            <a:pPr>
              <a:lnSpc>
                <a:spcPts val="5900"/>
              </a:lnSpc>
            </a:pPr>
            <a:r>
              <a:rPr lang="en-US" sz="4000" dirty="0" err="1">
                <a:latin typeface="DejaVu Sans" panose="020B0603030804020204" pitchFamily="34" charset="0"/>
                <a:ea typeface="DejaVu Sans" panose="020B0603030804020204" pitchFamily="34" charset="0"/>
                <a:cs typeface="DejaVu Sans" panose="020B0603030804020204" pitchFamily="34" charset="0"/>
              </a:rPr>
              <a:t>Dataclasses</a:t>
            </a:r>
            <a:r>
              <a:rPr lang="en-US" sz="4000" dirty="0">
                <a:latin typeface="DejaVu Sans" panose="020B0603030804020204" pitchFamily="34" charset="0"/>
                <a:ea typeface="DejaVu Sans" panose="020B0603030804020204" pitchFamily="34" charset="0"/>
                <a:cs typeface="DejaVu Sans" panose="020B0603030804020204" pitchFamily="34" charset="0"/>
              </a:rPr>
              <a:t> for storing data</a:t>
            </a:r>
            <a:endParaRPr lang="en-US" sz="4000" dirty="0">
              <a:latin typeface="Fira Code" panose="020B0809050000020004" pitchFamily="49" charset="0"/>
              <a:ea typeface="Fira Code" panose="020B0809050000020004" pitchFamily="49" charset="0"/>
              <a:cs typeface="DejaVu Sans" panose="020B0603030804020204" pitchFamily="34" charset="0"/>
            </a:endParaRPr>
          </a:p>
        </p:txBody>
      </p:sp>
      <p:sp>
        <p:nvSpPr>
          <p:cNvPr id="12" name="TextBox 11">
            <a:extLst>
              <a:ext uri="{FF2B5EF4-FFF2-40B4-BE49-F238E27FC236}">
                <a16:creationId xmlns:a16="http://schemas.microsoft.com/office/drawing/2014/main" id="{AD7E598B-D58D-74FD-8C9D-7EF47118B68C}"/>
              </a:ext>
            </a:extLst>
          </p:cNvPr>
          <p:cNvSpPr txBox="1"/>
          <p:nvPr/>
        </p:nvSpPr>
        <p:spPr>
          <a:xfrm>
            <a:off x="8462556" y="7306846"/>
            <a:ext cx="5751643" cy="338554"/>
          </a:xfrm>
          <a:prstGeom prst="rect">
            <a:avLst/>
          </a:prstGeom>
          <a:noFill/>
        </p:spPr>
        <p:txBody>
          <a:bodyPr wrap="square">
            <a:spAutoFit/>
          </a:bodyPr>
          <a:lstStyle>
            <a:defPPr>
              <a:defRPr lang="en-US"/>
            </a:defPPr>
            <a:lvl1pPr algn="ctr">
              <a:defRPr sz="1600">
                <a:latin typeface="DejaVu Sans Light" panose="020B0203030804020204" pitchFamily="34" charset="0"/>
                <a:ea typeface="DejaVu Sans Light" panose="020B0203030804020204" pitchFamily="34" charset="0"/>
                <a:cs typeface="DejaVu Sans Light" panose="020B0203030804020204" pitchFamily="34" charset="0"/>
              </a:defRPr>
            </a:lvl1pPr>
          </a:lstStyle>
          <a:p>
            <a:r>
              <a:rPr lang="en-US" dirty="0">
                <a:hlinkClick r:id="rId3"/>
              </a:rPr>
              <a:t>https://docs.python.org/3/library/dataclasses.html</a:t>
            </a:r>
            <a:r>
              <a:rPr lang="en-US" dirty="0"/>
              <a:t> </a:t>
            </a:r>
          </a:p>
        </p:txBody>
      </p:sp>
      <p:pic>
        <p:nvPicPr>
          <p:cNvPr id="4" name="Picture 3">
            <a:extLst>
              <a:ext uri="{FF2B5EF4-FFF2-40B4-BE49-F238E27FC236}">
                <a16:creationId xmlns:a16="http://schemas.microsoft.com/office/drawing/2014/main" id="{29BAF2DC-0CFC-AD21-0CFF-B1D0C585FE96}"/>
              </a:ext>
            </a:extLst>
          </p:cNvPr>
          <p:cNvPicPr>
            <a:picLocks noChangeAspect="1"/>
          </p:cNvPicPr>
          <p:nvPr/>
        </p:nvPicPr>
        <p:blipFill>
          <a:blip r:embed="rId4"/>
          <a:stretch>
            <a:fillRect/>
          </a:stretch>
        </p:blipFill>
        <p:spPr>
          <a:xfrm>
            <a:off x="89343" y="1731367"/>
            <a:ext cx="7441757" cy="4473575"/>
          </a:xfrm>
          <a:prstGeom prst="rect">
            <a:avLst/>
          </a:prstGeom>
        </p:spPr>
      </p:pic>
      <p:pic>
        <p:nvPicPr>
          <p:cNvPr id="6" name="Picture 5">
            <a:extLst>
              <a:ext uri="{FF2B5EF4-FFF2-40B4-BE49-F238E27FC236}">
                <a16:creationId xmlns:a16="http://schemas.microsoft.com/office/drawing/2014/main" id="{14E19472-8FCD-20A5-8750-7A69F292116D}"/>
              </a:ext>
            </a:extLst>
          </p:cNvPr>
          <p:cNvPicPr>
            <a:picLocks noChangeAspect="1"/>
          </p:cNvPicPr>
          <p:nvPr/>
        </p:nvPicPr>
        <p:blipFill>
          <a:blip r:embed="rId5"/>
          <a:stretch>
            <a:fillRect/>
          </a:stretch>
        </p:blipFill>
        <p:spPr>
          <a:xfrm>
            <a:off x="8462557" y="1113869"/>
            <a:ext cx="5751642" cy="6001862"/>
          </a:xfrm>
          <a:prstGeom prst="roundRect">
            <a:avLst>
              <a:gd name="adj" fmla="val 1037"/>
            </a:avLst>
          </a:prstGeom>
          <a:noFill/>
          <a:ln>
            <a:solidFill>
              <a:schemeClr val="tx1"/>
            </a:solidFill>
          </a:ln>
          <a:effectLst>
            <a:outerShdw blurRad="50800" dist="38100" dir="2700000" algn="tl" rotWithShape="0">
              <a:prstClr val="black">
                <a:alpha val="40000"/>
              </a:prstClr>
            </a:outerShdw>
          </a:effectLst>
        </p:spPr>
      </p:pic>
      <p:sp>
        <p:nvSpPr>
          <p:cNvPr id="7" name="Shape 7">
            <a:extLst>
              <a:ext uri="{FF2B5EF4-FFF2-40B4-BE49-F238E27FC236}">
                <a16:creationId xmlns:a16="http://schemas.microsoft.com/office/drawing/2014/main" id="{A988E20F-805F-E1C1-7136-169F6A43C647}"/>
              </a:ext>
            </a:extLst>
          </p:cNvPr>
          <p:cNvSpPr/>
          <p:nvPr/>
        </p:nvSpPr>
        <p:spPr>
          <a:xfrm>
            <a:off x="649129" y="6476643"/>
            <a:ext cx="6666071" cy="1243370"/>
          </a:xfrm>
          <a:prstGeom prst="roundRect">
            <a:avLst>
              <a:gd name="adj" fmla="val 20140"/>
            </a:avLst>
          </a:prstGeom>
          <a:solidFill>
            <a:srgbClr val="E2CFD4"/>
          </a:solidFill>
          <a:ln/>
        </p:spPr>
        <p:txBody>
          <a:bodyPr/>
          <a:lstStyle/>
          <a:p>
            <a:endParaRPr lang="en-US"/>
          </a:p>
        </p:txBody>
      </p:sp>
      <p:sp>
        <p:nvSpPr>
          <p:cNvPr id="8" name="Text 8">
            <a:extLst>
              <a:ext uri="{FF2B5EF4-FFF2-40B4-BE49-F238E27FC236}">
                <a16:creationId xmlns:a16="http://schemas.microsoft.com/office/drawing/2014/main" id="{876E7B66-EDC3-26C0-F02E-EFA4856B8744}"/>
              </a:ext>
            </a:extLst>
          </p:cNvPr>
          <p:cNvSpPr/>
          <p:nvPr/>
        </p:nvSpPr>
        <p:spPr>
          <a:xfrm>
            <a:off x="920750" y="6685240"/>
            <a:ext cx="6261100" cy="801172"/>
          </a:xfrm>
          <a:prstGeom prst="rect">
            <a:avLst/>
          </a:prstGeom>
          <a:noFill/>
          <a:ln/>
        </p:spPr>
        <p:txBody>
          <a:bodyPr wrap="square" lIns="0" tIns="0" rIns="0" bIns="0" rtlCol="0" anchor="t"/>
          <a:lstStyle/>
          <a:p>
            <a:pPr marL="0" indent="0" algn="l">
              <a:lnSpc>
                <a:spcPts val="2100"/>
              </a:lnSpc>
              <a:buNone/>
            </a:pPr>
            <a:r>
              <a:rPr lang="en-US" sz="1600" dirty="0" err="1">
                <a:latin typeface="DejaVu Sans" panose="020B0603030804020204" pitchFamily="34" charset="0"/>
                <a:ea typeface="DejaVu Sans" panose="020B0603030804020204" pitchFamily="34" charset="0"/>
                <a:cs typeface="DejaVu Sans" panose="020B0603030804020204" pitchFamily="34" charset="0"/>
              </a:rPr>
              <a:t>Dataclasses</a:t>
            </a:r>
            <a:r>
              <a:rPr lang="en-US" sz="1600" dirty="0">
                <a:solidFill>
                  <a:srgbClr val="000000"/>
                </a:solidFill>
                <a:latin typeface="DejaVu Sans" panose="020B0603030804020204" pitchFamily="34" charset="0"/>
                <a:ea typeface="DejaVu Sans" panose="020B0603030804020204" pitchFamily="34" charset="0"/>
                <a:cs typeface="DejaVu Sans" panose="020B0603030804020204" pitchFamily="34" charset="0"/>
              </a:rPr>
              <a:t> offer a simple syntax for creating classes that automatically generate special methods like </a:t>
            </a:r>
            <a:r>
              <a:rPr lang="en-US" sz="1600" dirty="0">
                <a:solidFill>
                  <a:srgbClr val="000000"/>
                </a:solidFill>
                <a:latin typeface="Fira Code" panose="020B0809050000020004" pitchFamily="49" charset="0"/>
                <a:ea typeface="Fira Code" panose="020B0809050000020004" pitchFamily="49" charset="0"/>
                <a:cs typeface="DejaVu Sans" panose="020B0603030804020204" pitchFamily="34" charset="0"/>
              </a:rPr>
              <a:t>__</a:t>
            </a:r>
            <a:r>
              <a:rPr lang="en-US" sz="1600" dirty="0" err="1">
                <a:solidFill>
                  <a:srgbClr val="000000"/>
                </a:solidFill>
                <a:latin typeface="Fira Code" panose="020B0809050000020004" pitchFamily="49" charset="0"/>
                <a:ea typeface="Fira Code" panose="020B0809050000020004" pitchFamily="49" charset="0"/>
                <a:cs typeface="DejaVu Sans" panose="020B0603030804020204" pitchFamily="34" charset="0"/>
              </a:rPr>
              <a:t>init</a:t>
            </a:r>
            <a:r>
              <a:rPr lang="en-US" sz="1600" dirty="0">
                <a:solidFill>
                  <a:srgbClr val="000000"/>
                </a:solidFill>
                <a:latin typeface="Fira Code" panose="020B0809050000020004" pitchFamily="49" charset="0"/>
                <a:ea typeface="Fira Code" panose="020B0809050000020004" pitchFamily="49" charset="0"/>
                <a:cs typeface="DejaVu Sans" panose="020B0603030804020204" pitchFamily="34" charset="0"/>
              </a:rPr>
              <a:t>__()</a:t>
            </a:r>
            <a:r>
              <a:rPr lang="en-US" sz="1600" dirty="0">
                <a:solidFill>
                  <a:srgbClr val="000000"/>
                </a:solidFill>
                <a:latin typeface="DejaVu Sans" panose="020B0603030804020204" pitchFamily="34" charset="0"/>
                <a:ea typeface="DejaVu Sans" panose="020B0603030804020204" pitchFamily="34" charset="0"/>
                <a:cs typeface="DejaVu Sans" panose="020B0603030804020204" pitchFamily="34" charset="0"/>
              </a:rPr>
              <a:t>, </a:t>
            </a:r>
            <a:r>
              <a:rPr lang="en-US" sz="1600" dirty="0">
                <a:solidFill>
                  <a:srgbClr val="000000"/>
                </a:solidFill>
                <a:latin typeface="Fira Code" panose="020B0809050000020004" pitchFamily="49" charset="0"/>
                <a:ea typeface="Fira Code" panose="020B0809050000020004" pitchFamily="49" charset="0"/>
                <a:cs typeface="DejaVu Sans" panose="020B0603030804020204" pitchFamily="34" charset="0"/>
              </a:rPr>
              <a:t>__</a:t>
            </a:r>
            <a:r>
              <a:rPr lang="en-US" sz="1600" dirty="0" err="1">
                <a:solidFill>
                  <a:srgbClr val="000000"/>
                </a:solidFill>
                <a:latin typeface="Fira Code" panose="020B0809050000020004" pitchFamily="49" charset="0"/>
                <a:ea typeface="Fira Code" panose="020B0809050000020004" pitchFamily="49" charset="0"/>
                <a:cs typeface="DejaVu Sans" panose="020B0603030804020204" pitchFamily="34" charset="0"/>
              </a:rPr>
              <a:t>repr</a:t>
            </a:r>
            <a:r>
              <a:rPr lang="en-US" sz="1600" dirty="0">
                <a:solidFill>
                  <a:srgbClr val="000000"/>
                </a:solidFill>
                <a:latin typeface="Fira Code" panose="020B0809050000020004" pitchFamily="49" charset="0"/>
                <a:ea typeface="Fira Code" panose="020B0809050000020004" pitchFamily="49" charset="0"/>
                <a:cs typeface="DejaVu Sans" panose="020B0603030804020204" pitchFamily="34" charset="0"/>
              </a:rPr>
              <a:t>__()</a:t>
            </a:r>
            <a:r>
              <a:rPr lang="en-US" sz="1600" dirty="0">
                <a:solidFill>
                  <a:srgbClr val="000000"/>
                </a:solidFill>
                <a:latin typeface="DejaVu Sans" panose="020B0603030804020204" pitchFamily="34" charset="0"/>
                <a:ea typeface="DejaVu Sans" panose="020B0603030804020204" pitchFamily="34" charset="0"/>
                <a:cs typeface="DejaVu Sans" panose="020B0603030804020204" pitchFamily="34" charset="0"/>
              </a:rPr>
              <a:t>, and </a:t>
            </a:r>
            <a:r>
              <a:rPr lang="en-US" sz="1600" dirty="0">
                <a:solidFill>
                  <a:srgbClr val="000000"/>
                </a:solidFill>
                <a:latin typeface="Fira Code" panose="020B0809050000020004" pitchFamily="49" charset="0"/>
                <a:ea typeface="Fira Code" panose="020B0809050000020004" pitchFamily="49" charset="0"/>
                <a:cs typeface="DejaVu Sans" panose="020B0603030804020204" pitchFamily="34" charset="0"/>
              </a:rPr>
              <a:t>__eq__()</a:t>
            </a:r>
            <a:r>
              <a:rPr lang="en-US" sz="1600" dirty="0">
                <a:solidFill>
                  <a:srgbClr val="000000"/>
                </a:solidFill>
                <a:latin typeface="DejaVu Sans" panose="020B0603030804020204" pitchFamily="34" charset="0"/>
                <a:ea typeface="DejaVu Sans" panose="020B0603030804020204" pitchFamily="34" charset="0"/>
                <a:cs typeface="DejaVu Sans" panose="020B0603030804020204" pitchFamily="34" charset="0"/>
              </a:rPr>
              <a:t>.</a:t>
            </a:r>
            <a:endParaRPr lang="en-US" sz="1600" dirty="0">
              <a:latin typeface="DejaVu Sans" panose="020B0603030804020204" pitchFamily="34" charset="0"/>
              <a:ea typeface="DejaVu Sans" panose="020B0603030804020204" pitchFamily="34" charset="0"/>
              <a:cs typeface="DejaVu Sans" panose="020B0603030804020204" pitchFamily="34" charset="0"/>
            </a:endParaRPr>
          </a:p>
        </p:txBody>
      </p:sp>
    </p:spTree>
    <p:extLst>
      <p:ext uri="{BB962C8B-B14F-4D97-AF65-F5344CB8AC3E}">
        <p14:creationId xmlns:p14="http://schemas.microsoft.com/office/powerpoint/2010/main" val="8720652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a:extLst>
              <a:ext uri="{FF2B5EF4-FFF2-40B4-BE49-F238E27FC236}">
                <a16:creationId xmlns:a16="http://schemas.microsoft.com/office/drawing/2014/main" id="{7F8B2D83-DEC1-EBE9-1669-EF1B4901916F}"/>
              </a:ext>
            </a:extLst>
          </p:cNvPr>
          <p:cNvSpPr/>
          <p:nvPr/>
        </p:nvSpPr>
        <p:spPr>
          <a:xfrm>
            <a:off x="0" y="2620764"/>
            <a:ext cx="14630400" cy="2187972"/>
          </a:xfrm>
          <a:prstGeom prst="rect">
            <a:avLst/>
          </a:prstGeom>
          <a:noFill/>
          <a:ln/>
        </p:spPr>
        <p:txBody>
          <a:bodyPr wrap="square" lIns="0" tIns="0" rIns="0" bIns="0" rtlCol="0" anchor="ctr"/>
          <a:lstStyle/>
          <a:p>
            <a:pPr marL="0" indent="0" algn="ctr">
              <a:buNone/>
            </a:pPr>
            <a:r>
              <a:rPr lang="en-US" sz="6000" b="1" dirty="0">
                <a:solidFill>
                  <a:srgbClr val="030303"/>
                </a:solidFill>
                <a:latin typeface="DejaVu Sans" panose="020B0603030804020204" pitchFamily="34" charset="0"/>
                <a:ea typeface="DejaVu Sans" panose="020B0603030804020204" pitchFamily="34" charset="0"/>
                <a:cs typeface="DejaVu Sans" panose="020B0603030804020204" pitchFamily="34" charset="0"/>
              </a:rPr>
              <a:t>Version control 🔁</a:t>
            </a:r>
          </a:p>
        </p:txBody>
      </p:sp>
    </p:spTree>
    <p:extLst>
      <p:ext uri="{BB962C8B-B14F-4D97-AF65-F5344CB8AC3E}">
        <p14:creationId xmlns:p14="http://schemas.microsoft.com/office/powerpoint/2010/main" val="819995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6C0F30-13B5-F199-404B-BE52B973814F}"/>
              </a:ext>
            </a:extLst>
          </p:cNvPr>
          <p:cNvPicPr>
            <a:picLocks noChangeAspect="1"/>
          </p:cNvPicPr>
          <p:nvPr/>
        </p:nvPicPr>
        <p:blipFill>
          <a:blip r:embed="rId3"/>
          <a:stretch>
            <a:fillRect/>
          </a:stretch>
        </p:blipFill>
        <p:spPr>
          <a:xfrm>
            <a:off x="1328837" y="942239"/>
            <a:ext cx="11894348" cy="6098459"/>
          </a:xfrm>
          <a:custGeom>
            <a:avLst/>
            <a:gdLst>
              <a:gd name="connsiteX0" fmla="*/ 0 w 11894348"/>
              <a:gd name="connsiteY0" fmla="*/ 0 h 6098459"/>
              <a:gd name="connsiteX1" fmla="*/ 580724 w 11894348"/>
              <a:gd name="connsiteY1" fmla="*/ 0 h 6098459"/>
              <a:gd name="connsiteX2" fmla="*/ 1161448 w 11894348"/>
              <a:gd name="connsiteY2" fmla="*/ 0 h 6098459"/>
              <a:gd name="connsiteX3" fmla="*/ 1742172 w 11894348"/>
              <a:gd name="connsiteY3" fmla="*/ 0 h 6098459"/>
              <a:gd name="connsiteX4" fmla="*/ 2203953 w 11894348"/>
              <a:gd name="connsiteY4" fmla="*/ 0 h 6098459"/>
              <a:gd name="connsiteX5" fmla="*/ 2546790 w 11894348"/>
              <a:gd name="connsiteY5" fmla="*/ 0 h 6098459"/>
              <a:gd name="connsiteX6" fmla="*/ 3365401 w 11894348"/>
              <a:gd name="connsiteY6" fmla="*/ 0 h 6098459"/>
              <a:gd name="connsiteX7" fmla="*/ 3946125 w 11894348"/>
              <a:gd name="connsiteY7" fmla="*/ 0 h 6098459"/>
              <a:gd name="connsiteX8" fmla="*/ 4645792 w 11894348"/>
              <a:gd name="connsiteY8" fmla="*/ 0 h 6098459"/>
              <a:gd name="connsiteX9" fmla="*/ 5107573 w 11894348"/>
              <a:gd name="connsiteY9" fmla="*/ 0 h 6098459"/>
              <a:gd name="connsiteX10" fmla="*/ 5569354 w 11894348"/>
              <a:gd name="connsiteY10" fmla="*/ 0 h 6098459"/>
              <a:gd name="connsiteX11" fmla="*/ 6269021 w 11894348"/>
              <a:gd name="connsiteY11" fmla="*/ 0 h 6098459"/>
              <a:gd name="connsiteX12" fmla="*/ 6730802 w 11894348"/>
              <a:gd name="connsiteY12" fmla="*/ 0 h 6098459"/>
              <a:gd name="connsiteX13" fmla="*/ 7311526 w 11894348"/>
              <a:gd name="connsiteY13" fmla="*/ 0 h 6098459"/>
              <a:gd name="connsiteX14" fmla="*/ 8249080 w 11894348"/>
              <a:gd name="connsiteY14" fmla="*/ 0 h 6098459"/>
              <a:gd name="connsiteX15" fmla="*/ 8710861 w 11894348"/>
              <a:gd name="connsiteY15" fmla="*/ 0 h 6098459"/>
              <a:gd name="connsiteX16" fmla="*/ 9291585 w 11894348"/>
              <a:gd name="connsiteY16" fmla="*/ 0 h 6098459"/>
              <a:gd name="connsiteX17" fmla="*/ 9753365 w 11894348"/>
              <a:gd name="connsiteY17" fmla="*/ 0 h 6098459"/>
              <a:gd name="connsiteX18" fmla="*/ 10215146 w 11894348"/>
              <a:gd name="connsiteY18" fmla="*/ 0 h 6098459"/>
              <a:gd name="connsiteX19" fmla="*/ 11152700 w 11894348"/>
              <a:gd name="connsiteY19" fmla="*/ 0 h 6098459"/>
              <a:gd name="connsiteX20" fmla="*/ 11894348 w 11894348"/>
              <a:gd name="connsiteY20" fmla="*/ 0 h 6098459"/>
              <a:gd name="connsiteX21" fmla="*/ 11894348 w 11894348"/>
              <a:gd name="connsiteY21" fmla="*/ 555637 h 6098459"/>
              <a:gd name="connsiteX22" fmla="*/ 11894348 w 11894348"/>
              <a:gd name="connsiteY22" fmla="*/ 1233244 h 6098459"/>
              <a:gd name="connsiteX23" fmla="*/ 11894348 w 11894348"/>
              <a:gd name="connsiteY23" fmla="*/ 1910850 h 6098459"/>
              <a:gd name="connsiteX24" fmla="*/ 11894348 w 11894348"/>
              <a:gd name="connsiteY24" fmla="*/ 2710426 h 6098459"/>
              <a:gd name="connsiteX25" fmla="*/ 11894348 w 11894348"/>
              <a:gd name="connsiteY25" fmla="*/ 3205079 h 6098459"/>
              <a:gd name="connsiteX26" fmla="*/ 11894348 w 11894348"/>
              <a:gd name="connsiteY26" fmla="*/ 3699732 h 6098459"/>
              <a:gd name="connsiteX27" fmla="*/ 11894348 w 11894348"/>
              <a:gd name="connsiteY27" fmla="*/ 4255369 h 6098459"/>
              <a:gd name="connsiteX28" fmla="*/ 11894348 w 11894348"/>
              <a:gd name="connsiteY28" fmla="*/ 5054945 h 6098459"/>
              <a:gd name="connsiteX29" fmla="*/ 11894348 w 11894348"/>
              <a:gd name="connsiteY29" fmla="*/ 6098459 h 6098459"/>
              <a:gd name="connsiteX30" fmla="*/ 11551511 w 11894348"/>
              <a:gd name="connsiteY30" fmla="*/ 6098459 h 6098459"/>
              <a:gd name="connsiteX31" fmla="*/ 10851843 w 11894348"/>
              <a:gd name="connsiteY31" fmla="*/ 6098459 h 6098459"/>
              <a:gd name="connsiteX32" fmla="*/ 9914289 w 11894348"/>
              <a:gd name="connsiteY32" fmla="*/ 6098459 h 6098459"/>
              <a:gd name="connsiteX33" fmla="*/ 9214621 w 11894348"/>
              <a:gd name="connsiteY33" fmla="*/ 6098459 h 6098459"/>
              <a:gd name="connsiteX34" fmla="*/ 8633897 w 11894348"/>
              <a:gd name="connsiteY34" fmla="*/ 6098459 h 6098459"/>
              <a:gd name="connsiteX35" fmla="*/ 8291060 w 11894348"/>
              <a:gd name="connsiteY35" fmla="*/ 6098459 h 6098459"/>
              <a:gd name="connsiteX36" fmla="*/ 7829280 w 11894348"/>
              <a:gd name="connsiteY36" fmla="*/ 6098459 h 6098459"/>
              <a:gd name="connsiteX37" fmla="*/ 7486443 w 11894348"/>
              <a:gd name="connsiteY37" fmla="*/ 6098459 h 6098459"/>
              <a:gd name="connsiteX38" fmla="*/ 6667832 w 11894348"/>
              <a:gd name="connsiteY38" fmla="*/ 6098459 h 6098459"/>
              <a:gd name="connsiteX39" fmla="*/ 6087108 w 11894348"/>
              <a:gd name="connsiteY39" fmla="*/ 6098459 h 6098459"/>
              <a:gd name="connsiteX40" fmla="*/ 5387440 w 11894348"/>
              <a:gd name="connsiteY40" fmla="*/ 6098459 h 6098459"/>
              <a:gd name="connsiteX41" fmla="*/ 4925659 w 11894348"/>
              <a:gd name="connsiteY41" fmla="*/ 6098459 h 6098459"/>
              <a:gd name="connsiteX42" fmla="*/ 3988105 w 11894348"/>
              <a:gd name="connsiteY42" fmla="*/ 6098459 h 6098459"/>
              <a:gd name="connsiteX43" fmla="*/ 3288437 w 11894348"/>
              <a:gd name="connsiteY43" fmla="*/ 6098459 h 6098459"/>
              <a:gd name="connsiteX44" fmla="*/ 2945600 w 11894348"/>
              <a:gd name="connsiteY44" fmla="*/ 6098459 h 6098459"/>
              <a:gd name="connsiteX45" fmla="*/ 2364876 w 11894348"/>
              <a:gd name="connsiteY45" fmla="*/ 6098459 h 6098459"/>
              <a:gd name="connsiteX46" fmla="*/ 1784152 w 11894348"/>
              <a:gd name="connsiteY46" fmla="*/ 6098459 h 6098459"/>
              <a:gd name="connsiteX47" fmla="*/ 1084485 w 11894348"/>
              <a:gd name="connsiteY47" fmla="*/ 6098459 h 6098459"/>
              <a:gd name="connsiteX48" fmla="*/ 0 w 11894348"/>
              <a:gd name="connsiteY48" fmla="*/ 6098459 h 6098459"/>
              <a:gd name="connsiteX49" fmla="*/ 0 w 11894348"/>
              <a:gd name="connsiteY49" fmla="*/ 5420852 h 6098459"/>
              <a:gd name="connsiteX50" fmla="*/ 0 w 11894348"/>
              <a:gd name="connsiteY50" fmla="*/ 4621277 h 6098459"/>
              <a:gd name="connsiteX51" fmla="*/ 0 w 11894348"/>
              <a:gd name="connsiteY51" fmla="*/ 4065639 h 6098459"/>
              <a:gd name="connsiteX52" fmla="*/ 0 w 11894348"/>
              <a:gd name="connsiteY52" fmla="*/ 3570987 h 6098459"/>
              <a:gd name="connsiteX53" fmla="*/ 0 w 11894348"/>
              <a:gd name="connsiteY53" fmla="*/ 3015349 h 6098459"/>
              <a:gd name="connsiteX54" fmla="*/ 0 w 11894348"/>
              <a:gd name="connsiteY54" fmla="*/ 2398727 h 6098459"/>
              <a:gd name="connsiteX55" fmla="*/ 0 w 11894348"/>
              <a:gd name="connsiteY55" fmla="*/ 1721121 h 6098459"/>
              <a:gd name="connsiteX56" fmla="*/ 0 w 11894348"/>
              <a:gd name="connsiteY56" fmla="*/ 1104499 h 6098459"/>
              <a:gd name="connsiteX57" fmla="*/ 0 w 11894348"/>
              <a:gd name="connsiteY57" fmla="*/ 0 h 609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894348" h="6098459" fill="none" extrusionOk="0">
                <a:moveTo>
                  <a:pt x="0" y="0"/>
                </a:moveTo>
                <a:cubicBezTo>
                  <a:pt x="181696" y="2782"/>
                  <a:pt x="339973" y="-17911"/>
                  <a:pt x="580724" y="0"/>
                </a:cubicBezTo>
                <a:cubicBezTo>
                  <a:pt x="821475" y="17911"/>
                  <a:pt x="994173" y="-27508"/>
                  <a:pt x="1161448" y="0"/>
                </a:cubicBezTo>
                <a:cubicBezTo>
                  <a:pt x="1328723" y="27508"/>
                  <a:pt x="1499622" y="13540"/>
                  <a:pt x="1742172" y="0"/>
                </a:cubicBezTo>
                <a:cubicBezTo>
                  <a:pt x="1984722" y="-13540"/>
                  <a:pt x="2048100" y="-11117"/>
                  <a:pt x="2203953" y="0"/>
                </a:cubicBezTo>
                <a:cubicBezTo>
                  <a:pt x="2359806" y="11117"/>
                  <a:pt x="2412532" y="-12376"/>
                  <a:pt x="2546790" y="0"/>
                </a:cubicBezTo>
                <a:cubicBezTo>
                  <a:pt x="2681048" y="12376"/>
                  <a:pt x="3167044" y="-11043"/>
                  <a:pt x="3365401" y="0"/>
                </a:cubicBezTo>
                <a:cubicBezTo>
                  <a:pt x="3563758" y="11043"/>
                  <a:pt x="3827815" y="12747"/>
                  <a:pt x="3946125" y="0"/>
                </a:cubicBezTo>
                <a:cubicBezTo>
                  <a:pt x="4064435" y="-12747"/>
                  <a:pt x="4439697" y="-30545"/>
                  <a:pt x="4645792" y="0"/>
                </a:cubicBezTo>
                <a:cubicBezTo>
                  <a:pt x="4851887" y="30545"/>
                  <a:pt x="5013332" y="-19776"/>
                  <a:pt x="5107573" y="0"/>
                </a:cubicBezTo>
                <a:cubicBezTo>
                  <a:pt x="5201814" y="19776"/>
                  <a:pt x="5393305" y="23071"/>
                  <a:pt x="5569354" y="0"/>
                </a:cubicBezTo>
                <a:cubicBezTo>
                  <a:pt x="5745403" y="-23071"/>
                  <a:pt x="6118736" y="30722"/>
                  <a:pt x="6269021" y="0"/>
                </a:cubicBezTo>
                <a:cubicBezTo>
                  <a:pt x="6419306" y="-30722"/>
                  <a:pt x="6547488" y="8520"/>
                  <a:pt x="6730802" y="0"/>
                </a:cubicBezTo>
                <a:cubicBezTo>
                  <a:pt x="6914116" y="-8520"/>
                  <a:pt x="7178016" y="-13611"/>
                  <a:pt x="7311526" y="0"/>
                </a:cubicBezTo>
                <a:cubicBezTo>
                  <a:pt x="7445036" y="13611"/>
                  <a:pt x="7840510" y="2301"/>
                  <a:pt x="8249080" y="0"/>
                </a:cubicBezTo>
                <a:cubicBezTo>
                  <a:pt x="8657650" y="-2301"/>
                  <a:pt x="8594772" y="22609"/>
                  <a:pt x="8710861" y="0"/>
                </a:cubicBezTo>
                <a:cubicBezTo>
                  <a:pt x="8826950" y="-22609"/>
                  <a:pt x="9101663" y="21653"/>
                  <a:pt x="9291585" y="0"/>
                </a:cubicBezTo>
                <a:cubicBezTo>
                  <a:pt x="9481507" y="-21653"/>
                  <a:pt x="9557427" y="-14004"/>
                  <a:pt x="9753365" y="0"/>
                </a:cubicBezTo>
                <a:cubicBezTo>
                  <a:pt x="9949303" y="14004"/>
                  <a:pt x="10082296" y="20266"/>
                  <a:pt x="10215146" y="0"/>
                </a:cubicBezTo>
                <a:cubicBezTo>
                  <a:pt x="10347996" y="-20266"/>
                  <a:pt x="10742974" y="-22060"/>
                  <a:pt x="11152700" y="0"/>
                </a:cubicBezTo>
                <a:cubicBezTo>
                  <a:pt x="11562426" y="22060"/>
                  <a:pt x="11607604" y="-11756"/>
                  <a:pt x="11894348" y="0"/>
                </a:cubicBezTo>
                <a:cubicBezTo>
                  <a:pt x="11890665" y="111996"/>
                  <a:pt x="11875221" y="290763"/>
                  <a:pt x="11894348" y="555637"/>
                </a:cubicBezTo>
                <a:cubicBezTo>
                  <a:pt x="11913475" y="820511"/>
                  <a:pt x="11918095" y="1022442"/>
                  <a:pt x="11894348" y="1233244"/>
                </a:cubicBezTo>
                <a:cubicBezTo>
                  <a:pt x="11870601" y="1444046"/>
                  <a:pt x="11878823" y="1584494"/>
                  <a:pt x="11894348" y="1910850"/>
                </a:cubicBezTo>
                <a:cubicBezTo>
                  <a:pt x="11909873" y="2237206"/>
                  <a:pt x="11908846" y="2513128"/>
                  <a:pt x="11894348" y="2710426"/>
                </a:cubicBezTo>
                <a:cubicBezTo>
                  <a:pt x="11879850" y="2907724"/>
                  <a:pt x="11892908" y="3104239"/>
                  <a:pt x="11894348" y="3205079"/>
                </a:cubicBezTo>
                <a:cubicBezTo>
                  <a:pt x="11895788" y="3305919"/>
                  <a:pt x="11883242" y="3583008"/>
                  <a:pt x="11894348" y="3699732"/>
                </a:cubicBezTo>
                <a:cubicBezTo>
                  <a:pt x="11905454" y="3816456"/>
                  <a:pt x="11870275" y="4059895"/>
                  <a:pt x="11894348" y="4255369"/>
                </a:cubicBezTo>
                <a:cubicBezTo>
                  <a:pt x="11918421" y="4450843"/>
                  <a:pt x="11925894" y="4813177"/>
                  <a:pt x="11894348" y="5054945"/>
                </a:cubicBezTo>
                <a:cubicBezTo>
                  <a:pt x="11862802" y="5296713"/>
                  <a:pt x="11859912" y="5768540"/>
                  <a:pt x="11894348" y="6098459"/>
                </a:cubicBezTo>
                <a:cubicBezTo>
                  <a:pt x="11798388" y="6089090"/>
                  <a:pt x="11681487" y="6089428"/>
                  <a:pt x="11551511" y="6098459"/>
                </a:cubicBezTo>
                <a:cubicBezTo>
                  <a:pt x="11421535" y="6107490"/>
                  <a:pt x="11028151" y="6071342"/>
                  <a:pt x="10851843" y="6098459"/>
                </a:cubicBezTo>
                <a:cubicBezTo>
                  <a:pt x="10675535" y="6125576"/>
                  <a:pt x="10336258" y="6144376"/>
                  <a:pt x="9914289" y="6098459"/>
                </a:cubicBezTo>
                <a:cubicBezTo>
                  <a:pt x="9492320" y="6052542"/>
                  <a:pt x="9377743" y="6100902"/>
                  <a:pt x="9214621" y="6098459"/>
                </a:cubicBezTo>
                <a:cubicBezTo>
                  <a:pt x="9051499" y="6096016"/>
                  <a:pt x="8834912" y="6080591"/>
                  <a:pt x="8633897" y="6098459"/>
                </a:cubicBezTo>
                <a:cubicBezTo>
                  <a:pt x="8432882" y="6116327"/>
                  <a:pt x="8390288" y="6104965"/>
                  <a:pt x="8291060" y="6098459"/>
                </a:cubicBezTo>
                <a:cubicBezTo>
                  <a:pt x="8191832" y="6091953"/>
                  <a:pt x="8025473" y="6098888"/>
                  <a:pt x="7829280" y="6098459"/>
                </a:cubicBezTo>
                <a:cubicBezTo>
                  <a:pt x="7633087" y="6098030"/>
                  <a:pt x="7639683" y="6089010"/>
                  <a:pt x="7486443" y="6098459"/>
                </a:cubicBezTo>
                <a:cubicBezTo>
                  <a:pt x="7333203" y="6107908"/>
                  <a:pt x="7023672" y="6096081"/>
                  <a:pt x="6667832" y="6098459"/>
                </a:cubicBezTo>
                <a:cubicBezTo>
                  <a:pt x="6311992" y="6100837"/>
                  <a:pt x="6326916" y="6098292"/>
                  <a:pt x="6087108" y="6098459"/>
                </a:cubicBezTo>
                <a:cubicBezTo>
                  <a:pt x="5847300" y="6098626"/>
                  <a:pt x="5534734" y="6124351"/>
                  <a:pt x="5387440" y="6098459"/>
                </a:cubicBezTo>
                <a:cubicBezTo>
                  <a:pt x="5240146" y="6072567"/>
                  <a:pt x="5088441" y="6111543"/>
                  <a:pt x="4925659" y="6098459"/>
                </a:cubicBezTo>
                <a:cubicBezTo>
                  <a:pt x="4762877" y="6085375"/>
                  <a:pt x="4400727" y="6056082"/>
                  <a:pt x="3988105" y="6098459"/>
                </a:cubicBezTo>
                <a:cubicBezTo>
                  <a:pt x="3575483" y="6140836"/>
                  <a:pt x="3533540" y="6067772"/>
                  <a:pt x="3288437" y="6098459"/>
                </a:cubicBezTo>
                <a:cubicBezTo>
                  <a:pt x="3043334" y="6129146"/>
                  <a:pt x="3055034" y="6098805"/>
                  <a:pt x="2945600" y="6098459"/>
                </a:cubicBezTo>
                <a:cubicBezTo>
                  <a:pt x="2836166" y="6098113"/>
                  <a:pt x="2571028" y="6090924"/>
                  <a:pt x="2364876" y="6098459"/>
                </a:cubicBezTo>
                <a:cubicBezTo>
                  <a:pt x="2158724" y="6105994"/>
                  <a:pt x="1980333" y="6116402"/>
                  <a:pt x="1784152" y="6098459"/>
                </a:cubicBezTo>
                <a:cubicBezTo>
                  <a:pt x="1587971" y="6080516"/>
                  <a:pt x="1310599" y="6108132"/>
                  <a:pt x="1084485" y="6098459"/>
                </a:cubicBezTo>
                <a:cubicBezTo>
                  <a:pt x="858371" y="6088786"/>
                  <a:pt x="313692" y="6090670"/>
                  <a:pt x="0" y="6098459"/>
                </a:cubicBezTo>
                <a:cubicBezTo>
                  <a:pt x="-10723" y="5806399"/>
                  <a:pt x="-30006" y="5754209"/>
                  <a:pt x="0" y="5420852"/>
                </a:cubicBezTo>
                <a:cubicBezTo>
                  <a:pt x="30006" y="5087495"/>
                  <a:pt x="-16950" y="4884312"/>
                  <a:pt x="0" y="4621277"/>
                </a:cubicBezTo>
                <a:cubicBezTo>
                  <a:pt x="16950" y="4358242"/>
                  <a:pt x="-25114" y="4233585"/>
                  <a:pt x="0" y="4065639"/>
                </a:cubicBezTo>
                <a:cubicBezTo>
                  <a:pt x="25114" y="3897693"/>
                  <a:pt x="16558" y="3701490"/>
                  <a:pt x="0" y="3570987"/>
                </a:cubicBezTo>
                <a:cubicBezTo>
                  <a:pt x="-16558" y="3440484"/>
                  <a:pt x="-27644" y="3164563"/>
                  <a:pt x="0" y="3015349"/>
                </a:cubicBezTo>
                <a:cubicBezTo>
                  <a:pt x="27644" y="2866135"/>
                  <a:pt x="-25703" y="2632573"/>
                  <a:pt x="0" y="2398727"/>
                </a:cubicBezTo>
                <a:cubicBezTo>
                  <a:pt x="25703" y="2164881"/>
                  <a:pt x="1349" y="1881255"/>
                  <a:pt x="0" y="1721121"/>
                </a:cubicBezTo>
                <a:cubicBezTo>
                  <a:pt x="-1349" y="1560987"/>
                  <a:pt x="-22254" y="1325978"/>
                  <a:pt x="0" y="1104499"/>
                </a:cubicBezTo>
                <a:cubicBezTo>
                  <a:pt x="22254" y="883020"/>
                  <a:pt x="24978" y="337388"/>
                  <a:pt x="0" y="0"/>
                </a:cubicBezTo>
                <a:close/>
              </a:path>
              <a:path w="11894348" h="6098459" stroke="0" extrusionOk="0">
                <a:moveTo>
                  <a:pt x="0" y="0"/>
                </a:moveTo>
                <a:cubicBezTo>
                  <a:pt x="294031" y="-24263"/>
                  <a:pt x="698399" y="36105"/>
                  <a:pt x="937554" y="0"/>
                </a:cubicBezTo>
                <a:cubicBezTo>
                  <a:pt x="1176709" y="-36105"/>
                  <a:pt x="1128590" y="-11241"/>
                  <a:pt x="1280392" y="0"/>
                </a:cubicBezTo>
                <a:cubicBezTo>
                  <a:pt x="1432194" y="11241"/>
                  <a:pt x="1579533" y="6228"/>
                  <a:pt x="1861116" y="0"/>
                </a:cubicBezTo>
                <a:cubicBezTo>
                  <a:pt x="2142699" y="-6228"/>
                  <a:pt x="2418396" y="-9524"/>
                  <a:pt x="2798670" y="0"/>
                </a:cubicBezTo>
                <a:cubicBezTo>
                  <a:pt x="3178944" y="9524"/>
                  <a:pt x="3166720" y="-18625"/>
                  <a:pt x="3260451" y="0"/>
                </a:cubicBezTo>
                <a:cubicBezTo>
                  <a:pt x="3354182" y="18625"/>
                  <a:pt x="3663336" y="-3421"/>
                  <a:pt x="3841175" y="0"/>
                </a:cubicBezTo>
                <a:cubicBezTo>
                  <a:pt x="4019014" y="3421"/>
                  <a:pt x="4166403" y="15473"/>
                  <a:pt x="4302955" y="0"/>
                </a:cubicBezTo>
                <a:cubicBezTo>
                  <a:pt x="4439507" y="-15473"/>
                  <a:pt x="4684816" y="-28982"/>
                  <a:pt x="5002623" y="0"/>
                </a:cubicBezTo>
                <a:cubicBezTo>
                  <a:pt x="5320430" y="28982"/>
                  <a:pt x="5494859" y="-19326"/>
                  <a:pt x="5702290" y="0"/>
                </a:cubicBezTo>
                <a:cubicBezTo>
                  <a:pt x="5909721" y="19326"/>
                  <a:pt x="6137723" y="-3659"/>
                  <a:pt x="6401958" y="0"/>
                </a:cubicBezTo>
                <a:cubicBezTo>
                  <a:pt x="6666193" y="3659"/>
                  <a:pt x="6950619" y="14024"/>
                  <a:pt x="7101625" y="0"/>
                </a:cubicBezTo>
                <a:cubicBezTo>
                  <a:pt x="7252631" y="-14024"/>
                  <a:pt x="7436521" y="4772"/>
                  <a:pt x="7563406" y="0"/>
                </a:cubicBezTo>
                <a:cubicBezTo>
                  <a:pt x="7690291" y="-4772"/>
                  <a:pt x="8232911" y="-7092"/>
                  <a:pt x="8500960" y="0"/>
                </a:cubicBezTo>
                <a:cubicBezTo>
                  <a:pt x="8769009" y="7092"/>
                  <a:pt x="8861334" y="-7069"/>
                  <a:pt x="9081685" y="0"/>
                </a:cubicBezTo>
                <a:cubicBezTo>
                  <a:pt x="9302037" y="7069"/>
                  <a:pt x="9695703" y="-13789"/>
                  <a:pt x="9900296" y="0"/>
                </a:cubicBezTo>
                <a:cubicBezTo>
                  <a:pt x="10104889" y="13789"/>
                  <a:pt x="10311912" y="-36509"/>
                  <a:pt x="10718907" y="0"/>
                </a:cubicBezTo>
                <a:cubicBezTo>
                  <a:pt x="11125902" y="36509"/>
                  <a:pt x="11343506" y="53791"/>
                  <a:pt x="11894348" y="0"/>
                </a:cubicBezTo>
                <a:cubicBezTo>
                  <a:pt x="11904526" y="149992"/>
                  <a:pt x="11896602" y="410917"/>
                  <a:pt x="11894348" y="555637"/>
                </a:cubicBezTo>
                <a:cubicBezTo>
                  <a:pt x="11892094" y="700357"/>
                  <a:pt x="11873246" y="999745"/>
                  <a:pt x="11894348" y="1172259"/>
                </a:cubicBezTo>
                <a:cubicBezTo>
                  <a:pt x="11915450" y="1344773"/>
                  <a:pt x="11920747" y="1596197"/>
                  <a:pt x="11894348" y="1910850"/>
                </a:cubicBezTo>
                <a:cubicBezTo>
                  <a:pt x="11867949" y="2225503"/>
                  <a:pt x="11914352" y="2232766"/>
                  <a:pt x="11894348" y="2527472"/>
                </a:cubicBezTo>
                <a:cubicBezTo>
                  <a:pt x="11874344" y="2822178"/>
                  <a:pt x="11914453" y="3011832"/>
                  <a:pt x="11894348" y="3144094"/>
                </a:cubicBezTo>
                <a:cubicBezTo>
                  <a:pt x="11874243" y="3276356"/>
                  <a:pt x="11917430" y="3513733"/>
                  <a:pt x="11894348" y="3760716"/>
                </a:cubicBezTo>
                <a:cubicBezTo>
                  <a:pt x="11871266" y="4007699"/>
                  <a:pt x="11904049" y="4008407"/>
                  <a:pt x="11894348" y="4255369"/>
                </a:cubicBezTo>
                <a:cubicBezTo>
                  <a:pt x="11884647" y="4502331"/>
                  <a:pt x="11895813" y="4570361"/>
                  <a:pt x="11894348" y="4811007"/>
                </a:cubicBezTo>
                <a:cubicBezTo>
                  <a:pt x="11892883" y="5051653"/>
                  <a:pt x="11873610" y="5099246"/>
                  <a:pt x="11894348" y="5305659"/>
                </a:cubicBezTo>
                <a:cubicBezTo>
                  <a:pt x="11915086" y="5512072"/>
                  <a:pt x="11867338" y="5850422"/>
                  <a:pt x="11894348" y="6098459"/>
                </a:cubicBezTo>
                <a:cubicBezTo>
                  <a:pt x="11660886" y="6070140"/>
                  <a:pt x="11467457" y="6087745"/>
                  <a:pt x="11313624" y="6098459"/>
                </a:cubicBezTo>
                <a:cubicBezTo>
                  <a:pt x="11159791" y="6109173"/>
                  <a:pt x="10788475" y="6087695"/>
                  <a:pt x="10376069" y="6098459"/>
                </a:cubicBezTo>
                <a:cubicBezTo>
                  <a:pt x="9963663" y="6109223"/>
                  <a:pt x="9912631" y="6079498"/>
                  <a:pt x="9676402" y="6098459"/>
                </a:cubicBezTo>
                <a:cubicBezTo>
                  <a:pt x="9440173" y="6117420"/>
                  <a:pt x="9278065" y="6094407"/>
                  <a:pt x="9095678" y="6098459"/>
                </a:cubicBezTo>
                <a:cubicBezTo>
                  <a:pt x="8913291" y="6102511"/>
                  <a:pt x="8807289" y="6093460"/>
                  <a:pt x="8633897" y="6098459"/>
                </a:cubicBezTo>
                <a:cubicBezTo>
                  <a:pt x="8460505" y="6103458"/>
                  <a:pt x="8220839" y="6079023"/>
                  <a:pt x="7815286" y="6098459"/>
                </a:cubicBezTo>
                <a:cubicBezTo>
                  <a:pt x="7409733" y="6117895"/>
                  <a:pt x="7639613" y="6115597"/>
                  <a:pt x="7472449" y="6098459"/>
                </a:cubicBezTo>
                <a:cubicBezTo>
                  <a:pt x="7305285" y="6081321"/>
                  <a:pt x="6925988" y="6116734"/>
                  <a:pt x="6772782" y="6098459"/>
                </a:cubicBezTo>
                <a:cubicBezTo>
                  <a:pt x="6619576" y="6080184"/>
                  <a:pt x="6426352" y="6110084"/>
                  <a:pt x="6311001" y="6098459"/>
                </a:cubicBezTo>
                <a:cubicBezTo>
                  <a:pt x="6195650" y="6086834"/>
                  <a:pt x="6025200" y="6088694"/>
                  <a:pt x="5849221" y="6098459"/>
                </a:cubicBezTo>
                <a:cubicBezTo>
                  <a:pt x="5673242" y="6108224"/>
                  <a:pt x="5237005" y="6102014"/>
                  <a:pt x="5030610" y="6098459"/>
                </a:cubicBezTo>
                <a:cubicBezTo>
                  <a:pt x="4824215" y="6094904"/>
                  <a:pt x="4589236" y="6102441"/>
                  <a:pt x="4449885" y="6098459"/>
                </a:cubicBezTo>
                <a:cubicBezTo>
                  <a:pt x="4310535" y="6094477"/>
                  <a:pt x="4144874" y="6096053"/>
                  <a:pt x="3988105" y="6098459"/>
                </a:cubicBezTo>
                <a:cubicBezTo>
                  <a:pt x="3831336" y="6100865"/>
                  <a:pt x="3790897" y="6099132"/>
                  <a:pt x="3645268" y="6098459"/>
                </a:cubicBezTo>
                <a:cubicBezTo>
                  <a:pt x="3499639" y="6097786"/>
                  <a:pt x="2997832" y="6059650"/>
                  <a:pt x="2707713" y="6098459"/>
                </a:cubicBezTo>
                <a:cubicBezTo>
                  <a:pt x="2417594" y="6137268"/>
                  <a:pt x="2217922" y="6117370"/>
                  <a:pt x="2008046" y="6098459"/>
                </a:cubicBezTo>
                <a:cubicBezTo>
                  <a:pt x="1798170" y="6079548"/>
                  <a:pt x="1746774" y="6082736"/>
                  <a:pt x="1546265" y="6098459"/>
                </a:cubicBezTo>
                <a:cubicBezTo>
                  <a:pt x="1345756" y="6114182"/>
                  <a:pt x="889645" y="6106528"/>
                  <a:pt x="608711" y="6098459"/>
                </a:cubicBezTo>
                <a:cubicBezTo>
                  <a:pt x="327777" y="6090390"/>
                  <a:pt x="252123" y="6111691"/>
                  <a:pt x="0" y="6098459"/>
                </a:cubicBezTo>
                <a:cubicBezTo>
                  <a:pt x="15949" y="5921739"/>
                  <a:pt x="-3687" y="5664980"/>
                  <a:pt x="0" y="5359868"/>
                </a:cubicBezTo>
                <a:cubicBezTo>
                  <a:pt x="3687" y="5054756"/>
                  <a:pt x="22526" y="5013124"/>
                  <a:pt x="0" y="4682261"/>
                </a:cubicBezTo>
                <a:cubicBezTo>
                  <a:pt x="-22526" y="4351398"/>
                  <a:pt x="-25864" y="4266359"/>
                  <a:pt x="0" y="4065639"/>
                </a:cubicBezTo>
                <a:cubicBezTo>
                  <a:pt x="25864" y="3864919"/>
                  <a:pt x="11529" y="3725961"/>
                  <a:pt x="0" y="3570987"/>
                </a:cubicBezTo>
                <a:cubicBezTo>
                  <a:pt x="-11529" y="3416013"/>
                  <a:pt x="5920" y="3069613"/>
                  <a:pt x="0" y="2893380"/>
                </a:cubicBezTo>
                <a:cubicBezTo>
                  <a:pt x="-5920" y="2717147"/>
                  <a:pt x="8328" y="2541769"/>
                  <a:pt x="0" y="2398727"/>
                </a:cubicBezTo>
                <a:cubicBezTo>
                  <a:pt x="-8328" y="2255685"/>
                  <a:pt x="-18635" y="2025719"/>
                  <a:pt x="0" y="1843090"/>
                </a:cubicBezTo>
                <a:cubicBezTo>
                  <a:pt x="18635" y="1660461"/>
                  <a:pt x="-39186" y="1230416"/>
                  <a:pt x="0" y="1043514"/>
                </a:cubicBezTo>
                <a:cubicBezTo>
                  <a:pt x="39186" y="856612"/>
                  <a:pt x="-51162" y="477995"/>
                  <a:pt x="0" y="0"/>
                </a:cubicBezTo>
                <a:close/>
              </a:path>
            </a:pathLst>
          </a:custGeom>
          <a:ln w="19050">
            <a:solidFill>
              <a:schemeClr val="tx1"/>
            </a:solidFill>
            <a:extLst>
              <a:ext uri="{C807C97D-BFC1-408E-A445-0C87EB9F89A2}">
                <ask:lineSketchStyleProps xmlns:ask="http://schemas.microsoft.com/office/drawing/2018/sketchyshapes" sd="2184830033">
                  <a:prstGeom prst="rect">
                    <a:avLst/>
                  </a:prstGeom>
                  <ask:type>
                    <ask:lineSketchFreehand/>
                  </ask:type>
                </ask:lineSketchStyleProps>
              </a:ext>
            </a:extLst>
          </a:ln>
        </p:spPr>
      </p:pic>
      <p:sp>
        <p:nvSpPr>
          <p:cNvPr id="6" name="Rectangle: Rounded Corners 5">
            <a:extLst>
              <a:ext uri="{FF2B5EF4-FFF2-40B4-BE49-F238E27FC236}">
                <a16:creationId xmlns:a16="http://schemas.microsoft.com/office/drawing/2014/main" id="{6CCF5932-AE30-2E4F-29AF-CBB999FC02B9}"/>
              </a:ext>
            </a:extLst>
          </p:cNvPr>
          <p:cNvSpPr/>
          <p:nvPr/>
        </p:nvSpPr>
        <p:spPr>
          <a:xfrm rot="16200000">
            <a:off x="6978650" y="1295400"/>
            <a:ext cx="361950" cy="1365250"/>
          </a:xfrm>
          <a:prstGeom prst="round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id="{BD5D0DB4-8A1A-9833-AD5B-046E05E52D60}"/>
              </a:ext>
            </a:extLst>
          </p:cNvPr>
          <p:cNvSpPr txBox="1"/>
          <p:nvPr/>
        </p:nvSpPr>
        <p:spPr>
          <a:xfrm>
            <a:off x="825500" y="269042"/>
            <a:ext cx="12896850" cy="369332"/>
          </a:xfrm>
          <a:prstGeom prst="rect">
            <a:avLst/>
          </a:prstGeom>
          <a:noFill/>
        </p:spPr>
        <p:txBody>
          <a:bodyPr wrap="square">
            <a:spAutoFit/>
          </a:bodyPr>
          <a:lstStyle/>
          <a:p>
            <a:pPr algn="ctr"/>
            <a:r>
              <a:rPr lang="en-US" dirty="0">
                <a:latin typeface="DejaVu Sans Light" panose="020B0203030804020204" pitchFamily="34" charset="0"/>
                <a:ea typeface="DejaVu Sans Light" panose="020B0203030804020204" pitchFamily="34" charset="0"/>
                <a:cs typeface="DejaVu Sans Light" panose="020B0203030804020204" pitchFamily="34" charset="0"/>
                <a:hlinkClick r:id="rId4"/>
              </a:rPr>
              <a:t>https://news.ycombinator.com/item?id=44579717</a:t>
            </a:r>
            <a:r>
              <a:rPr lang="en-US" dirty="0">
                <a:latin typeface="DejaVu Sans Light" panose="020B0203030804020204" pitchFamily="34" charset="0"/>
                <a:ea typeface="DejaVu Sans Light" panose="020B0203030804020204" pitchFamily="34" charset="0"/>
                <a:cs typeface="DejaVu Sans Light" panose="020B0203030804020204" pitchFamily="34" charset="0"/>
              </a:rPr>
              <a:t> </a:t>
            </a:r>
          </a:p>
        </p:txBody>
      </p:sp>
      <p:pic>
        <p:nvPicPr>
          <p:cNvPr id="9" name="Picture 8" descr="A close-up of a black background&#10;&#10;Description automatically generated">
            <a:extLst>
              <a:ext uri="{FF2B5EF4-FFF2-40B4-BE49-F238E27FC236}">
                <a16:creationId xmlns:a16="http://schemas.microsoft.com/office/drawing/2014/main" id="{94DB1A36-DAA2-14FE-20BA-0C5569E0FB42}"/>
              </a:ext>
            </a:extLst>
          </p:cNvPr>
          <p:cNvPicPr>
            <a:picLocks noChangeAspect="1"/>
          </p:cNvPicPr>
          <p:nvPr/>
        </p:nvPicPr>
        <p:blipFill>
          <a:blip r:embed="rId5">
            <a:extLst>
              <a:ext uri="{BEBA8EAE-BF5A-486C-A8C5-ECC9F3942E4B}">
                <a14:imgProps xmlns:a14="http://schemas.microsoft.com/office/drawing/2010/main">
                  <a14:imgLayer r:embed="rId6">
                    <a14:imgEffect>
                      <a14:artisticPencilGrayscale/>
                    </a14:imgEffect>
                  </a14:imgLayer>
                </a14:imgProps>
              </a:ext>
            </a:extLst>
          </a:blip>
          <a:stretch>
            <a:fillRect/>
          </a:stretch>
        </p:blipFill>
        <p:spPr>
          <a:xfrm>
            <a:off x="13293725" y="7600673"/>
            <a:ext cx="1057275" cy="441236"/>
          </a:xfrm>
          <a:prstGeom prst="rect">
            <a:avLst/>
          </a:prstGeom>
        </p:spPr>
      </p:pic>
      <p:sp>
        <p:nvSpPr>
          <p:cNvPr id="10" name="TextBox 9">
            <a:extLst>
              <a:ext uri="{FF2B5EF4-FFF2-40B4-BE49-F238E27FC236}">
                <a16:creationId xmlns:a16="http://schemas.microsoft.com/office/drawing/2014/main" id="{4C4C63B4-592B-CC2B-461F-E6FEB7D58941}"/>
              </a:ext>
            </a:extLst>
          </p:cNvPr>
          <p:cNvSpPr txBox="1"/>
          <p:nvPr/>
        </p:nvSpPr>
        <p:spPr>
          <a:xfrm>
            <a:off x="279400" y="7734132"/>
            <a:ext cx="7315200" cy="307777"/>
          </a:xfrm>
          <a:prstGeom prst="rect">
            <a:avLst/>
          </a:prstGeom>
        </p:spPr>
        <p:txBody>
          <a:bodyPr wrap="square">
            <a:spAutoFit/>
          </a:bodyPr>
          <a:lstStyle/>
          <a:p>
            <a:r>
              <a:rPr lang="en-US" sz="1400" dirty="0">
                <a:solidFill>
                  <a:schemeClr val="bg2">
                    <a:lumMod val="75000"/>
                  </a:schemeClr>
                </a:solidFill>
                <a:latin typeface="DejaVu Sans Light" panose="020B0203030804020204" pitchFamily="34" charset="0"/>
                <a:ea typeface="DejaVu Sans Light" panose="020B0203030804020204" pitchFamily="34" charset="0"/>
                <a:cs typeface="DejaVu Sans Light" panose="020B0203030804020204" pitchFamily="34" charset="0"/>
              </a:rPr>
              <a:t>cesarsotovalero.net </a:t>
            </a:r>
            <a:endParaRPr lang="en-US" sz="1400" dirty="0">
              <a:solidFill>
                <a:schemeClr val="bg2">
                  <a:lumMod val="75000"/>
                </a:schemeClr>
              </a:solidFill>
            </a:endParaRPr>
          </a:p>
        </p:txBody>
      </p:sp>
    </p:spTree>
    <p:extLst>
      <p:ext uri="{BB962C8B-B14F-4D97-AF65-F5344CB8AC3E}">
        <p14:creationId xmlns:p14="http://schemas.microsoft.com/office/powerpoint/2010/main" val="188077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49129" y="510064"/>
            <a:ext cx="11358721" cy="1499711"/>
          </a:xfrm>
          <a:prstGeom prst="rect">
            <a:avLst/>
          </a:prstGeom>
          <a:noFill/>
          <a:ln/>
        </p:spPr>
        <p:txBody>
          <a:bodyPr wrap="square" lIns="0" tIns="0" rIns="0" bIns="0" rtlCol="0" anchor="t"/>
          <a:lstStyle/>
          <a:p>
            <a:pPr>
              <a:lnSpc>
                <a:spcPts val="5900"/>
              </a:lnSpc>
            </a:pPr>
            <a:r>
              <a:rPr lang="en-US" sz="4000" dirty="0">
                <a:latin typeface="DejaVu Sans" panose="020B0603030804020204" pitchFamily="34" charset="0"/>
                <a:ea typeface="DejaVu Sans" panose="020B0603030804020204" pitchFamily="34" charset="0"/>
                <a:cs typeface="DejaVu Sans" panose="020B0603030804020204" pitchFamily="34" charset="0"/>
              </a:rPr>
              <a:t>GitHub Actions</a:t>
            </a:r>
            <a:endParaRPr lang="en-US" sz="4000" dirty="0">
              <a:latin typeface="Fira Code" panose="020B0809050000020004" pitchFamily="49" charset="0"/>
              <a:ea typeface="Fira Code" panose="020B0809050000020004" pitchFamily="49" charset="0"/>
              <a:cs typeface="DejaVu Sans" panose="020B0603030804020204" pitchFamily="34" charset="0"/>
            </a:endParaRPr>
          </a:p>
        </p:txBody>
      </p:sp>
      <p:pic>
        <p:nvPicPr>
          <p:cNvPr id="5" name="Picture 4">
            <a:extLst>
              <a:ext uri="{FF2B5EF4-FFF2-40B4-BE49-F238E27FC236}">
                <a16:creationId xmlns:a16="http://schemas.microsoft.com/office/drawing/2014/main" id="{34E5E454-6A1B-4CAF-1F92-256B448010E8}"/>
              </a:ext>
            </a:extLst>
          </p:cNvPr>
          <p:cNvPicPr>
            <a:picLocks noChangeAspect="1"/>
          </p:cNvPicPr>
          <p:nvPr/>
        </p:nvPicPr>
        <p:blipFill>
          <a:blip r:embed="rId3"/>
          <a:stretch>
            <a:fillRect/>
          </a:stretch>
        </p:blipFill>
        <p:spPr>
          <a:xfrm>
            <a:off x="744379" y="1651038"/>
            <a:ext cx="7663734" cy="5759412"/>
          </a:xfrm>
          <a:prstGeom prst="rect">
            <a:avLst/>
          </a:prstGeom>
        </p:spPr>
      </p:pic>
      <p:pic>
        <p:nvPicPr>
          <p:cNvPr id="9" name="Picture 8" descr="A red arrow pointing down&#10;&#10;Description automatically generated">
            <a:extLst>
              <a:ext uri="{FF2B5EF4-FFF2-40B4-BE49-F238E27FC236}">
                <a16:creationId xmlns:a16="http://schemas.microsoft.com/office/drawing/2014/main" id="{993ECE58-2F92-6150-C4B8-016F98BBE738}"/>
              </a:ext>
            </a:extLst>
          </p:cNvPr>
          <p:cNvPicPr>
            <a:picLocks noChangeAspect="1"/>
          </p:cNvPicPr>
          <p:nvPr/>
        </p:nvPicPr>
        <p:blipFill>
          <a:blip r:embed="rId4"/>
          <a:stretch>
            <a:fillRect/>
          </a:stretch>
        </p:blipFill>
        <p:spPr>
          <a:xfrm rot="6958114">
            <a:off x="4461435" y="4199361"/>
            <a:ext cx="1257379" cy="1176337"/>
          </a:xfrm>
          <a:prstGeom prst="rect">
            <a:avLst/>
          </a:prstGeom>
        </p:spPr>
      </p:pic>
      <p:pic>
        <p:nvPicPr>
          <p:cNvPr id="11" name="Picture 10">
            <a:extLst>
              <a:ext uri="{FF2B5EF4-FFF2-40B4-BE49-F238E27FC236}">
                <a16:creationId xmlns:a16="http://schemas.microsoft.com/office/drawing/2014/main" id="{B5982A65-A68F-D559-054A-BEA9C6BC2E38}"/>
              </a:ext>
            </a:extLst>
          </p:cNvPr>
          <p:cNvPicPr>
            <a:picLocks noChangeAspect="1"/>
          </p:cNvPicPr>
          <p:nvPr/>
        </p:nvPicPr>
        <p:blipFill>
          <a:blip r:embed="rId5"/>
          <a:stretch>
            <a:fillRect/>
          </a:stretch>
        </p:blipFill>
        <p:spPr>
          <a:xfrm>
            <a:off x="7088187" y="1046162"/>
            <a:ext cx="7130499" cy="3663950"/>
          </a:xfrm>
          <a:prstGeom prst="roundRect">
            <a:avLst>
              <a:gd name="adj" fmla="val 1037"/>
            </a:avLst>
          </a:prstGeom>
          <a:noFill/>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6665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Text 0"/>
          <p:cNvSpPr/>
          <p:nvPr/>
        </p:nvSpPr>
        <p:spPr>
          <a:xfrm>
            <a:off x="649129" y="510064"/>
            <a:ext cx="11358721" cy="1499711"/>
          </a:xfrm>
          <a:prstGeom prst="rect">
            <a:avLst/>
          </a:prstGeom>
          <a:noFill/>
          <a:ln/>
        </p:spPr>
        <p:txBody>
          <a:bodyPr wrap="square" lIns="0" tIns="0" rIns="0" bIns="0" rtlCol="0" anchor="t"/>
          <a:lstStyle/>
          <a:p>
            <a:pPr>
              <a:lnSpc>
                <a:spcPts val="5900"/>
              </a:lnSpc>
            </a:pPr>
            <a:r>
              <a:rPr lang="en-US" sz="4000" dirty="0">
                <a:latin typeface="DejaVu Sans" panose="020B0603030804020204" pitchFamily="34" charset="0"/>
                <a:ea typeface="DejaVu Sans" panose="020B0603030804020204" pitchFamily="34" charset="0"/>
                <a:cs typeface="DejaVu Sans" panose="020B0603030804020204" pitchFamily="34" charset="0"/>
              </a:rPr>
              <a:t>Pre-commit hooks</a:t>
            </a:r>
            <a:endParaRPr lang="en-US" sz="4000" dirty="0">
              <a:latin typeface="Fira Code" panose="020B0809050000020004" pitchFamily="49" charset="0"/>
              <a:ea typeface="Fira Code" panose="020B0809050000020004" pitchFamily="49" charset="0"/>
              <a:cs typeface="DejaVu Sans" panose="020B0603030804020204" pitchFamily="34" charset="0"/>
            </a:endParaRPr>
          </a:p>
        </p:txBody>
      </p:sp>
      <p:pic>
        <p:nvPicPr>
          <p:cNvPr id="7" name="Picture 6">
            <a:extLst>
              <a:ext uri="{FF2B5EF4-FFF2-40B4-BE49-F238E27FC236}">
                <a16:creationId xmlns:a16="http://schemas.microsoft.com/office/drawing/2014/main" id="{21310698-2B3B-F077-9151-3A5DF590D9D1}"/>
              </a:ext>
            </a:extLst>
          </p:cNvPr>
          <p:cNvPicPr>
            <a:picLocks noChangeAspect="1"/>
          </p:cNvPicPr>
          <p:nvPr/>
        </p:nvPicPr>
        <p:blipFill>
          <a:blip r:embed="rId4"/>
          <a:stretch>
            <a:fillRect/>
          </a:stretch>
        </p:blipFill>
        <p:spPr>
          <a:xfrm>
            <a:off x="549275" y="2216149"/>
            <a:ext cx="8351998" cy="4670425"/>
          </a:xfrm>
          <a:prstGeom prst="rect">
            <a:avLst/>
          </a:prstGeom>
        </p:spPr>
      </p:pic>
      <p:pic>
        <p:nvPicPr>
          <p:cNvPr id="12" name="Picture 11">
            <a:extLst>
              <a:ext uri="{FF2B5EF4-FFF2-40B4-BE49-F238E27FC236}">
                <a16:creationId xmlns:a16="http://schemas.microsoft.com/office/drawing/2014/main" id="{9B24D2A0-40EF-6F20-5AB1-42B95C5A5B97}"/>
              </a:ext>
            </a:extLst>
          </p:cNvPr>
          <p:cNvPicPr>
            <a:picLocks noChangeAspect="1"/>
          </p:cNvPicPr>
          <p:nvPr/>
        </p:nvPicPr>
        <p:blipFill>
          <a:blip r:embed="rId5"/>
          <a:stretch>
            <a:fillRect/>
          </a:stretch>
        </p:blipFill>
        <p:spPr>
          <a:xfrm>
            <a:off x="9128850" y="334963"/>
            <a:ext cx="4105230" cy="3932238"/>
          </a:xfrm>
          <a:prstGeom prst="roundRect">
            <a:avLst>
              <a:gd name="adj" fmla="val 1037"/>
            </a:avLst>
          </a:prstGeom>
          <a:noFill/>
          <a:ln>
            <a:noFill/>
          </a:ln>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4FCBC2E5-BCFF-EFBE-4693-B4B2F5C14B60}"/>
              </a:ext>
            </a:extLst>
          </p:cNvPr>
          <p:cNvPicPr>
            <a:picLocks noChangeAspect="1"/>
          </p:cNvPicPr>
          <p:nvPr/>
        </p:nvPicPr>
        <p:blipFill>
          <a:blip r:embed="rId6"/>
          <a:stretch>
            <a:fillRect/>
          </a:stretch>
        </p:blipFill>
        <p:spPr>
          <a:xfrm>
            <a:off x="9166905" y="4810579"/>
            <a:ext cx="4067175" cy="2757033"/>
          </a:xfrm>
          <a:prstGeom prst="roundRect">
            <a:avLst>
              <a:gd name="adj" fmla="val 1037"/>
            </a:avLst>
          </a:prstGeom>
          <a:noFill/>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98308795"/>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a:extLst>
              <a:ext uri="{FF2B5EF4-FFF2-40B4-BE49-F238E27FC236}">
                <a16:creationId xmlns:a16="http://schemas.microsoft.com/office/drawing/2014/main" id="{7F8B2D83-DEC1-EBE9-1669-EF1B4901916F}"/>
              </a:ext>
            </a:extLst>
          </p:cNvPr>
          <p:cNvSpPr/>
          <p:nvPr/>
        </p:nvSpPr>
        <p:spPr>
          <a:xfrm>
            <a:off x="0" y="2620764"/>
            <a:ext cx="14630400" cy="2187972"/>
          </a:xfrm>
          <a:prstGeom prst="rect">
            <a:avLst/>
          </a:prstGeom>
          <a:noFill/>
          <a:ln/>
        </p:spPr>
        <p:txBody>
          <a:bodyPr wrap="square" lIns="0" tIns="0" rIns="0" bIns="0" rtlCol="0" anchor="ctr"/>
          <a:lstStyle/>
          <a:p>
            <a:pPr marL="0" indent="0" algn="ctr">
              <a:buNone/>
            </a:pPr>
            <a:r>
              <a:rPr lang="en-US" sz="5400" b="1" dirty="0">
                <a:solidFill>
                  <a:srgbClr val="030303"/>
                </a:solidFill>
                <a:latin typeface="DejaVu Sans" panose="020B0603030804020204" pitchFamily="34" charset="0"/>
                <a:ea typeface="DejaVu Sans" panose="020B0603030804020204" pitchFamily="34" charset="0"/>
                <a:cs typeface="DejaVu Sans" panose="020B0603030804020204" pitchFamily="34" charset="0"/>
              </a:rPr>
              <a:t>Infrastructure Management 🏗️</a:t>
            </a:r>
          </a:p>
        </p:txBody>
      </p:sp>
    </p:spTree>
    <p:extLst>
      <p:ext uri="{BB962C8B-B14F-4D97-AF65-F5344CB8AC3E}">
        <p14:creationId xmlns:p14="http://schemas.microsoft.com/office/powerpoint/2010/main" val="1107994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19715" y="642954"/>
            <a:ext cx="9347478" cy="504468"/>
          </a:xfrm>
          <a:prstGeom prst="rect">
            <a:avLst/>
          </a:prstGeom>
          <a:noFill/>
          <a:ln/>
        </p:spPr>
        <p:txBody>
          <a:bodyPr wrap="square" lIns="0" tIns="0" rIns="0" bIns="0" rtlCol="0" anchor="t"/>
          <a:lstStyle/>
          <a:p>
            <a:pPr>
              <a:lnSpc>
                <a:spcPts val="5900"/>
              </a:lnSpc>
            </a:pPr>
            <a:r>
              <a:rPr lang="en-US" sz="4000" dirty="0">
                <a:latin typeface="DejaVu Sans" panose="020B0603030804020204" pitchFamily="34" charset="0"/>
                <a:ea typeface="DejaVu Sans" panose="020B0603030804020204" pitchFamily="34" charset="0"/>
                <a:cs typeface="DejaVu Sans" panose="020B0603030804020204" pitchFamily="34" charset="0"/>
              </a:rPr>
              <a:t>Use </a:t>
            </a:r>
            <a:r>
              <a:rPr lang="en-US" sz="4000" dirty="0">
                <a:latin typeface="Fira Code" panose="020B0809050000020004" pitchFamily="49" charset="0"/>
                <a:ea typeface="Fira Code" panose="020B0809050000020004" pitchFamily="49" charset="0"/>
                <a:cs typeface="DejaVu Sans" panose="020B0603030804020204" pitchFamily="34" charset="0"/>
              </a:rPr>
              <a:t>make</a:t>
            </a:r>
            <a:r>
              <a:rPr lang="en-US" sz="4000" dirty="0">
                <a:latin typeface="DejaVu Sans" panose="020B0603030804020204" pitchFamily="34" charset="0"/>
                <a:ea typeface="DejaVu Sans" panose="020B0603030804020204" pitchFamily="34" charset="0"/>
                <a:cs typeface="DejaVu Sans" panose="020B0603030804020204" pitchFamily="34" charset="0"/>
              </a:rPr>
              <a:t> for cheap automation</a:t>
            </a:r>
          </a:p>
        </p:txBody>
      </p:sp>
      <p:sp>
        <p:nvSpPr>
          <p:cNvPr id="11" name="Text 8"/>
          <p:cNvSpPr/>
          <p:nvPr/>
        </p:nvSpPr>
        <p:spPr>
          <a:xfrm>
            <a:off x="6753939" y="8423434"/>
            <a:ext cx="7490817" cy="359092"/>
          </a:xfrm>
          <a:prstGeom prst="rect">
            <a:avLst/>
          </a:prstGeom>
          <a:noFill/>
          <a:ln/>
        </p:spPr>
        <p:txBody>
          <a:bodyPr wrap="square" lIns="0" tIns="0" rIns="0" bIns="0" rtlCol="0" anchor="t"/>
          <a:lstStyle/>
          <a:p>
            <a:pPr marL="0" indent="0" algn="l">
              <a:lnSpc>
                <a:spcPts val="1400"/>
              </a:lnSpc>
              <a:buNone/>
            </a:pPr>
            <a:r>
              <a:rPr lang="en-US" sz="850" dirty="0">
                <a:solidFill>
                  <a:srgbClr val="6E6666"/>
                </a:solidFill>
                <a:latin typeface="Poppins" pitchFamily="34" charset="0"/>
                <a:ea typeface="Poppins" pitchFamily="34" charset="-122"/>
                <a:cs typeface="Poppins" pitchFamily="34" charset="-120"/>
              </a:rPr>
              <a:t>New contributors learn the entire workflow by reading one tiny Makefile. They don't need to memorize tool flags or hunt through documentation.</a:t>
            </a:r>
            <a:endParaRPr lang="en-US" sz="850" dirty="0"/>
          </a:p>
        </p:txBody>
      </p:sp>
      <p:sp>
        <p:nvSpPr>
          <p:cNvPr id="12" name="Text 9"/>
          <p:cNvSpPr/>
          <p:nvPr/>
        </p:nvSpPr>
        <p:spPr>
          <a:xfrm>
            <a:off x="561618" y="9136261"/>
            <a:ext cx="13675638" cy="179546"/>
          </a:xfrm>
          <a:prstGeom prst="rect">
            <a:avLst/>
          </a:prstGeom>
          <a:noFill/>
          <a:ln/>
        </p:spPr>
        <p:txBody>
          <a:bodyPr wrap="none" lIns="0" tIns="0" rIns="0" bIns="0" rtlCol="0" anchor="t"/>
          <a:lstStyle/>
          <a:p>
            <a:pPr marL="0" indent="0" algn="l">
              <a:lnSpc>
                <a:spcPts val="1400"/>
              </a:lnSpc>
              <a:buNone/>
            </a:pPr>
            <a:r>
              <a:rPr lang="en-US" sz="850" dirty="0">
                <a:solidFill>
                  <a:srgbClr val="6E6666"/>
                </a:solidFill>
                <a:latin typeface="Poppins" pitchFamily="34" charset="0"/>
                <a:ea typeface="Poppins" pitchFamily="34" charset="-122"/>
                <a:cs typeface="Poppins" pitchFamily="34" charset="-120"/>
              </a:rPr>
              <a:t>Automation is opinionated documentation that actually executes. It captures team conventions and enforces them consistently.</a:t>
            </a:r>
            <a:endParaRPr lang="en-US" sz="850" dirty="0"/>
          </a:p>
        </p:txBody>
      </p:sp>
      <p:sp>
        <p:nvSpPr>
          <p:cNvPr id="13" name="Shape 10"/>
          <p:cNvSpPr/>
          <p:nvPr/>
        </p:nvSpPr>
        <p:spPr>
          <a:xfrm>
            <a:off x="393144" y="9009936"/>
            <a:ext cx="15240" cy="432197"/>
          </a:xfrm>
          <a:prstGeom prst="rect">
            <a:avLst/>
          </a:prstGeom>
          <a:solidFill>
            <a:srgbClr val="C7A2AC"/>
          </a:solidFill>
          <a:ln/>
        </p:spPr>
        <p:txBody>
          <a:bodyPr/>
          <a:lstStyle/>
          <a:p>
            <a:endParaRPr lang="en-US"/>
          </a:p>
        </p:txBody>
      </p:sp>
      <p:pic>
        <p:nvPicPr>
          <p:cNvPr id="18" name="Picture 17">
            <a:extLst>
              <a:ext uri="{FF2B5EF4-FFF2-40B4-BE49-F238E27FC236}">
                <a16:creationId xmlns:a16="http://schemas.microsoft.com/office/drawing/2014/main" id="{21CE39D0-FA37-0B6F-7713-B7E880D696CA}"/>
              </a:ext>
            </a:extLst>
          </p:cNvPr>
          <p:cNvPicPr>
            <a:picLocks noChangeAspect="1"/>
          </p:cNvPicPr>
          <p:nvPr/>
        </p:nvPicPr>
        <p:blipFill>
          <a:blip r:embed="rId3"/>
          <a:stretch>
            <a:fillRect/>
          </a:stretch>
        </p:blipFill>
        <p:spPr>
          <a:xfrm>
            <a:off x="719715" y="2065597"/>
            <a:ext cx="6479262" cy="4146728"/>
          </a:xfrm>
          <a:prstGeom prst="rect">
            <a:avLst/>
          </a:prstGeom>
        </p:spPr>
      </p:pic>
      <p:pic>
        <p:nvPicPr>
          <p:cNvPr id="20" name="Picture 19">
            <a:extLst>
              <a:ext uri="{FF2B5EF4-FFF2-40B4-BE49-F238E27FC236}">
                <a16:creationId xmlns:a16="http://schemas.microsoft.com/office/drawing/2014/main" id="{A1D0FCE8-1F4B-7361-E08E-79F221664F42}"/>
              </a:ext>
            </a:extLst>
          </p:cNvPr>
          <p:cNvPicPr>
            <a:picLocks noChangeAspect="1"/>
          </p:cNvPicPr>
          <p:nvPr/>
        </p:nvPicPr>
        <p:blipFill>
          <a:blip r:embed="rId4"/>
          <a:stretch>
            <a:fillRect/>
          </a:stretch>
        </p:blipFill>
        <p:spPr>
          <a:xfrm>
            <a:off x="7982989" y="4138961"/>
            <a:ext cx="4924698" cy="3053688"/>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740290" y="871537"/>
            <a:ext cx="8145621" cy="1333024"/>
          </a:xfrm>
          <a:prstGeom prst="rect">
            <a:avLst/>
          </a:prstGeom>
          <a:noFill/>
          <a:ln/>
        </p:spPr>
        <p:txBody>
          <a:bodyPr wrap="square" lIns="0" tIns="0" rIns="0" bIns="0" rtlCol="0" anchor="t"/>
          <a:lstStyle/>
          <a:p>
            <a:pPr marL="0" indent="0" algn="l">
              <a:lnSpc>
                <a:spcPts val="5200"/>
              </a:lnSpc>
              <a:buNone/>
            </a:pPr>
            <a:r>
              <a:rPr lang="en-US" sz="4150" dirty="0">
                <a:latin typeface="DejaVu Sans" panose="020B0603030804020204" pitchFamily="34" charset="0"/>
                <a:ea typeface="DejaVu Sans" panose="020B0603030804020204" pitchFamily="34" charset="0"/>
                <a:cs typeface="DejaVu Sans" panose="020B0603030804020204" pitchFamily="34" charset="0"/>
              </a:rPr>
              <a:t>Next Step: Build!</a:t>
            </a:r>
          </a:p>
        </p:txBody>
      </p:sp>
      <p:sp>
        <p:nvSpPr>
          <p:cNvPr id="4" name="Shape 1"/>
          <p:cNvSpPr/>
          <p:nvPr/>
        </p:nvSpPr>
        <p:spPr>
          <a:xfrm>
            <a:off x="649129" y="2552224"/>
            <a:ext cx="333851" cy="333851"/>
          </a:xfrm>
          <a:prstGeom prst="roundRect">
            <a:avLst>
              <a:gd name="adj" fmla="val 66672"/>
            </a:avLst>
          </a:prstGeom>
          <a:solidFill>
            <a:srgbClr val="ECDFE3"/>
          </a:solidFill>
          <a:ln/>
        </p:spPr>
        <p:txBody>
          <a:bodyPr/>
          <a:lstStyle/>
          <a:p>
            <a:endParaRPr lang="en-US">
              <a:latin typeface="DejaVu Sans" panose="020B0603030804020204" pitchFamily="34" charset="0"/>
              <a:ea typeface="DejaVu Sans" panose="020B0603030804020204" pitchFamily="34" charset="0"/>
              <a:cs typeface="DejaVu Sans" panose="020B0603030804020204" pitchFamily="34" charset="0"/>
            </a:endParaRPr>
          </a:p>
        </p:txBody>
      </p:sp>
      <p:sp>
        <p:nvSpPr>
          <p:cNvPr id="5" name="Text 2"/>
          <p:cNvSpPr/>
          <p:nvPr/>
        </p:nvSpPr>
        <p:spPr>
          <a:xfrm>
            <a:off x="663059" y="2582208"/>
            <a:ext cx="319921" cy="399931"/>
          </a:xfrm>
          <a:prstGeom prst="rect">
            <a:avLst/>
          </a:prstGeom>
          <a:noFill/>
          <a:ln/>
        </p:spPr>
        <p:txBody>
          <a:bodyPr wrap="none" lIns="0" tIns="0" rIns="0" bIns="0" rtlCol="0" anchor="t"/>
          <a:lstStyle/>
          <a:p>
            <a:pPr marL="0" indent="0" algn="ctr">
              <a:lnSpc>
                <a:spcPts val="2500"/>
              </a:lnSpc>
              <a:buNone/>
            </a:pPr>
            <a:r>
              <a:rPr lang="en-US" sz="2500" dirty="0">
                <a:solidFill>
                  <a:srgbClr val="000000"/>
                </a:solidFill>
                <a:latin typeface="DejaVu Sans" panose="020B0603030804020204" pitchFamily="34" charset="0"/>
                <a:ea typeface="DejaVu Sans" panose="020B0603030804020204" pitchFamily="34" charset="0"/>
                <a:cs typeface="DejaVu Sans" panose="020B0603030804020204" pitchFamily="34" charset="0"/>
              </a:rPr>
              <a:t>1</a:t>
            </a:r>
            <a:endParaRPr lang="en-US" sz="2500"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6" name="Text 3"/>
          <p:cNvSpPr/>
          <p:nvPr/>
        </p:nvSpPr>
        <p:spPr>
          <a:xfrm>
            <a:off x="1131332" y="2603183"/>
            <a:ext cx="2840950" cy="333137"/>
          </a:xfrm>
          <a:prstGeom prst="rect">
            <a:avLst/>
          </a:prstGeom>
          <a:noFill/>
          <a:ln/>
        </p:spPr>
        <p:txBody>
          <a:bodyPr wrap="none" lIns="0" tIns="0" rIns="0" bIns="0" rtlCol="0" anchor="t"/>
          <a:lstStyle/>
          <a:p>
            <a:pPr marL="0" indent="0" algn="l">
              <a:lnSpc>
                <a:spcPts val="2600"/>
              </a:lnSpc>
              <a:buNone/>
            </a:pPr>
            <a:r>
              <a:rPr lang="en-US" sz="2800" dirty="0">
                <a:latin typeface="DejaVu Sans" panose="020B0603030804020204" pitchFamily="34" charset="0"/>
                <a:ea typeface="DejaVu Sans" panose="020B0603030804020204" pitchFamily="34" charset="0"/>
                <a:cs typeface="DejaVu Sans" panose="020B0603030804020204" pitchFamily="34" charset="0"/>
              </a:rPr>
              <a:t>Commit To One Project</a:t>
            </a:r>
          </a:p>
        </p:txBody>
      </p:sp>
      <p:sp>
        <p:nvSpPr>
          <p:cNvPr id="7" name="Text 4"/>
          <p:cNvSpPr/>
          <p:nvPr/>
        </p:nvSpPr>
        <p:spPr>
          <a:xfrm>
            <a:off x="1131332" y="3025259"/>
            <a:ext cx="7363539" cy="474583"/>
          </a:xfrm>
          <a:prstGeom prst="rect">
            <a:avLst/>
          </a:prstGeom>
          <a:noFill/>
          <a:ln/>
        </p:spPr>
        <p:txBody>
          <a:bodyPr wrap="square" lIns="0" tIns="0" rIns="0" bIns="0" rtlCol="0" anchor="t"/>
          <a:lstStyle/>
          <a:p>
            <a:pPr marL="0" indent="0" algn="l">
              <a:lnSpc>
                <a:spcPts val="1850"/>
              </a:lnSpc>
              <a:buNone/>
            </a:pPr>
            <a:r>
              <a:rPr lang="en-US" sz="1600" dirty="0">
                <a:latin typeface="DejaVu Sans Light" panose="020B0203030804020204" pitchFamily="34" charset="0"/>
                <a:ea typeface="DejaVu Sans Light" panose="020B0203030804020204" pitchFamily="34" charset="0"/>
                <a:cs typeface="DejaVu Sans Light" panose="020B0203030804020204" pitchFamily="34" charset="0"/>
              </a:rPr>
              <a:t>Pick one upcoming project and commit to this toolchain. Real learning happens through applied practice, not passive reading.</a:t>
            </a:r>
          </a:p>
        </p:txBody>
      </p:sp>
      <p:sp>
        <p:nvSpPr>
          <p:cNvPr id="8" name="Shape 5"/>
          <p:cNvSpPr/>
          <p:nvPr/>
        </p:nvSpPr>
        <p:spPr>
          <a:xfrm>
            <a:off x="649129" y="3796546"/>
            <a:ext cx="333851" cy="333851"/>
          </a:xfrm>
          <a:prstGeom prst="roundRect">
            <a:avLst>
              <a:gd name="adj" fmla="val 66672"/>
            </a:avLst>
          </a:prstGeom>
          <a:solidFill>
            <a:srgbClr val="ECDFE3"/>
          </a:solidFill>
          <a:ln/>
        </p:spPr>
        <p:txBody>
          <a:bodyPr/>
          <a:lstStyle/>
          <a:p>
            <a:endParaRPr lang="en-US">
              <a:latin typeface="DejaVu Sans" panose="020B0603030804020204" pitchFamily="34" charset="0"/>
              <a:ea typeface="DejaVu Sans" panose="020B0603030804020204" pitchFamily="34" charset="0"/>
              <a:cs typeface="DejaVu Sans" panose="020B0603030804020204" pitchFamily="34" charset="0"/>
            </a:endParaRPr>
          </a:p>
        </p:txBody>
      </p:sp>
      <p:sp>
        <p:nvSpPr>
          <p:cNvPr id="9" name="Text 6"/>
          <p:cNvSpPr/>
          <p:nvPr/>
        </p:nvSpPr>
        <p:spPr>
          <a:xfrm>
            <a:off x="656094" y="3829586"/>
            <a:ext cx="319921" cy="333851"/>
          </a:xfrm>
          <a:prstGeom prst="rect">
            <a:avLst/>
          </a:prstGeom>
          <a:noFill/>
          <a:ln/>
        </p:spPr>
        <p:txBody>
          <a:bodyPr wrap="none" lIns="0" tIns="0" rIns="0" bIns="0" rtlCol="0" anchor="t"/>
          <a:lstStyle/>
          <a:p>
            <a:pPr marL="0" indent="0" algn="ctr">
              <a:lnSpc>
                <a:spcPts val="2500"/>
              </a:lnSpc>
              <a:buNone/>
            </a:pPr>
            <a:r>
              <a:rPr lang="en-US" sz="2500" dirty="0">
                <a:solidFill>
                  <a:srgbClr val="000000"/>
                </a:solidFill>
                <a:latin typeface="DejaVu Sans" panose="020B0603030804020204" pitchFamily="34" charset="0"/>
                <a:ea typeface="DejaVu Sans" panose="020B0603030804020204" pitchFamily="34" charset="0"/>
                <a:cs typeface="DejaVu Sans" panose="020B0603030804020204" pitchFamily="34" charset="0"/>
              </a:rPr>
              <a:t>2</a:t>
            </a:r>
            <a:endParaRPr lang="en-US" sz="2500"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10" name="Text 7"/>
          <p:cNvSpPr/>
          <p:nvPr/>
        </p:nvSpPr>
        <p:spPr>
          <a:xfrm>
            <a:off x="1131332" y="3847505"/>
            <a:ext cx="2666286" cy="333137"/>
          </a:xfrm>
          <a:prstGeom prst="rect">
            <a:avLst/>
          </a:prstGeom>
          <a:noFill/>
          <a:ln/>
        </p:spPr>
        <p:txBody>
          <a:bodyPr wrap="none" lIns="0" tIns="0" rIns="0" bIns="0" rtlCol="0" anchor="t"/>
          <a:lstStyle/>
          <a:p>
            <a:pPr marL="0" indent="0" algn="l">
              <a:lnSpc>
                <a:spcPts val="2600"/>
              </a:lnSpc>
              <a:buNone/>
            </a:pPr>
            <a:r>
              <a:rPr lang="en-US" sz="2800" dirty="0">
                <a:latin typeface="DejaVu Sans" panose="020B0603030804020204" pitchFamily="34" charset="0"/>
                <a:ea typeface="DejaVu Sans" panose="020B0603030804020204" pitchFamily="34" charset="0"/>
                <a:cs typeface="DejaVu Sans" panose="020B0603030804020204" pitchFamily="34" charset="0"/>
              </a:rPr>
              <a:t>Start Small</a:t>
            </a:r>
          </a:p>
        </p:txBody>
      </p:sp>
      <p:sp>
        <p:nvSpPr>
          <p:cNvPr id="11" name="Text 8"/>
          <p:cNvSpPr/>
          <p:nvPr/>
        </p:nvSpPr>
        <p:spPr>
          <a:xfrm>
            <a:off x="1131332" y="4269581"/>
            <a:ext cx="7363539" cy="474583"/>
          </a:xfrm>
          <a:prstGeom prst="rect">
            <a:avLst/>
          </a:prstGeom>
          <a:noFill/>
          <a:ln/>
        </p:spPr>
        <p:txBody>
          <a:bodyPr wrap="square" lIns="0" tIns="0" rIns="0" bIns="0" rtlCol="0" anchor="t"/>
          <a:lstStyle/>
          <a:p>
            <a:pPr marL="0" indent="0" algn="l">
              <a:lnSpc>
                <a:spcPts val="1850"/>
              </a:lnSpc>
              <a:buNone/>
            </a:pPr>
            <a:r>
              <a:rPr lang="en-US" sz="1600" dirty="0">
                <a:latin typeface="DejaVu Sans Light" panose="020B0203030804020204" pitchFamily="34" charset="0"/>
                <a:ea typeface="DejaVu Sans Light" panose="020B0203030804020204" pitchFamily="34" charset="0"/>
                <a:cs typeface="DejaVu Sans Light" panose="020B0203030804020204" pitchFamily="34" charset="0"/>
              </a:rPr>
              <a:t>Begin with the skeleton repo and resist yak-shaving for one full week. Ship something imperfect rather than polish something imaginary.</a:t>
            </a:r>
          </a:p>
        </p:txBody>
      </p:sp>
      <p:sp>
        <p:nvSpPr>
          <p:cNvPr id="12" name="Shape 9"/>
          <p:cNvSpPr/>
          <p:nvPr/>
        </p:nvSpPr>
        <p:spPr>
          <a:xfrm>
            <a:off x="649129" y="5040868"/>
            <a:ext cx="333851" cy="333851"/>
          </a:xfrm>
          <a:prstGeom prst="roundRect">
            <a:avLst>
              <a:gd name="adj" fmla="val 66672"/>
            </a:avLst>
          </a:prstGeom>
          <a:solidFill>
            <a:srgbClr val="ECDFE3"/>
          </a:solidFill>
          <a:ln/>
        </p:spPr>
        <p:txBody>
          <a:bodyPr/>
          <a:lstStyle/>
          <a:p>
            <a:endParaRPr lang="en-US">
              <a:latin typeface="DejaVu Sans" panose="020B0603030804020204" pitchFamily="34" charset="0"/>
              <a:ea typeface="DejaVu Sans" panose="020B0603030804020204" pitchFamily="34" charset="0"/>
              <a:cs typeface="DejaVu Sans" panose="020B0603030804020204" pitchFamily="34" charset="0"/>
            </a:endParaRPr>
          </a:p>
        </p:txBody>
      </p:sp>
      <p:sp>
        <p:nvSpPr>
          <p:cNvPr id="13" name="Text 10"/>
          <p:cNvSpPr/>
          <p:nvPr/>
        </p:nvSpPr>
        <p:spPr>
          <a:xfrm>
            <a:off x="656094" y="5073908"/>
            <a:ext cx="319921" cy="333851"/>
          </a:xfrm>
          <a:prstGeom prst="rect">
            <a:avLst/>
          </a:prstGeom>
          <a:noFill/>
          <a:ln/>
        </p:spPr>
        <p:txBody>
          <a:bodyPr wrap="none" lIns="0" tIns="0" rIns="0" bIns="0" rtlCol="0" anchor="t"/>
          <a:lstStyle/>
          <a:p>
            <a:pPr marL="0" indent="0" algn="ctr">
              <a:lnSpc>
                <a:spcPts val="2500"/>
              </a:lnSpc>
              <a:buNone/>
            </a:pPr>
            <a:r>
              <a:rPr lang="en-US" sz="2500" dirty="0">
                <a:solidFill>
                  <a:srgbClr val="000000"/>
                </a:solidFill>
                <a:latin typeface="DejaVu Sans" panose="020B0603030804020204" pitchFamily="34" charset="0"/>
                <a:ea typeface="DejaVu Sans" panose="020B0603030804020204" pitchFamily="34" charset="0"/>
                <a:cs typeface="DejaVu Sans" panose="020B0603030804020204" pitchFamily="34" charset="0"/>
              </a:rPr>
              <a:t>3</a:t>
            </a:r>
            <a:endParaRPr lang="en-US" sz="2500"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14" name="Text 11"/>
          <p:cNvSpPr/>
          <p:nvPr/>
        </p:nvSpPr>
        <p:spPr>
          <a:xfrm>
            <a:off x="1131332" y="5091827"/>
            <a:ext cx="2666286" cy="333137"/>
          </a:xfrm>
          <a:prstGeom prst="rect">
            <a:avLst/>
          </a:prstGeom>
          <a:noFill/>
          <a:ln/>
        </p:spPr>
        <p:txBody>
          <a:bodyPr wrap="none" lIns="0" tIns="0" rIns="0" bIns="0" rtlCol="0" anchor="t"/>
          <a:lstStyle/>
          <a:p>
            <a:pPr marL="0" indent="0" algn="l">
              <a:lnSpc>
                <a:spcPts val="2600"/>
              </a:lnSpc>
              <a:buNone/>
            </a:pPr>
            <a:r>
              <a:rPr lang="en-US" sz="2800" dirty="0">
                <a:latin typeface="DejaVu Sans" panose="020B0603030804020204" pitchFamily="34" charset="0"/>
                <a:ea typeface="DejaVu Sans" panose="020B0603030804020204" pitchFamily="34" charset="0"/>
                <a:cs typeface="DejaVu Sans" panose="020B0603030804020204" pitchFamily="34" charset="0"/>
              </a:rPr>
              <a:t>Measure Speed</a:t>
            </a:r>
          </a:p>
        </p:txBody>
      </p:sp>
      <p:sp>
        <p:nvSpPr>
          <p:cNvPr id="15" name="Text 12"/>
          <p:cNvSpPr/>
          <p:nvPr/>
        </p:nvSpPr>
        <p:spPr>
          <a:xfrm>
            <a:off x="1131332" y="5513903"/>
            <a:ext cx="7363539" cy="474583"/>
          </a:xfrm>
          <a:prstGeom prst="rect">
            <a:avLst/>
          </a:prstGeom>
          <a:noFill/>
          <a:ln/>
        </p:spPr>
        <p:txBody>
          <a:bodyPr wrap="square" lIns="0" tIns="0" rIns="0" bIns="0" rtlCol="0" anchor="t"/>
          <a:lstStyle/>
          <a:p>
            <a:pPr marL="0" indent="0" algn="l">
              <a:lnSpc>
                <a:spcPts val="1850"/>
              </a:lnSpc>
              <a:buNone/>
            </a:pPr>
            <a:r>
              <a:rPr lang="en-US" sz="1600" dirty="0">
                <a:latin typeface="DejaVu Sans Light" panose="020B0203030804020204" pitchFamily="34" charset="0"/>
                <a:ea typeface="DejaVu Sans Light" panose="020B0203030804020204" pitchFamily="34" charset="0"/>
                <a:cs typeface="DejaVu Sans Light" panose="020B0203030804020204" pitchFamily="34" charset="0"/>
              </a:rPr>
              <a:t>Track time from first business question to first callable endpoint. This metric reveals where your process helps or hinders.</a:t>
            </a:r>
          </a:p>
        </p:txBody>
      </p:sp>
      <p:sp>
        <p:nvSpPr>
          <p:cNvPr id="16" name="Shape 13"/>
          <p:cNvSpPr/>
          <p:nvPr/>
        </p:nvSpPr>
        <p:spPr>
          <a:xfrm>
            <a:off x="649129" y="6285190"/>
            <a:ext cx="333851" cy="333851"/>
          </a:xfrm>
          <a:prstGeom prst="roundRect">
            <a:avLst>
              <a:gd name="adj" fmla="val 66672"/>
            </a:avLst>
          </a:prstGeom>
          <a:solidFill>
            <a:srgbClr val="ECDFE3"/>
          </a:solidFill>
          <a:ln/>
        </p:spPr>
        <p:txBody>
          <a:bodyPr/>
          <a:lstStyle/>
          <a:p>
            <a:endParaRPr lang="en-US">
              <a:latin typeface="DejaVu Sans" panose="020B0603030804020204" pitchFamily="34" charset="0"/>
              <a:ea typeface="DejaVu Sans" panose="020B0603030804020204" pitchFamily="34" charset="0"/>
              <a:cs typeface="DejaVu Sans" panose="020B0603030804020204" pitchFamily="34" charset="0"/>
            </a:endParaRPr>
          </a:p>
        </p:txBody>
      </p:sp>
      <p:sp>
        <p:nvSpPr>
          <p:cNvPr id="17" name="Text 14"/>
          <p:cNvSpPr/>
          <p:nvPr/>
        </p:nvSpPr>
        <p:spPr>
          <a:xfrm>
            <a:off x="646807" y="6318230"/>
            <a:ext cx="319921" cy="399931"/>
          </a:xfrm>
          <a:prstGeom prst="rect">
            <a:avLst/>
          </a:prstGeom>
          <a:noFill/>
          <a:ln/>
        </p:spPr>
        <p:txBody>
          <a:bodyPr wrap="none" lIns="0" tIns="0" rIns="0" bIns="0" rtlCol="0" anchor="t"/>
          <a:lstStyle/>
          <a:p>
            <a:pPr marL="0" indent="0" algn="ctr">
              <a:lnSpc>
                <a:spcPts val="2500"/>
              </a:lnSpc>
              <a:buNone/>
            </a:pPr>
            <a:r>
              <a:rPr lang="en-US" sz="2500" dirty="0">
                <a:solidFill>
                  <a:srgbClr val="000000"/>
                </a:solidFill>
                <a:latin typeface="DejaVu Sans" panose="020B0603030804020204" pitchFamily="34" charset="0"/>
                <a:ea typeface="DejaVu Sans" panose="020B0603030804020204" pitchFamily="34" charset="0"/>
                <a:cs typeface="DejaVu Sans" panose="020B0603030804020204" pitchFamily="34" charset="0"/>
              </a:rPr>
              <a:t>4</a:t>
            </a:r>
            <a:endParaRPr lang="en-US" sz="2500" dirty="0">
              <a:latin typeface="DejaVu Sans" panose="020B0603030804020204" pitchFamily="34" charset="0"/>
              <a:ea typeface="DejaVu Sans" panose="020B0603030804020204" pitchFamily="34" charset="0"/>
              <a:cs typeface="DejaVu Sans" panose="020B0603030804020204" pitchFamily="34" charset="0"/>
            </a:endParaRPr>
          </a:p>
        </p:txBody>
      </p:sp>
      <p:sp>
        <p:nvSpPr>
          <p:cNvPr id="18" name="Text 15"/>
          <p:cNvSpPr/>
          <p:nvPr/>
        </p:nvSpPr>
        <p:spPr>
          <a:xfrm>
            <a:off x="1131332" y="6336149"/>
            <a:ext cx="2666286" cy="333137"/>
          </a:xfrm>
          <a:prstGeom prst="rect">
            <a:avLst/>
          </a:prstGeom>
          <a:noFill/>
          <a:ln/>
        </p:spPr>
        <p:txBody>
          <a:bodyPr wrap="none" lIns="0" tIns="0" rIns="0" bIns="0" rtlCol="0" anchor="t"/>
          <a:lstStyle/>
          <a:p>
            <a:pPr marL="0" indent="0" algn="l">
              <a:lnSpc>
                <a:spcPts val="2600"/>
              </a:lnSpc>
              <a:buNone/>
            </a:pPr>
            <a:r>
              <a:rPr lang="en-US" sz="2800" dirty="0">
                <a:latin typeface="DejaVu Sans" panose="020B0603030804020204" pitchFamily="34" charset="0"/>
                <a:ea typeface="DejaVu Sans" panose="020B0603030804020204" pitchFamily="34" charset="0"/>
                <a:cs typeface="DejaVu Sans" panose="020B0603030804020204" pitchFamily="34" charset="0"/>
              </a:rPr>
              <a:t>Share The Template</a:t>
            </a:r>
          </a:p>
        </p:txBody>
      </p:sp>
      <p:sp>
        <p:nvSpPr>
          <p:cNvPr id="19" name="Text 16"/>
          <p:cNvSpPr/>
          <p:nvPr/>
        </p:nvSpPr>
        <p:spPr>
          <a:xfrm>
            <a:off x="1131332" y="6758226"/>
            <a:ext cx="7363539" cy="474583"/>
          </a:xfrm>
          <a:prstGeom prst="rect">
            <a:avLst/>
          </a:prstGeom>
          <a:noFill/>
          <a:ln/>
        </p:spPr>
        <p:txBody>
          <a:bodyPr wrap="square" lIns="0" tIns="0" rIns="0" bIns="0" rtlCol="0" anchor="t"/>
          <a:lstStyle/>
          <a:p>
            <a:pPr marL="0" indent="0" algn="l">
              <a:lnSpc>
                <a:spcPts val="1850"/>
              </a:lnSpc>
              <a:buNone/>
            </a:pPr>
            <a:r>
              <a:rPr lang="en-US" sz="1600" dirty="0">
                <a:latin typeface="DejaVu Sans Light" panose="020B0203030804020204" pitchFamily="34" charset="0"/>
                <a:ea typeface="DejaVu Sans Light" panose="020B0203030804020204" pitchFamily="34" charset="0"/>
                <a:cs typeface="DejaVu Sans Light" panose="020B0203030804020204" pitchFamily="34" charset="0"/>
              </a:rPr>
              <a:t>Publish your template internally so others skip the suffering. Your documentation of lessons learned becomes the team's shared knowledge.</a:t>
            </a:r>
          </a:p>
        </p:txBody>
      </p:sp>
      <p:pic>
        <p:nvPicPr>
          <p:cNvPr id="20" name="Image 0" descr="preencoded.png">
            <a:extLst>
              <a:ext uri="{FF2B5EF4-FFF2-40B4-BE49-F238E27FC236}">
                <a16:creationId xmlns:a16="http://schemas.microsoft.com/office/drawing/2014/main" id="{F9C21541-A466-F6D7-F55F-2DF365D4D27C}"/>
              </a:ext>
            </a:extLst>
          </p:cNvPr>
          <p:cNvPicPr>
            <a:picLocks noChangeAspect="1"/>
          </p:cNvPicPr>
          <p:nvPr/>
        </p:nvPicPr>
        <p:blipFill>
          <a:blip r:embed="rId3"/>
          <a:stretch>
            <a:fillRect/>
          </a:stretch>
        </p:blipFill>
        <p:spPr>
          <a:xfrm>
            <a:off x="9144000" y="0"/>
            <a:ext cx="5486400" cy="8230076"/>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a:extLst>
              <a:ext uri="{FF2B5EF4-FFF2-40B4-BE49-F238E27FC236}">
                <a16:creationId xmlns:a16="http://schemas.microsoft.com/office/drawing/2014/main" id="{7F8B2D83-DEC1-EBE9-1669-EF1B4901916F}"/>
              </a:ext>
            </a:extLst>
          </p:cNvPr>
          <p:cNvSpPr/>
          <p:nvPr/>
        </p:nvSpPr>
        <p:spPr>
          <a:xfrm>
            <a:off x="0" y="2620764"/>
            <a:ext cx="14630400" cy="2187972"/>
          </a:xfrm>
          <a:prstGeom prst="rect">
            <a:avLst/>
          </a:prstGeom>
          <a:noFill/>
          <a:ln/>
        </p:spPr>
        <p:txBody>
          <a:bodyPr wrap="square" lIns="0" tIns="0" rIns="0" bIns="0" rtlCol="0" anchor="ctr"/>
          <a:lstStyle/>
          <a:p>
            <a:pPr marL="0" indent="0" algn="ctr">
              <a:buNone/>
            </a:pPr>
            <a:r>
              <a:rPr lang="en-US" sz="8800" b="1" dirty="0">
                <a:solidFill>
                  <a:srgbClr val="030303"/>
                </a:solidFill>
                <a:latin typeface="DejaVu Sans" panose="020B0603030804020204" pitchFamily="34" charset="0"/>
                <a:ea typeface="DejaVu Sans" panose="020B0603030804020204" pitchFamily="34" charset="0"/>
                <a:cs typeface="DejaVu Sans" panose="020B0603030804020204" pitchFamily="34" charset="0"/>
              </a:rPr>
              <a:t>Q&amp;A</a:t>
            </a:r>
          </a:p>
        </p:txBody>
      </p:sp>
    </p:spTree>
    <p:extLst>
      <p:ext uri="{BB962C8B-B14F-4D97-AF65-F5344CB8AC3E}">
        <p14:creationId xmlns:p14="http://schemas.microsoft.com/office/powerpoint/2010/main" val="566956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alking down a street&#10;&#10;Description automatically generated">
            <a:extLst>
              <a:ext uri="{FF2B5EF4-FFF2-40B4-BE49-F238E27FC236}">
                <a16:creationId xmlns:a16="http://schemas.microsoft.com/office/drawing/2014/main" id="{7D3C47CC-A31E-6931-7002-92878DAAE60E}"/>
              </a:ext>
            </a:extLst>
          </p:cNvPr>
          <p:cNvPicPr>
            <a:picLocks noChangeAspect="1"/>
          </p:cNvPicPr>
          <p:nvPr/>
        </p:nvPicPr>
        <p:blipFill>
          <a:blip r:embed="rId3"/>
          <a:stretch>
            <a:fillRect/>
          </a:stretch>
        </p:blipFill>
        <p:spPr>
          <a:xfrm>
            <a:off x="2824162" y="1120775"/>
            <a:ext cx="8982075" cy="5988050"/>
          </a:xfrm>
          <a:custGeom>
            <a:avLst/>
            <a:gdLst>
              <a:gd name="connsiteX0" fmla="*/ 0 w 8982075"/>
              <a:gd name="connsiteY0" fmla="*/ 0 h 5988050"/>
              <a:gd name="connsiteX1" fmla="*/ 511287 w 8982075"/>
              <a:gd name="connsiteY1" fmla="*/ 0 h 5988050"/>
              <a:gd name="connsiteX2" fmla="*/ 1112395 w 8982075"/>
              <a:gd name="connsiteY2" fmla="*/ 0 h 5988050"/>
              <a:gd name="connsiteX3" fmla="*/ 1982966 w 8982075"/>
              <a:gd name="connsiteY3" fmla="*/ 0 h 5988050"/>
              <a:gd name="connsiteX4" fmla="*/ 2853536 w 8982075"/>
              <a:gd name="connsiteY4" fmla="*/ 0 h 5988050"/>
              <a:gd name="connsiteX5" fmla="*/ 3364823 w 8982075"/>
              <a:gd name="connsiteY5" fmla="*/ 0 h 5988050"/>
              <a:gd name="connsiteX6" fmla="*/ 3876111 w 8982075"/>
              <a:gd name="connsiteY6" fmla="*/ 0 h 5988050"/>
              <a:gd name="connsiteX7" fmla="*/ 4567040 w 8982075"/>
              <a:gd name="connsiteY7" fmla="*/ 0 h 5988050"/>
              <a:gd name="connsiteX8" fmla="*/ 4988506 w 8982075"/>
              <a:gd name="connsiteY8" fmla="*/ 0 h 5988050"/>
              <a:gd name="connsiteX9" fmla="*/ 5679435 w 8982075"/>
              <a:gd name="connsiteY9" fmla="*/ 0 h 5988050"/>
              <a:gd name="connsiteX10" fmla="*/ 6190722 w 8982075"/>
              <a:gd name="connsiteY10" fmla="*/ 0 h 5988050"/>
              <a:gd name="connsiteX11" fmla="*/ 6791831 w 8982075"/>
              <a:gd name="connsiteY11" fmla="*/ 0 h 5988050"/>
              <a:gd name="connsiteX12" fmla="*/ 7662401 w 8982075"/>
              <a:gd name="connsiteY12" fmla="*/ 0 h 5988050"/>
              <a:gd name="connsiteX13" fmla="*/ 8263509 w 8982075"/>
              <a:gd name="connsiteY13" fmla="*/ 0 h 5988050"/>
              <a:gd name="connsiteX14" fmla="*/ 8982075 w 8982075"/>
              <a:gd name="connsiteY14" fmla="*/ 0 h 5988050"/>
              <a:gd name="connsiteX15" fmla="*/ 8982075 w 8982075"/>
              <a:gd name="connsiteY15" fmla="*/ 545578 h 5988050"/>
              <a:gd name="connsiteX16" fmla="*/ 8982075 w 8982075"/>
              <a:gd name="connsiteY16" fmla="*/ 1151036 h 5988050"/>
              <a:gd name="connsiteX17" fmla="*/ 8982075 w 8982075"/>
              <a:gd name="connsiteY17" fmla="*/ 1696614 h 5988050"/>
              <a:gd name="connsiteX18" fmla="*/ 8982075 w 8982075"/>
              <a:gd name="connsiteY18" fmla="*/ 2182312 h 5988050"/>
              <a:gd name="connsiteX19" fmla="*/ 8982075 w 8982075"/>
              <a:gd name="connsiteY19" fmla="*/ 2967411 h 5988050"/>
              <a:gd name="connsiteX20" fmla="*/ 8982075 w 8982075"/>
              <a:gd name="connsiteY20" fmla="*/ 3572870 h 5988050"/>
              <a:gd name="connsiteX21" fmla="*/ 8982075 w 8982075"/>
              <a:gd name="connsiteY21" fmla="*/ 4118448 h 5988050"/>
              <a:gd name="connsiteX22" fmla="*/ 8982075 w 8982075"/>
              <a:gd name="connsiteY22" fmla="*/ 4604145 h 5988050"/>
              <a:gd name="connsiteX23" fmla="*/ 8982075 w 8982075"/>
              <a:gd name="connsiteY23" fmla="*/ 5089843 h 5988050"/>
              <a:gd name="connsiteX24" fmla="*/ 8982075 w 8982075"/>
              <a:gd name="connsiteY24" fmla="*/ 5988050 h 5988050"/>
              <a:gd name="connsiteX25" fmla="*/ 8291146 w 8982075"/>
              <a:gd name="connsiteY25" fmla="*/ 5988050 h 5988050"/>
              <a:gd name="connsiteX26" fmla="*/ 7510397 w 8982075"/>
              <a:gd name="connsiteY26" fmla="*/ 5988050 h 5988050"/>
              <a:gd name="connsiteX27" fmla="*/ 6909288 w 8982075"/>
              <a:gd name="connsiteY27" fmla="*/ 5988050 h 5988050"/>
              <a:gd name="connsiteX28" fmla="*/ 6128539 w 8982075"/>
              <a:gd name="connsiteY28" fmla="*/ 5988050 h 5988050"/>
              <a:gd name="connsiteX29" fmla="*/ 5527431 w 8982075"/>
              <a:gd name="connsiteY29" fmla="*/ 5988050 h 5988050"/>
              <a:gd name="connsiteX30" fmla="*/ 4836502 w 8982075"/>
              <a:gd name="connsiteY30" fmla="*/ 5988050 h 5988050"/>
              <a:gd name="connsiteX31" fmla="*/ 4415035 w 8982075"/>
              <a:gd name="connsiteY31" fmla="*/ 5988050 h 5988050"/>
              <a:gd name="connsiteX32" fmla="*/ 3634286 w 8982075"/>
              <a:gd name="connsiteY32" fmla="*/ 5988050 h 5988050"/>
              <a:gd name="connsiteX33" fmla="*/ 2943357 w 8982075"/>
              <a:gd name="connsiteY33" fmla="*/ 5988050 h 5988050"/>
              <a:gd name="connsiteX34" fmla="*/ 2072787 w 8982075"/>
              <a:gd name="connsiteY34" fmla="*/ 5988050 h 5988050"/>
              <a:gd name="connsiteX35" fmla="*/ 1651320 w 8982075"/>
              <a:gd name="connsiteY35" fmla="*/ 5988050 h 5988050"/>
              <a:gd name="connsiteX36" fmla="*/ 870570 w 8982075"/>
              <a:gd name="connsiteY36" fmla="*/ 5988050 h 5988050"/>
              <a:gd name="connsiteX37" fmla="*/ 0 w 8982075"/>
              <a:gd name="connsiteY37" fmla="*/ 5988050 h 5988050"/>
              <a:gd name="connsiteX38" fmla="*/ 0 w 8982075"/>
              <a:gd name="connsiteY38" fmla="*/ 5442472 h 5988050"/>
              <a:gd name="connsiteX39" fmla="*/ 0 w 8982075"/>
              <a:gd name="connsiteY39" fmla="*/ 4777133 h 5988050"/>
              <a:gd name="connsiteX40" fmla="*/ 0 w 8982075"/>
              <a:gd name="connsiteY40" fmla="*/ 3992033 h 5988050"/>
              <a:gd name="connsiteX41" fmla="*/ 0 w 8982075"/>
              <a:gd name="connsiteY41" fmla="*/ 3266814 h 5988050"/>
              <a:gd name="connsiteX42" fmla="*/ 0 w 8982075"/>
              <a:gd name="connsiteY42" fmla="*/ 2481714 h 5988050"/>
              <a:gd name="connsiteX43" fmla="*/ 0 w 8982075"/>
              <a:gd name="connsiteY43" fmla="*/ 1936136 h 5988050"/>
              <a:gd name="connsiteX44" fmla="*/ 0 w 8982075"/>
              <a:gd name="connsiteY44" fmla="*/ 1270797 h 5988050"/>
              <a:gd name="connsiteX45" fmla="*/ 0 w 8982075"/>
              <a:gd name="connsiteY45" fmla="*/ 605458 h 5988050"/>
              <a:gd name="connsiteX46" fmla="*/ 0 w 8982075"/>
              <a:gd name="connsiteY46" fmla="*/ 0 h 5988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982075" h="5988050" fill="none" extrusionOk="0">
                <a:moveTo>
                  <a:pt x="0" y="0"/>
                </a:moveTo>
                <a:cubicBezTo>
                  <a:pt x="200231" y="-2994"/>
                  <a:pt x="388543" y="12888"/>
                  <a:pt x="511287" y="0"/>
                </a:cubicBezTo>
                <a:cubicBezTo>
                  <a:pt x="634031" y="-12888"/>
                  <a:pt x="855765" y="10907"/>
                  <a:pt x="1112395" y="0"/>
                </a:cubicBezTo>
                <a:cubicBezTo>
                  <a:pt x="1369025" y="-10907"/>
                  <a:pt x="1736500" y="35636"/>
                  <a:pt x="1982966" y="0"/>
                </a:cubicBezTo>
                <a:cubicBezTo>
                  <a:pt x="2229432" y="-35636"/>
                  <a:pt x="2601727" y="22039"/>
                  <a:pt x="2853536" y="0"/>
                </a:cubicBezTo>
                <a:cubicBezTo>
                  <a:pt x="3105345" y="-22039"/>
                  <a:pt x="3195066" y="-15982"/>
                  <a:pt x="3364823" y="0"/>
                </a:cubicBezTo>
                <a:cubicBezTo>
                  <a:pt x="3534580" y="15982"/>
                  <a:pt x="3639008" y="23525"/>
                  <a:pt x="3876111" y="0"/>
                </a:cubicBezTo>
                <a:cubicBezTo>
                  <a:pt x="4113214" y="-23525"/>
                  <a:pt x="4246240" y="-23004"/>
                  <a:pt x="4567040" y="0"/>
                </a:cubicBezTo>
                <a:cubicBezTo>
                  <a:pt x="4887840" y="23004"/>
                  <a:pt x="4850231" y="5568"/>
                  <a:pt x="4988506" y="0"/>
                </a:cubicBezTo>
                <a:cubicBezTo>
                  <a:pt x="5126781" y="-5568"/>
                  <a:pt x="5490631" y="-32509"/>
                  <a:pt x="5679435" y="0"/>
                </a:cubicBezTo>
                <a:cubicBezTo>
                  <a:pt x="5868239" y="32509"/>
                  <a:pt x="5977144" y="10234"/>
                  <a:pt x="6190722" y="0"/>
                </a:cubicBezTo>
                <a:cubicBezTo>
                  <a:pt x="6404300" y="-10234"/>
                  <a:pt x="6543225" y="6381"/>
                  <a:pt x="6791831" y="0"/>
                </a:cubicBezTo>
                <a:cubicBezTo>
                  <a:pt x="7040437" y="-6381"/>
                  <a:pt x="7485182" y="-40696"/>
                  <a:pt x="7662401" y="0"/>
                </a:cubicBezTo>
                <a:cubicBezTo>
                  <a:pt x="7839620" y="40696"/>
                  <a:pt x="8025571" y="8321"/>
                  <a:pt x="8263509" y="0"/>
                </a:cubicBezTo>
                <a:cubicBezTo>
                  <a:pt x="8501447" y="-8321"/>
                  <a:pt x="8793738" y="-9572"/>
                  <a:pt x="8982075" y="0"/>
                </a:cubicBezTo>
                <a:cubicBezTo>
                  <a:pt x="8994587" y="121050"/>
                  <a:pt x="8997161" y="379166"/>
                  <a:pt x="8982075" y="545578"/>
                </a:cubicBezTo>
                <a:cubicBezTo>
                  <a:pt x="8966989" y="711990"/>
                  <a:pt x="8984519" y="895973"/>
                  <a:pt x="8982075" y="1151036"/>
                </a:cubicBezTo>
                <a:cubicBezTo>
                  <a:pt x="8979631" y="1406099"/>
                  <a:pt x="9006636" y="1455269"/>
                  <a:pt x="8982075" y="1696614"/>
                </a:cubicBezTo>
                <a:cubicBezTo>
                  <a:pt x="8957514" y="1937959"/>
                  <a:pt x="9005881" y="2065949"/>
                  <a:pt x="8982075" y="2182312"/>
                </a:cubicBezTo>
                <a:cubicBezTo>
                  <a:pt x="8958269" y="2298675"/>
                  <a:pt x="8999036" y="2607960"/>
                  <a:pt x="8982075" y="2967411"/>
                </a:cubicBezTo>
                <a:cubicBezTo>
                  <a:pt x="8965114" y="3326862"/>
                  <a:pt x="8971083" y="3317790"/>
                  <a:pt x="8982075" y="3572870"/>
                </a:cubicBezTo>
                <a:cubicBezTo>
                  <a:pt x="8993067" y="3827950"/>
                  <a:pt x="8981780" y="3884972"/>
                  <a:pt x="8982075" y="4118448"/>
                </a:cubicBezTo>
                <a:cubicBezTo>
                  <a:pt x="8982370" y="4351924"/>
                  <a:pt x="8960118" y="4429571"/>
                  <a:pt x="8982075" y="4604145"/>
                </a:cubicBezTo>
                <a:cubicBezTo>
                  <a:pt x="9004032" y="4778719"/>
                  <a:pt x="8984400" y="4891355"/>
                  <a:pt x="8982075" y="5089843"/>
                </a:cubicBezTo>
                <a:cubicBezTo>
                  <a:pt x="8979750" y="5288331"/>
                  <a:pt x="9022090" y="5758167"/>
                  <a:pt x="8982075" y="5988050"/>
                </a:cubicBezTo>
                <a:cubicBezTo>
                  <a:pt x="8740191" y="5996712"/>
                  <a:pt x="8608692" y="6000916"/>
                  <a:pt x="8291146" y="5988050"/>
                </a:cubicBezTo>
                <a:cubicBezTo>
                  <a:pt x="7973600" y="5975184"/>
                  <a:pt x="7889514" y="5957924"/>
                  <a:pt x="7510397" y="5988050"/>
                </a:cubicBezTo>
                <a:cubicBezTo>
                  <a:pt x="7131280" y="6018176"/>
                  <a:pt x="7207422" y="5992195"/>
                  <a:pt x="6909288" y="5988050"/>
                </a:cubicBezTo>
                <a:cubicBezTo>
                  <a:pt x="6611154" y="5983905"/>
                  <a:pt x="6437390" y="5989464"/>
                  <a:pt x="6128539" y="5988050"/>
                </a:cubicBezTo>
                <a:cubicBezTo>
                  <a:pt x="5819688" y="5986636"/>
                  <a:pt x="5651810" y="5986731"/>
                  <a:pt x="5527431" y="5988050"/>
                </a:cubicBezTo>
                <a:cubicBezTo>
                  <a:pt x="5403052" y="5989369"/>
                  <a:pt x="5123024" y="5993247"/>
                  <a:pt x="4836502" y="5988050"/>
                </a:cubicBezTo>
                <a:cubicBezTo>
                  <a:pt x="4549980" y="5982853"/>
                  <a:pt x="4597643" y="6005376"/>
                  <a:pt x="4415035" y="5988050"/>
                </a:cubicBezTo>
                <a:cubicBezTo>
                  <a:pt x="4232427" y="5970724"/>
                  <a:pt x="3917441" y="5973010"/>
                  <a:pt x="3634286" y="5988050"/>
                </a:cubicBezTo>
                <a:cubicBezTo>
                  <a:pt x="3351131" y="6003090"/>
                  <a:pt x="3221625" y="5955903"/>
                  <a:pt x="2943357" y="5988050"/>
                </a:cubicBezTo>
                <a:cubicBezTo>
                  <a:pt x="2665089" y="6020197"/>
                  <a:pt x="2384395" y="5962459"/>
                  <a:pt x="2072787" y="5988050"/>
                </a:cubicBezTo>
                <a:cubicBezTo>
                  <a:pt x="1761179" y="6013642"/>
                  <a:pt x="1846291" y="5982169"/>
                  <a:pt x="1651320" y="5988050"/>
                </a:cubicBezTo>
                <a:cubicBezTo>
                  <a:pt x="1456349" y="5993931"/>
                  <a:pt x="1117261" y="5970995"/>
                  <a:pt x="870570" y="5988050"/>
                </a:cubicBezTo>
                <a:cubicBezTo>
                  <a:pt x="623879" y="6005106"/>
                  <a:pt x="320402" y="6007196"/>
                  <a:pt x="0" y="5988050"/>
                </a:cubicBezTo>
                <a:cubicBezTo>
                  <a:pt x="-23677" y="5717177"/>
                  <a:pt x="-17371" y="5671256"/>
                  <a:pt x="0" y="5442472"/>
                </a:cubicBezTo>
                <a:cubicBezTo>
                  <a:pt x="17371" y="5213688"/>
                  <a:pt x="-30127" y="5062035"/>
                  <a:pt x="0" y="4777133"/>
                </a:cubicBezTo>
                <a:cubicBezTo>
                  <a:pt x="30127" y="4492231"/>
                  <a:pt x="3322" y="4301640"/>
                  <a:pt x="0" y="3992033"/>
                </a:cubicBezTo>
                <a:cubicBezTo>
                  <a:pt x="-3322" y="3682426"/>
                  <a:pt x="17660" y="3517073"/>
                  <a:pt x="0" y="3266814"/>
                </a:cubicBezTo>
                <a:cubicBezTo>
                  <a:pt x="-17660" y="3016555"/>
                  <a:pt x="6797" y="2761744"/>
                  <a:pt x="0" y="2481714"/>
                </a:cubicBezTo>
                <a:cubicBezTo>
                  <a:pt x="-6797" y="2201684"/>
                  <a:pt x="10188" y="2055769"/>
                  <a:pt x="0" y="1936136"/>
                </a:cubicBezTo>
                <a:cubicBezTo>
                  <a:pt x="-10188" y="1816503"/>
                  <a:pt x="29764" y="1442957"/>
                  <a:pt x="0" y="1270797"/>
                </a:cubicBezTo>
                <a:cubicBezTo>
                  <a:pt x="-29764" y="1098637"/>
                  <a:pt x="296" y="739050"/>
                  <a:pt x="0" y="605458"/>
                </a:cubicBezTo>
                <a:cubicBezTo>
                  <a:pt x="-296" y="471866"/>
                  <a:pt x="29530" y="122208"/>
                  <a:pt x="0" y="0"/>
                </a:cubicBezTo>
                <a:close/>
              </a:path>
              <a:path w="8982075" h="5988050" stroke="0" extrusionOk="0">
                <a:moveTo>
                  <a:pt x="0" y="0"/>
                </a:moveTo>
                <a:cubicBezTo>
                  <a:pt x="206157" y="-16963"/>
                  <a:pt x="467979" y="38932"/>
                  <a:pt x="870570" y="0"/>
                </a:cubicBezTo>
                <a:cubicBezTo>
                  <a:pt x="1273161" y="-38932"/>
                  <a:pt x="1190192" y="1835"/>
                  <a:pt x="1292037" y="0"/>
                </a:cubicBezTo>
                <a:cubicBezTo>
                  <a:pt x="1393882" y="-1835"/>
                  <a:pt x="1766134" y="25015"/>
                  <a:pt x="1893145" y="0"/>
                </a:cubicBezTo>
                <a:cubicBezTo>
                  <a:pt x="2020156" y="-25015"/>
                  <a:pt x="2523729" y="35128"/>
                  <a:pt x="2763715" y="0"/>
                </a:cubicBezTo>
                <a:cubicBezTo>
                  <a:pt x="3003701" y="-35128"/>
                  <a:pt x="3021018" y="-24435"/>
                  <a:pt x="3275003" y="0"/>
                </a:cubicBezTo>
                <a:cubicBezTo>
                  <a:pt x="3528988" y="24435"/>
                  <a:pt x="3639194" y="10985"/>
                  <a:pt x="3876111" y="0"/>
                </a:cubicBezTo>
                <a:cubicBezTo>
                  <a:pt x="4113028" y="-10985"/>
                  <a:pt x="4168890" y="-22740"/>
                  <a:pt x="4387398" y="0"/>
                </a:cubicBezTo>
                <a:cubicBezTo>
                  <a:pt x="4605906" y="22740"/>
                  <a:pt x="4809897" y="-5562"/>
                  <a:pt x="5078327" y="0"/>
                </a:cubicBezTo>
                <a:cubicBezTo>
                  <a:pt x="5346757" y="5562"/>
                  <a:pt x="5529045" y="24656"/>
                  <a:pt x="5769256" y="0"/>
                </a:cubicBezTo>
                <a:cubicBezTo>
                  <a:pt x="6009467" y="-24656"/>
                  <a:pt x="6189561" y="-24179"/>
                  <a:pt x="6460185" y="0"/>
                </a:cubicBezTo>
                <a:cubicBezTo>
                  <a:pt x="6730809" y="24179"/>
                  <a:pt x="6917176" y="9184"/>
                  <a:pt x="7151114" y="0"/>
                </a:cubicBezTo>
                <a:cubicBezTo>
                  <a:pt x="7385052" y="-9184"/>
                  <a:pt x="7468977" y="-13984"/>
                  <a:pt x="7662401" y="0"/>
                </a:cubicBezTo>
                <a:cubicBezTo>
                  <a:pt x="7855825" y="13984"/>
                  <a:pt x="8590626" y="-50918"/>
                  <a:pt x="8982075" y="0"/>
                </a:cubicBezTo>
                <a:cubicBezTo>
                  <a:pt x="8971074" y="200291"/>
                  <a:pt x="9010343" y="460448"/>
                  <a:pt x="8982075" y="605458"/>
                </a:cubicBezTo>
                <a:cubicBezTo>
                  <a:pt x="8953807" y="750468"/>
                  <a:pt x="8986265" y="1092429"/>
                  <a:pt x="8982075" y="1390558"/>
                </a:cubicBezTo>
                <a:cubicBezTo>
                  <a:pt x="8977885" y="1688687"/>
                  <a:pt x="9012957" y="1914885"/>
                  <a:pt x="8982075" y="2175658"/>
                </a:cubicBezTo>
                <a:cubicBezTo>
                  <a:pt x="8951193" y="2436431"/>
                  <a:pt x="8965456" y="2589705"/>
                  <a:pt x="8982075" y="2781117"/>
                </a:cubicBezTo>
                <a:cubicBezTo>
                  <a:pt x="8998694" y="2972529"/>
                  <a:pt x="8982782" y="3064840"/>
                  <a:pt x="8982075" y="3326694"/>
                </a:cubicBezTo>
                <a:cubicBezTo>
                  <a:pt x="8981368" y="3588548"/>
                  <a:pt x="8963811" y="3689339"/>
                  <a:pt x="8982075" y="3932153"/>
                </a:cubicBezTo>
                <a:cubicBezTo>
                  <a:pt x="9000339" y="4174967"/>
                  <a:pt x="8993520" y="4395009"/>
                  <a:pt x="8982075" y="4657372"/>
                </a:cubicBezTo>
                <a:cubicBezTo>
                  <a:pt x="8970630" y="4919735"/>
                  <a:pt x="8965240" y="5033096"/>
                  <a:pt x="8982075" y="5262831"/>
                </a:cubicBezTo>
                <a:cubicBezTo>
                  <a:pt x="8998910" y="5492566"/>
                  <a:pt x="8972149" y="5812786"/>
                  <a:pt x="8982075" y="5988050"/>
                </a:cubicBezTo>
                <a:cubicBezTo>
                  <a:pt x="8779484" y="5963540"/>
                  <a:pt x="8542900" y="5958412"/>
                  <a:pt x="8380967" y="5988050"/>
                </a:cubicBezTo>
                <a:cubicBezTo>
                  <a:pt x="8219034" y="6017688"/>
                  <a:pt x="7837593" y="5944933"/>
                  <a:pt x="7510397" y="5988050"/>
                </a:cubicBezTo>
                <a:cubicBezTo>
                  <a:pt x="7183201" y="6031168"/>
                  <a:pt x="7102689" y="5974125"/>
                  <a:pt x="6819468" y="5988050"/>
                </a:cubicBezTo>
                <a:cubicBezTo>
                  <a:pt x="6536247" y="6001975"/>
                  <a:pt x="6580109" y="6007855"/>
                  <a:pt x="6398001" y="5988050"/>
                </a:cubicBezTo>
                <a:cubicBezTo>
                  <a:pt x="6215893" y="5968245"/>
                  <a:pt x="6105532" y="5993664"/>
                  <a:pt x="5976535" y="5988050"/>
                </a:cubicBezTo>
                <a:cubicBezTo>
                  <a:pt x="5847538" y="5982436"/>
                  <a:pt x="5296509" y="5979217"/>
                  <a:pt x="5105964" y="5988050"/>
                </a:cubicBezTo>
                <a:cubicBezTo>
                  <a:pt x="4915419" y="5996883"/>
                  <a:pt x="4633192" y="6014674"/>
                  <a:pt x="4235394" y="5988050"/>
                </a:cubicBezTo>
                <a:cubicBezTo>
                  <a:pt x="3837596" y="5961427"/>
                  <a:pt x="3872761" y="5958506"/>
                  <a:pt x="3544465" y="5988050"/>
                </a:cubicBezTo>
                <a:cubicBezTo>
                  <a:pt x="3216169" y="6017594"/>
                  <a:pt x="3129673" y="5977099"/>
                  <a:pt x="2943357" y="5988050"/>
                </a:cubicBezTo>
                <a:cubicBezTo>
                  <a:pt x="2757041" y="5999001"/>
                  <a:pt x="2627210" y="5963632"/>
                  <a:pt x="2432070" y="5988050"/>
                </a:cubicBezTo>
                <a:cubicBezTo>
                  <a:pt x="2236930" y="6012468"/>
                  <a:pt x="1874958" y="5965521"/>
                  <a:pt x="1651320" y="5988050"/>
                </a:cubicBezTo>
                <a:cubicBezTo>
                  <a:pt x="1427682" y="6010580"/>
                  <a:pt x="1404884" y="5975723"/>
                  <a:pt x="1229853" y="5988050"/>
                </a:cubicBezTo>
                <a:cubicBezTo>
                  <a:pt x="1054822" y="6000377"/>
                  <a:pt x="267426" y="5946283"/>
                  <a:pt x="0" y="5988050"/>
                </a:cubicBezTo>
                <a:cubicBezTo>
                  <a:pt x="-22931" y="5832957"/>
                  <a:pt x="-23929" y="5617685"/>
                  <a:pt x="0" y="5442472"/>
                </a:cubicBezTo>
                <a:cubicBezTo>
                  <a:pt x="23929" y="5267259"/>
                  <a:pt x="17329" y="5161197"/>
                  <a:pt x="0" y="4956775"/>
                </a:cubicBezTo>
                <a:cubicBezTo>
                  <a:pt x="-17329" y="4752353"/>
                  <a:pt x="-30458" y="4574658"/>
                  <a:pt x="0" y="4291436"/>
                </a:cubicBezTo>
                <a:cubicBezTo>
                  <a:pt x="30458" y="4008214"/>
                  <a:pt x="15575" y="3891060"/>
                  <a:pt x="0" y="3566216"/>
                </a:cubicBezTo>
                <a:cubicBezTo>
                  <a:pt x="-15575" y="3241372"/>
                  <a:pt x="-29643" y="3173850"/>
                  <a:pt x="0" y="2900878"/>
                </a:cubicBezTo>
                <a:cubicBezTo>
                  <a:pt x="29643" y="2627906"/>
                  <a:pt x="-17694" y="2316985"/>
                  <a:pt x="0" y="2115778"/>
                </a:cubicBezTo>
                <a:cubicBezTo>
                  <a:pt x="17694" y="1914571"/>
                  <a:pt x="-3037" y="1802255"/>
                  <a:pt x="0" y="1630080"/>
                </a:cubicBezTo>
                <a:cubicBezTo>
                  <a:pt x="3037" y="1457905"/>
                  <a:pt x="23236" y="1225135"/>
                  <a:pt x="0" y="964741"/>
                </a:cubicBezTo>
                <a:cubicBezTo>
                  <a:pt x="-23236" y="704347"/>
                  <a:pt x="-47699" y="399223"/>
                  <a:pt x="0" y="0"/>
                </a:cubicBezTo>
                <a:close/>
              </a:path>
            </a:pathLst>
          </a:custGeom>
          <a:ln w="19050">
            <a:solidFill>
              <a:schemeClr val="tx1"/>
            </a:solidFill>
            <a:extLst>
              <a:ext uri="{C807C97D-BFC1-408E-A445-0C87EB9F89A2}">
                <ask:lineSketchStyleProps xmlns:ask="http://schemas.microsoft.com/office/drawing/2018/sketchyshapes" sd="2184830033">
                  <a:prstGeom prst="rect">
                    <a:avLst/>
                  </a:prstGeom>
                  <ask:type>
                    <ask:lineSketchFreehand/>
                  </ask:type>
                </ask:lineSketchStyleProps>
              </a:ext>
            </a:extLst>
          </a:ln>
        </p:spPr>
      </p:pic>
    </p:spTree>
    <p:extLst>
      <p:ext uri="{BB962C8B-B14F-4D97-AF65-F5344CB8AC3E}">
        <p14:creationId xmlns:p14="http://schemas.microsoft.com/office/powerpoint/2010/main" val="27968017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python tool&#10;&#10;Description automatically generated">
            <a:extLst>
              <a:ext uri="{FF2B5EF4-FFF2-40B4-BE49-F238E27FC236}">
                <a16:creationId xmlns:a16="http://schemas.microsoft.com/office/drawing/2014/main" id="{01E1D868-55E5-60B2-C877-FB6A9A8B8140}"/>
              </a:ext>
            </a:extLst>
          </p:cNvPr>
          <p:cNvPicPr>
            <a:picLocks noChangeAspect="1"/>
          </p:cNvPicPr>
          <p:nvPr/>
        </p:nvPicPr>
        <p:blipFill rotWithShape="1">
          <a:blip r:embed="rId3"/>
          <a:srcRect t="8565" b="5092"/>
          <a:stretch/>
        </p:blipFill>
        <p:spPr>
          <a:xfrm>
            <a:off x="3764280" y="174404"/>
            <a:ext cx="7101840" cy="7664891"/>
          </a:xfrm>
          <a:prstGeom prst="rect">
            <a:avLst/>
          </a:prstGeom>
        </p:spPr>
      </p:pic>
      <p:pic>
        <p:nvPicPr>
          <p:cNvPr id="4" name="Picture 3" descr="A close-up of a black background&#10;&#10;Description automatically generated">
            <a:extLst>
              <a:ext uri="{FF2B5EF4-FFF2-40B4-BE49-F238E27FC236}">
                <a16:creationId xmlns:a16="http://schemas.microsoft.com/office/drawing/2014/main" id="{06E0061B-7CAD-7C6F-8DC7-7E91F5E4D694}"/>
              </a:ext>
            </a:extLst>
          </p:cNvPr>
          <p:cNvPicPr>
            <a:picLocks noChangeAspect="1"/>
          </p:cNvPicPr>
          <p:nvPr/>
        </p:nvPicPr>
        <p:blipFill>
          <a:blip r:embed="rId4">
            <a:extLst>
              <a:ext uri="{BEBA8EAE-BF5A-486C-A8C5-ECC9F3942E4B}">
                <a14:imgProps xmlns:a14="http://schemas.microsoft.com/office/drawing/2010/main">
                  <a14:imgLayer r:embed="rId5">
                    <a14:imgEffect>
                      <a14:artisticPencilGrayscale/>
                    </a14:imgEffect>
                  </a14:imgLayer>
                </a14:imgProps>
              </a:ext>
            </a:extLst>
          </a:blip>
          <a:stretch>
            <a:fillRect/>
          </a:stretch>
        </p:blipFill>
        <p:spPr>
          <a:xfrm>
            <a:off x="13293725" y="7600673"/>
            <a:ext cx="1057275" cy="441236"/>
          </a:xfrm>
          <a:prstGeom prst="rect">
            <a:avLst/>
          </a:prstGeom>
        </p:spPr>
      </p:pic>
      <p:sp>
        <p:nvSpPr>
          <p:cNvPr id="5" name="TextBox 4">
            <a:extLst>
              <a:ext uri="{FF2B5EF4-FFF2-40B4-BE49-F238E27FC236}">
                <a16:creationId xmlns:a16="http://schemas.microsoft.com/office/drawing/2014/main" id="{A6063C23-BE67-A5FF-594F-30FC8E783FA5}"/>
              </a:ext>
            </a:extLst>
          </p:cNvPr>
          <p:cNvSpPr txBox="1"/>
          <p:nvPr/>
        </p:nvSpPr>
        <p:spPr>
          <a:xfrm>
            <a:off x="279400" y="7734132"/>
            <a:ext cx="7315200" cy="307777"/>
          </a:xfrm>
          <a:prstGeom prst="rect">
            <a:avLst/>
          </a:prstGeom>
        </p:spPr>
        <p:txBody>
          <a:bodyPr wrap="square">
            <a:spAutoFit/>
          </a:bodyPr>
          <a:lstStyle/>
          <a:p>
            <a:r>
              <a:rPr lang="en-US" sz="1400" dirty="0">
                <a:solidFill>
                  <a:schemeClr val="bg2">
                    <a:lumMod val="75000"/>
                  </a:schemeClr>
                </a:solidFill>
                <a:latin typeface="DejaVu Sans Light" panose="020B0203030804020204" pitchFamily="34" charset="0"/>
                <a:ea typeface="DejaVu Sans Light" panose="020B0203030804020204" pitchFamily="34" charset="0"/>
                <a:cs typeface="DejaVu Sans Light" panose="020B0203030804020204" pitchFamily="34" charset="0"/>
              </a:rPr>
              <a:t>cesarsotovalero.net </a:t>
            </a:r>
            <a:endParaRPr lang="en-US" sz="1400" dirty="0">
              <a:solidFill>
                <a:schemeClr val="bg2">
                  <a:lumMod val="75000"/>
                </a:schemeClr>
              </a:solidFill>
            </a:endParaRPr>
          </a:p>
        </p:txBody>
      </p:sp>
    </p:spTree>
    <p:extLst>
      <p:ext uri="{BB962C8B-B14F-4D97-AF65-F5344CB8AC3E}">
        <p14:creationId xmlns:p14="http://schemas.microsoft.com/office/powerpoint/2010/main" val="4227250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4605495E-231B-DE28-0EE3-EA1B134071CC}"/>
              </a:ext>
            </a:extLst>
          </p:cNvPr>
          <p:cNvPicPr>
            <a:picLocks noChangeAspect="1"/>
          </p:cNvPicPr>
          <p:nvPr/>
        </p:nvPicPr>
        <p:blipFill rotWithShape="1">
          <a:blip r:embed="rId3"/>
          <a:srcRect t="14815" b="10339"/>
          <a:stretch/>
        </p:blipFill>
        <p:spPr>
          <a:xfrm>
            <a:off x="2644775" y="431799"/>
            <a:ext cx="9340850" cy="6991223"/>
          </a:xfrm>
          <a:prstGeom prst="rect">
            <a:avLst/>
          </a:prstGeom>
        </p:spPr>
      </p:pic>
      <p:pic>
        <p:nvPicPr>
          <p:cNvPr id="5" name="Picture 4" descr="A close-up of a black background&#10;&#10;Description automatically generated">
            <a:extLst>
              <a:ext uri="{FF2B5EF4-FFF2-40B4-BE49-F238E27FC236}">
                <a16:creationId xmlns:a16="http://schemas.microsoft.com/office/drawing/2014/main" id="{23E2DCC8-4D43-09B1-4D5B-01E6A7675631}"/>
              </a:ext>
            </a:extLst>
          </p:cNvPr>
          <p:cNvPicPr>
            <a:picLocks noChangeAspect="1"/>
          </p:cNvPicPr>
          <p:nvPr/>
        </p:nvPicPr>
        <p:blipFill>
          <a:blip r:embed="rId4">
            <a:extLst>
              <a:ext uri="{BEBA8EAE-BF5A-486C-A8C5-ECC9F3942E4B}">
                <a14:imgProps xmlns:a14="http://schemas.microsoft.com/office/drawing/2010/main">
                  <a14:imgLayer r:embed="rId5">
                    <a14:imgEffect>
                      <a14:artisticPencilGrayscale/>
                    </a14:imgEffect>
                  </a14:imgLayer>
                </a14:imgProps>
              </a:ext>
            </a:extLst>
          </a:blip>
          <a:stretch>
            <a:fillRect/>
          </a:stretch>
        </p:blipFill>
        <p:spPr>
          <a:xfrm>
            <a:off x="13293725" y="7600673"/>
            <a:ext cx="1057275" cy="441236"/>
          </a:xfrm>
          <a:prstGeom prst="rect">
            <a:avLst/>
          </a:prstGeom>
        </p:spPr>
      </p:pic>
      <p:sp>
        <p:nvSpPr>
          <p:cNvPr id="6" name="TextBox 5">
            <a:extLst>
              <a:ext uri="{FF2B5EF4-FFF2-40B4-BE49-F238E27FC236}">
                <a16:creationId xmlns:a16="http://schemas.microsoft.com/office/drawing/2014/main" id="{0C7845B8-4BC5-00B7-D48C-DF67D15B22BA}"/>
              </a:ext>
            </a:extLst>
          </p:cNvPr>
          <p:cNvSpPr txBox="1"/>
          <p:nvPr/>
        </p:nvSpPr>
        <p:spPr>
          <a:xfrm>
            <a:off x="279400" y="7734132"/>
            <a:ext cx="7315200" cy="307777"/>
          </a:xfrm>
          <a:prstGeom prst="rect">
            <a:avLst/>
          </a:prstGeom>
        </p:spPr>
        <p:txBody>
          <a:bodyPr wrap="square">
            <a:spAutoFit/>
          </a:bodyPr>
          <a:lstStyle/>
          <a:p>
            <a:r>
              <a:rPr lang="en-US" sz="1400" dirty="0">
                <a:solidFill>
                  <a:schemeClr val="bg2">
                    <a:lumMod val="75000"/>
                  </a:schemeClr>
                </a:solidFill>
                <a:latin typeface="DejaVu Sans Light" panose="020B0203030804020204" pitchFamily="34" charset="0"/>
                <a:ea typeface="DejaVu Sans Light" panose="020B0203030804020204" pitchFamily="34" charset="0"/>
                <a:cs typeface="DejaVu Sans Light" panose="020B0203030804020204" pitchFamily="34" charset="0"/>
              </a:rPr>
              <a:t>cesarsotovalero.net </a:t>
            </a:r>
            <a:endParaRPr lang="en-US" sz="1400" dirty="0">
              <a:solidFill>
                <a:schemeClr val="bg2">
                  <a:lumMod val="75000"/>
                </a:schemeClr>
              </a:solidFill>
            </a:endParaRPr>
          </a:p>
        </p:txBody>
      </p:sp>
    </p:spTree>
    <p:extLst>
      <p:ext uri="{BB962C8B-B14F-4D97-AF65-F5344CB8AC3E}">
        <p14:creationId xmlns:p14="http://schemas.microsoft.com/office/powerpoint/2010/main" val="2985196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226979" y="2625089"/>
            <a:ext cx="13332143" cy="1666399"/>
          </a:xfrm>
          <a:prstGeom prst="rect">
            <a:avLst/>
          </a:prstGeom>
          <a:noFill/>
          <a:ln/>
        </p:spPr>
        <p:txBody>
          <a:bodyPr wrap="none" lIns="0" tIns="0" rIns="0" bIns="0" rtlCol="0" anchor="t"/>
          <a:lstStyle/>
          <a:p>
            <a:pPr>
              <a:lnSpc>
                <a:spcPts val="4650"/>
              </a:lnSpc>
            </a:pPr>
            <a:r>
              <a:rPr lang="en-US" sz="3700" dirty="0">
                <a:solidFill>
                  <a:srgbClr val="FF0000"/>
                </a:solidFill>
                <a:latin typeface="DejaVu Sans" panose="020B0603030804020204" pitchFamily="34" charset="0"/>
                <a:ea typeface="DejaVu Sans" panose="020B0603030804020204" pitchFamily="34" charset="0"/>
                <a:cs typeface="DejaVu Sans" panose="020B0603030804020204" pitchFamily="34" charset="0"/>
              </a:rPr>
              <a:t>Most Notebooks Never Survive The Real World!</a:t>
            </a:r>
          </a:p>
        </p:txBody>
      </p:sp>
      <p:pic>
        <p:nvPicPr>
          <p:cNvPr id="17" name="Graphic 16">
            <a:extLst>
              <a:ext uri="{FF2B5EF4-FFF2-40B4-BE49-F238E27FC236}">
                <a16:creationId xmlns:a16="http://schemas.microsoft.com/office/drawing/2014/main" id="{91293912-CB4F-FB44-4272-AC91D71C52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88632" y="515346"/>
            <a:ext cx="1498996" cy="1737473"/>
          </a:xfrm>
          <a:prstGeom prst="rect">
            <a:avLst/>
          </a:prstGeom>
        </p:spPr>
      </p:pic>
      <p:pic>
        <p:nvPicPr>
          <p:cNvPr id="19" name="Graphic 18">
            <a:extLst>
              <a:ext uri="{FF2B5EF4-FFF2-40B4-BE49-F238E27FC236}">
                <a16:creationId xmlns:a16="http://schemas.microsoft.com/office/drawing/2014/main" id="{9A7202BF-5CFF-2B63-D379-54C5447029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95882" y="311149"/>
            <a:ext cx="1941670" cy="1941670"/>
          </a:xfrm>
          <a:prstGeom prst="rect">
            <a:avLst/>
          </a:prstGeom>
          <a:effectLst>
            <a:outerShdw blurRad="50800" dist="38100" dir="2700000" algn="tl" rotWithShape="0">
              <a:prstClr val="black">
                <a:alpha val="40000"/>
              </a:prstClr>
            </a:outerShdw>
          </a:effectLst>
        </p:spPr>
      </p:pic>
      <p:sp>
        <p:nvSpPr>
          <p:cNvPr id="20" name="Arrow: Right 19">
            <a:extLst>
              <a:ext uri="{FF2B5EF4-FFF2-40B4-BE49-F238E27FC236}">
                <a16:creationId xmlns:a16="http://schemas.microsoft.com/office/drawing/2014/main" id="{07837753-C600-4192-9C7E-661A6764E4F0}"/>
              </a:ext>
            </a:extLst>
          </p:cNvPr>
          <p:cNvSpPr/>
          <p:nvPr/>
        </p:nvSpPr>
        <p:spPr>
          <a:xfrm>
            <a:off x="6258521" y="1092097"/>
            <a:ext cx="1568450" cy="5165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pic>
        <p:nvPicPr>
          <p:cNvPr id="22" name="Picture 21" descr="A close-up of a black background&#10;&#10;Description automatically generated">
            <a:extLst>
              <a:ext uri="{FF2B5EF4-FFF2-40B4-BE49-F238E27FC236}">
                <a16:creationId xmlns:a16="http://schemas.microsoft.com/office/drawing/2014/main" id="{CACB7E47-00C1-19E2-F1A6-7C17E0A0D3AB}"/>
              </a:ext>
            </a:extLst>
          </p:cNvPr>
          <p:cNvPicPr>
            <a:picLocks noChangeAspect="1"/>
          </p:cNvPicPr>
          <p:nvPr/>
        </p:nvPicPr>
        <p:blipFill>
          <a:blip r:embed="rId7">
            <a:extLst>
              <a:ext uri="{BEBA8EAE-BF5A-486C-A8C5-ECC9F3942E4B}">
                <a14:imgProps xmlns:a14="http://schemas.microsoft.com/office/drawing/2010/main">
                  <a14:imgLayer r:embed="rId8">
                    <a14:imgEffect>
                      <a14:artisticPencilGrayscale/>
                    </a14:imgEffect>
                  </a14:imgLayer>
                </a14:imgProps>
              </a:ext>
            </a:extLst>
          </a:blip>
          <a:stretch>
            <a:fillRect/>
          </a:stretch>
        </p:blipFill>
        <p:spPr>
          <a:xfrm>
            <a:off x="13293725" y="7600673"/>
            <a:ext cx="1057275" cy="441236"/>
          </a:xfrm>
          <a:prstGeom prst="rect">
            <a:avLst/>
          </a:prstGeom>
        </p:spPr>
      </p:pic>
      <p:sp>
        <p:nvSpPr>
          <p:cNvPr id="23" name="TextBox 22">
            <a:extLst>
              <a:ext uri="{FF2B5EF4-FFF2-40B4-BE49-F238E27FC236}">
                <a16:creationId xmlns:a16="http://schemas.microsoft.com/office/drawing/2014/main" id="{78449978-A520-10E6-D3AC-E2E3602D44DF}"/>
              </a:ext>
            </a:extLst>
          </p:cNvPr>
          <p:cNvSpPr txBox="1"/>
          <p:nvPr/>
        </p:nvSpPr>
        <p:spPr>
          <a:xfrm>
            <a:off x="279400" y="7734132"/>
            <a:ext cx="7315200" cy="307777"/>
          </a:xfrm>
          <a:prstGeom prst="rect">
            <a:avLst/>
          </a:prstGeom>
        </p:spPr>
        <p:txBody>
          <a:bodyPr wrap="square">
            <a:spAutoFit/>
          </a:bodyPr>
          <a:lstStyle/>
          <a:p>
            <a:r>
              <a:rPr lang="en-US" sz="1400" dirty="0">
                <a:solidFill>
                  <a:schemeClr val="bg2">
                    <a:lumMod val="75000"/>
                  </a:schemeClr>
                </a:solidFill>
                <a:latin typeface="DejaVu Sans Light" panose="020B0203030804020204" pitchFamily="34" charset="0"/>
                <a:ea typeface="DejaVu Sans Light" panose="020B0203030804020204" pitchFamily="34" charset="0"/>
                <a:cs typeface="DejaVu Sans Light" panose="020B0203030804020204" pitchFamily="34" charset="0"/>
              </a:rPr>
              <a:t>cesarsotovalero.net </a:t>
            </a:r>
            <a:endParaRPr lang="en-US" sz="1400" dirty="0">
              <a:solidFill>
                <a:schemeClr val="bg2">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500"/>
                                        <p:tgtEl>
                                          <p:spTgt spid="19"/>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CE0D2A9-5978-F9C1-8C73-BE490D0417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341"/>
          <a:stretch/>
        </p:blipFill>
        <p:spPr bwMode="auto">
          <a:xfrm>
            <a:off x="0" y="-9525"/>
            <a:ext cx="6883400" cy="82391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5091C00-3339-0BB1-F9C9-96AB6E0FF8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291" t="1835" r="23913" b="8589"/>
          <a:stretch/>
        </p:blipFill>
        <p:spPr bwMode="auto">
          <a:xfrm>
            <a:off x="6978651" y="-9525"/>
            <a:ext cx="7651749" cy="8239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984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1226979" y="2625089"/>
            <a:ext cx="13332143" cy="1666399"/>
          </a:xfrm>
          <a:prstGeom prst="rect">
            <a:avLst/>
          </a:prstGeom>
          <a:noFill/>
          <a:ln/>
        </p:spPr>
        <p:txBody>
          <a:bodyPr wrap="none" lIns="0" tIns="0" rIns="0" bIns="0" rtlCol="0" anchor="t"/>
          <a:lstStyle/>
          <a:p>
            <a:pPr>
              <a:lnSpc>
                <a:spcPts val="4650"/>
              </a:lnSpc>
            </a:pPr>
            <a:r>
              <a:rPr lang="en-US" sz="3700" dirty="0">
                <a:solidFill>
                  <a:srgbClr val="FF0000"/>
                </a:solidFill>
                <a:latin typeface="DejaVu Sans" panose="020B0603030804020204" pitchFamily="34" charset="0"/>
                <a:ea typeface="DejaVu Sans" panose="020B0603030804020204" pitchFamily="34" charset="0"/>
                <a:cs typeface="DejaVu Sans" panose="020B0603030804020204" pitchFamily="34" charset="0"/>
              </a:rPr>
              <a:t>Most notebooks never survive the real world</a:t>
            </a:r>
          </a:p>
        </p:txBody>
      </p:sp>
      <p:sp>
        <p:nvSpPr>
          <p:cNvPr id="3" name="Shape 1"/>
          <p:cNvSpPr/>
          <p:nvPr/>
        </p:nvSpPr>
        <p:spPr>
          <a:xfrm>
            <a:off x="649129" y="3666886"/>
            <a:ext cx="4320421" cy="2899013"/>
          </a:xfrm>
          <a:prstGeom prst="roundRect">
            <a:avLst>
              <a:gd name="adj" fmla="val 4520"/>
            </a:avLst>
          </a:prstGeom>
          <a:solidFill>
            <a:srgbClr val="FFFFFF"/>
          </a:solidFill>
          <a:ln w="22860">
            <a:solidFill>
              <a:schemeClr val="accent1"/>
            </a:solidFill>
            <a:prstDash val="solid"/>
          </a:ln>
        </p:spPr>
        <p:txBody>
          <a:bodyPr/>
          <a:lstStyle/>
          <a:p>
            <a:endParaRPr lang="en-US"/>
          </a:p>
        </p:txBody>
      </p:sp>
      <p:sp>
        <p:nvSpPr>
          <p:cNvPr id="4" name="Shape 2"/>
          <p:cNvSpPr/>
          <p:nvPr/>
        </p:nvSpPr>
        <p:spPr>
          <a:xfrm>
            <a:off x="626268" y="3666887"/>
            <a:ext cx="109193" cy="2899012"/>
          </a:xfrm>
          <a:prstGeom prst="roundRect">
            <a:avLst>
              <a:gd name="adj" fmla="val 304279"/>
            </a:avLst>
          </a:prstGeom>
          <a:solidFill>
            <a:schemeClr val="accent1"/>
          </a:solidFill>
          <a:ln/>
        </p:spPr>
        <p:txBody>
          <a:bodyPr/>
          <a:lstStyle/>
          <a:p>
            <a:endParaRPr lang="en-US"/>
          </a:p>
        </p:txBody>
      </p:sp>
      <p:sp>
        <p:nvSpPr>
          <p:cNvPr id="5" name="Text 3"/>
          <p:cNvSpPr/>
          <p:nvPr/>
        </p:nvSpPr>
        <p:spPr>
          <a:xfrm>
            <a:off x="925949" y="3875127"/>
            <a:ext cx="3332917" cy="416481"/>
          </a:xfrm>
          <a:prstGeom prst="rect">
            <a:avLst/>
          </a:prstGeom>
          <a:noFill/>
          <a:ln/>
        </p:spPr>
        <p:txBody>
          <a:bodyPr wrap="none" lIns="0" tIns="0" rIns="0" bIns="0" rtlCol="0" anchor="t"/>
          <a:lstStyle/>
          <a:p>
            <a:pPr marL="0" indent="0" algn="l">
              <a:lnSpc>
                <a:spcPts val="3250"/>
              </a:lnSpc>
              <a:buNone/>
            </a:pPr>
            <a:r>
              <a:rPr lang="en-US" sz="2600" dirty="0">
                <a:latin typeface="DejaVu Sans" panose="020B0603030804020204" pitchFamily="34" charset="0"/>
                <a:ea typeface="DejaVu Sans" panose="020B0603030804020204" pitchFamily="34" charset="0"/>
                <a:cs typeface="DejaVu Sans" panose="020B0603030804020204" pitchFamily="34" charset="0"/>
              </a:rPr>
              <a:t>The Screenshot Trap</a:t>
            </a:r>
          </a:p>
        </p:txBody>
      </p:sp>
      <p:sp>
        <p:nvSpPr>
          <p:cNvPr id="6" name="Text 4"/>
          <p:cNvSpPr/>
          <p:nvPr/>
        </p:nvSpPr>
        <p:spPr>
          <a:xfrm>
            <a:off x="925949" y="4402812"/>
            <a:ext cx="3835360" cy="1186815"/>
          </a:xfrm>
          <a:prstGeom prst="rect">
            <a:avLst/>
          </a:prstGeom>
          <a:noFill/>
          <a:ln/>
        </p:spPr>
        <p:txBody>
          <a:bodyPr wrap="square" lIns="0" tIns="0" rIns="0" bIns="0" rtlCol="0" anchor="t"/>
          <a:lstStyle/>
          <a:p>
            <a:pPr marL="0" indent="0" algn="l">
              <a:lnSpc>
                <a:spcPts val="2300"/>
              </a:lnSpc>
              <a:buNone/>
            </a:pPr>
            <a:r>
              <a:rPr lang="en-US" sz="1600" dirty="0">
                <a:solidFill>
                  <a:srgbClr val="6E6666"/>
                </a:solidFill>
                <a:latin typeface="DejaVu Sans Light" panose="020B0203030804020204" pitchFamily="34" charset="0"/>
                <a:ea typeface="DejaVu Sans Light" panose="020B0203030804020204" pitchFamily="34" charset="0"/>
                <a:cs typeface="DejaVu Sans Light" panose="020B0203030804020204" pitchFamily="34" charset="0"/>
              </a:rPr>
              <a:t>You answer the business question, screenshot the chart for Slack, and the repository quietly rots. Analysis complete, value delivered once, code forgotten.</a:t>
            </a:r>
            <a:endParaRPr lang="en-US" sz="1600" dirty="0">
              <a:latin typeface="DejaVu Sans Light" panose="020B0203030804020204" pitchFamily="34" charset="0"/>
              <a:ea typeface="DejaVu Sans Light" panose="020B0203030804020204" pitchFamily="34" charset="0"/>
              <a:cs typeface="DejaVu Sans Light" panose="020B0203030804020204" pitchFamily="34" charset="0"/>
            </a:endParaRPr>
          </a:p>
        </p:txBody>
      </p:sp>
      <p:sp>
        <p:nvSpPr>
          <p:cNvPr id="7" name="Shape 5"/>
          <p:cNvSpPr/>
          <p:nvPr/>
        </p:nvSpPr>
        <p:spPr>
          <a:xfrm>
            <a:off x="5154930" y="3666886"/>
            <a:ext cx="4320421" cy="2899013"/>
          </a:xfrm>
          <a:prstGeom prst="roundRect">
            <a:avLst>
              <a:gd name="adj" fmla="val 4520"/>
            </a:avLst>
          </a:prstGeom>
          <a:solidFill>
            <a:srgbClr val="FFFFFF"/>
          </a:solidFill>
          <a:ln w="22860">
            <a:solidFill>
              <a:schemeClr val="accent1"/>
            </a:solidFill>
            <a:prstDash val="solid"/>
          </a:ln>
        </p:spPr>
        <p:txBody>
          <a:bodyPr/>
          <a:lstStyle/>
          <a:p>
            <a:endParaRPr lang="en-US"/>
          </a:p>
        </p:txBody>
      </p:sp>
      <p:sp>
        <p:nvSpPr>
          <p:cNvPr id="8" name="Shape 6"/>
          <p:cNvSpPr/>
          <p:nvPr/>
        </p:nvSpPr>
        <p:spPr>
          <a:xfrm>
            <a:off x="5132069" y="3666887"/>
            <a:ext cx="109193" cy="2899012"/>
          </a:xfrm>
          <a:prstGeom prst="roundRect">
            <a:avLst>
              <a:gd name="adj" fmla="val 304279"/>
            </a:avLst>
          </a:prstGeom>
          <a:solidFill>
            <a:schemeClr val="accent1"/>
          </a:solidFill>
          <a:ln/>
        </p:spPr>
        <p:txBody>
          <a:bodyPr/>
          <a:lstStyle/>
          <a:p>
            <a:endParaRPr lang="en-US"/>
          </a:p>
        </p:txBody>
      </p:sp>
      <p:sp>
        <p:nvSpPr>
          <p:cNvPr id="9" name="Text 7"/>
          <p:cNvSpPr/>
          <p:nvPr/>
        </p:nvSpPr>
        <p:spPr>
          <a:xfrm>
            <a:off x="5431750" y="3875127"/>
            <a:ext cx="3332917" cy="416481"/>
          </a:xfrm>
          <a:prstGeom prst="rect">
            <a:avLst/>
          </a:prstGeom>
          <a:noFill/>
          <a:ln/>
        </p:spPr>
        <p:txBody>
          <a:bodyPr wrap="none" lIns="0" tIns="0" rIns="0" bIns="0" rtlCol="0" anchor="t"/>
          <a:lstStyle/>
          <a:p>
            <a:pPr marL="0" indent="0" algn="l">
              <a:lnSpc>
                <a:spcPts val="3250"/>
              </a:lnSpc>
              <a:buNone/>
            </a:pPr>
            <a:r>
              <a:rPr lang="en-US" sz="2600" dirty="0">
                <a:latin typeface="DejaVu Sans" panose="020B0603030804020204" pitchFamily="34" charset="0"/>
                <a:ea typeface="DejaVu Sans" panose="020B0603030804020204" pitchFamily="34" charset="0"/>
                <a:cs typeface="DejaVu Sans" panose="020B0603030804020204" pitchFamily="34" charset="0"/>
              </a:rPr>
              <a:t>Endless Tweaks</a:t>
            </a:r>
          </a:p>
        </p:txBody>
      </p:sp>
      <p:sp>
        <p:nvSpPr>
          <p:cNvPr id="10" name="Text 8"/>
          <p:cNvSpPr/>
          <p:nvPr/>
        </p:nvSpPr>
        <p:spPr>
          <a:xfrm>
            <a:off x="5431750" y="4402812"/>
            <a:ext cx="3835360" cy="1483519"/>
          </a:xfrm>
          <a:prstGeom prst="rect">
            <a:avLst/>
          </a:prstGeom>
          <a:noFill/>
          <a:ln/>
        </p:spPr>
        <p:txBody>
          <a:bodyPr wrap="square" lIns="0" tIns="0" rIns="0" bIns="0" rtlCol="0" anchor="t"/>
          <a:lstStyle/>
          <a:p>
            <a:pPr marL="0" indent="0" algn="l">
              <a:lnSpc>
                <a:spcPts val="2300"/>
              </a:lnSpc>
              <a:buNone/>
            </a:pPr>
            <a:r>
              <a:rPr lang="en-US" sz="1600" dirty="0">
                <a:solidFill>
                  <a:srgbClr val="6E6666"/>
                </a:solidFill>
                <a:latin typeface="DejaVu Sans Light" panose="020B0203030804020204" pitchFamily="34" charset="0"/>
                <a:ea typeface="DejaVu Sans Light" panose="020B0203030804020204" pitchFamily="34" charset="0"/>
                <a:cs typeface="DejaVu Sans Light" panose="020B0203030804020204" pitchFamily="34" charset="0"/>
              </a:rPr>
              <a:t>Stakeholders ask for "just one more adjustment" forever. Without structure, every tweak means hunting through notebooks and manually re-running cells in the right order.</a:t>
            </a:r>
            <a:endParaRPr lang="en-US" sz="1600" dirty="0">
              <a:latin typeface="DejaVu Sans Light" panose="020B0203030804020204" pitchFamily="34" charset="0"/>
              <a:ea typeface="DejaVu Sans Light" panose="020B0203030804020204" pitchFamily="34" charset="0"/>
              <a:cs typeface="DejaVu Sans Light" panose="020B0203030804020204" pitchFamily="34" charset="0"/>
            </a:endParaRPr>
          </a:p>
        </p:txBody>
      </p:sp>
      <p:sp>
        <p:nvSpPr>
          <p:cNvPr id="11" name="Shape 9"/>
          <p:cNvSpPr/>
          <p:nvPr/>
        </p:nvSpPr>
        <p:spPr>
          <a:xfrm>
            <a:off x="9660731" y="3666886"/>
            <a:ext cx="4320421" cy="2899013"/>
          </a:xfrm>
          <a:prstGeom prst="roundRect">
            <a:avLst>
              <a:gd name="adj" fmla="val 4520"/>
            </a:avLst>
          </a:prstGeom>
          <a:solidFill>
            <a:srgbClr val="FFFFFF"/>
          </a:solidFill>
          <a:ln w="22860">
            <a:solidFill>
              <a:schemeClr val="accent1"/>
            </a:solidFill>
            <a:prstDash val="solid"/>
          </a:ln>
        </p:spPr>
        <p:txBody>
          <a:bodyPr/>
          <a:lstStyle/>
          <a:p>
            <a:endParaRPr lang="en-US"/>
          </a:p>
        </p:txBody>
      </p:sp>
      <p:sp>
        <p:nvSpPr>
          <p:cNvPr id="12" name="Shape 10"/>
          <p:cNvSpPr/>
          <p:nvPr/>
        </p:nvSpPr>
        <p:spPr>
          <a:xfrm>
            <a:off x="9637870" y="3666887"/>
            <a:ext cx="109193" cy="2899012"/>
          </a:xfrm>
          <a:prstGeom prst="roundRect">
            <a:avLst>
              <a:gd name="adj" fmla="val 304279"/>
            </a:avLst>
          </a:prstGeom>
          <a:solidFill>
            <a:schemeClr val="accent1"/>
          </a:solidFill>
          <a:ln/>
        </p:spPr>
        <p:txBody>
          <a:bodyPr/>
          <a:lstStyle/>
          <a:p>
            <a:endParaRPr lang="en-US"/>
          </a:p>
        </p:txBody>
      </p:sp>
      <p:sp>
        <p:nvSpPr>
          <p:cNvPr id="13" name="Text 11"/>
          <p:cNvSpPr/>
          <p:nvPr/>
        </p:nvSpPr>
        <p:spPr>
          <a:xfrm>
            <a:off x="9937552" y="3875127"/>
            <a:ext cx="3332917" cy="416481"/>
          </a:xfrm>
          <a:prstGeom prst="rect">
            <a:avLst/>
          </a:prstGeom>
          <a:noFill/>
          <a:ln/>
        </p:spPr>
        <p:txBody>
          <a:bodyPr wrap="none" lIns="0" tIns="0" rIns="0" bIns="0" rtlCol="0" anchor="t"/>
          <a:lstStyle/>
          <a:p>
            <a:pPr marL="0" indent="0" algn="l">
              <a:lnSpc>
                <a:spcPts val="3250"/>
              </a:lnSpc>
              <a:buNone/>
            </a:pPr>
            <a:r>
              <a:rPr lang="en-US" sz="2600" dirty="0">
                <a:latin typeface="DejaVu Sans" panose="020B0603030804020204" pitchFamily="34" charset="0"/>
                <a:ea typeface="DejaVu Sans" panose="020B0603030804020204" pitchFamily="34" charset="0"/>
                <a:cs typeface="DejaVu Sans" panose="020B0603030804020204" pitchFamily="34" charset="0"/>
              </a:rPr>
              <a:t>Missing Infrastructure</a:t>
            </a:r>
          </a:p>
        </p:txBody>
      </p:sp>
      <p:sp>
        <p:nvSpPr>
          <p:cNvPr id="14" name="Text 12"/>
          <p:cNvSpPr/>
          <p:nvPr/>
        </p:nvSpPr>
        <p:spPr>
          <a:xfrm>
            <a:off x="9937552" y="4402812"/>
            <a:ext cx="3835360" cy="1186815"/>
          </a:xfrm>
          <a:prstGeom prst="rect">
            <a:avLst/>
          </a:prstGeom>
          <a:noFill/>
          <a:ln/>
        </p:spPr>
        <p:txBody>
          <a:bodyPr wrap="square" lIns="0" tIns="0" rIns="0" bIns="0" rtlCol="0" anchor="t"/>
          <a:lstStyle/>
          <a:p>
            <a:pPr marL="0" indent="0" algn="l">
              <a:lnSpc>
                <a:spcPts val="2300"/>
              </a:lnSpc>
              <a:buNone/>
            </a:pPr>
            <a:r>
              <a:rPr lang="en-US" sz="1600" dirty="0">
                <a:solidFill>
                  <a:srgbClr val="6E6666"/>
                </a:solidFill>
                <a:latin typeface="DejaVu Sans Light" panose="020B0203030804020204" pitchFamily="34" charset="0"/>
                <a:ea typeface="DejaVu Sans Light" panose="020B0203030804020204" pitchFamily="34" charset="0"/>
                <a:cs typeface="DejaVu Sans Light" panose="020B0203030804020204" pitchFamily="34" charset="0"/>
              </a:rPr>
              <a:t>No tests to catch regressions, no reproducible environments, no API endpoints, no path to adoption. The insights exist only in your local machine.</a:t>
            </a:r>
            <a:endParaRPr lang="en-US" sz="1600" dirty="0">
              <a:latin typeface="DejaVu Sans Light" panose="020B0203030804020204" pitchFamily="34" charset="0"/>
              <a:ea typeface="DejaVu Sans Light" panose="020B0203030804020204" pitchFamily="34" charset="0"/>
              <a:cs typeface="DejaVu Sans Light" panose="020B0203030804020204" pitchFamily="34" charset="0"/>
            </a:endParaRPr>
          </a:p>
        </p:txBody>
      </p:sp>
      <p:sp>
        <p:nvSpPr>
          <p:cNvPr id="15" name="Text 13"/>
          <p:cNvSpPr/>
          <p:nvPr/>
        </p:nvSpPr>
        <p:spPr>
          <a:xfrm>
            <a:off x="671989" y="6938169"/>
            <a:ext cx="13332143" cy="296704"/>
          </a:xfrm>
          <a:prstGeom prst="rect">
            <a:avLst/>
          </a:prstGeom>
          <a:noFill/>
          <a:ln/>
        </p:spPr>
        <p:txBody>
          <a:bodyPr wrap="none" lIns="0" tIns="0" rIns="0" bIns="0" rtlCol="0" anchor="t"/>
          <a:lstStyle/>
          <a:p>
            <a:pPr marL="0" indent="0" algn="l">
              <a:lnSpc>
                <a:spcPts val="2300"/>
              </a:lnSpc>
              <a:buNone/>
            </a:pPr>
            <a:r>
              <a:rPr lang="en-US" sz="2000" dirty="0">
                <a:solidFill>
                  <a:schemeClr val="accent6">
                    <a:lumMod val="75000"/>
                  </a:schemeClr>
                </a:solidFill>
                <a:latin typeface="DejaVu Sans" panose="020B0603030804020204" pitchFamily="34" charset="0"/>
                <a:ea typeface="DejaVu Sans" panose="020B0603030804020204" pitchFamily="34" charset="0"/>
                <a:cs typeface="DejaVu Sans" panose="020B0603030804020204" pitchFamily="34" charset="0"/>
              </a:rPr>
              <a:t>Our real bottleneck isn't model accuracy or algorithm choice, it's the plumbing that transforms analysis</a:t>
            </a:r>
          </a:p>
          <a:p>
            <a:pPr marL="0" indent="0" algn="l">
              <a:lnSpc>
                <a:spcPts val="2300"/>
              </a:lnSpc>
              <a:buNone/>
            </a:pPr>
            <a:r>
              <a:rPr lang="en-US" sz="2000" dirty="0">
                <a:solidFill>
                  <a:schemeClr val="accent6">
                    <a:lumMod val="75000"/>
                  </a:schemeClr>
                </a:solidFill>
                <a:latin typeface="DejaVu Sans" panose="020B0603030804020204" pitchFamily="34" charset="0"/>
                <a:ea typeface="DejaVu Sans" panose="020B0603030804020204" pitchFamily="34" charset="0"/>
                <a:cs typeface="DejaVu Sans" panose="020B0603030804020204" pitchFamily="34" charset="0"/>
              </a:rPr>
              <a:t>into production systems.</a:t>
            </a:r>
          </a:p>
        </p:txBody>
      </p:sp>
      <p:pic>
        <p:nvPicPr>
          <p:cNvPr id="17" name="Graphic 16">
            <a:extLst>
              <a:ext uri="{FF2B5EF4-FFF2-40B4-BE49-F238E27FC236}">
                <a16:creationId xmlns:a16="http://schemas.microsoft.com/office/drawing/2014/main" id="{91293912-CB4F-FB44-4272-AC91D71C528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88632" y="515346"/>
            <a:ext cx="1498996" cy="1737473"/>
          </a:xfrm>
          <a:prstGeom prst="rect">
            <a:avLst/>
          </a:prstGeom>
        </p:spPr>
      </p:pic>
      <p:pic>
        <p:nvPicPr>
          <p:cNvPr id="19" name="Graphic 18">
            <a:extLst>
              <a:ext uri="{FF2B5EF4-FFF2-40B4-BE49-F238E27FC236}">
                <a16:creationId xmlns:a16="http://schemas.microsoft.com/office/drawing/2014/main" id="{9A7202BF-5CFF-2B63-D379-54C5447029A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995882" y="311149"/>
            <a:ext cx="1941670" cy="1941670"/>
          </a:xfrm>
          <a:prstGeom prst="rect">
            <a:avLst/>
          </a:prstGeom>
          <a:effectLst>
            <a:outerShdw blurRad="50800" dist="38100" dir="2700000" algn="tl" rotWithShape="0">
              <a:prstClr val="black">
                <a:alpha val="40000"/>
              </a:prstClr>
            </a:outerShdw>
          </a:effectLst>
        </p:spPr>
      </p:pic>
      <p:sp>
        <p:nvSpPr>
          <p:cNvPr id="20" name="Arrow: Right 19">
            <a:extLst>
              <a:ext uri="{FF2B5EF4-FFF2-40B4-BE49-F238E27FC236}">
                <a16:creationId xmlns:a16="http://schemas.microsoft.com/office/drawing/2014/main" id="{07837753-C600-4192-9C7E-661A6764E4F0}"/>
              </a:ext>
            </a:extLst>
          </p:cNvPr>
          <p:cNvSpPr/>
          <p:nvPr/>
        </p:nvSpPr>
        <p:spPr>
          <a:xfrm>
            <a:off x="6258521" y="1092097"/>
            <a:ext cx="1568450" cy="516573"/>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pic>
        <p:nvPicPr>
          <p:cNvPr id="16" name="Picture 15" descr="A close-up of a black background&#10;&#10;Description automatically generated">
            <a:extLst>
              <a:ext uri="{FF2B5EF4-FFF2-40B4-BE49-F238E27FC236}">
                <a16:creationId xmlns:a16="http://schemas.microsoft.com/office/drawing/2014/main" id="{2B5C23FA-AFCF-89D2-1E2E-90C971636C52}"/>
              </a:ext>
            </a:extLst>
          </p:cNvPr>
          <p:cNvPicPr>
            <a:picLocks noChangeAspect="1"/>
          </p:cNvPicPr>
          <p:nvPr/>
        </p:nvPicPr>
        <p:blipFill>
          <a:blip r:embed="rId7">
            <a:extLst>
              <a:ext uri="{BEBA8EAE-BF5A-486C-A8C5-ECC9F3942E4B}">
                <a14:imgProps xmlns:a14="http://schemas.microsoft.com/office/drawing/2010/main">
                  <a14:imgLayer r:embed="rId8">
                    <a14:imgEffect>
                      <a14:artisticPencilGrayscale/>
                    </a14:imgEffect>
                  </a14:imgLayer>
                </a14:imgProps>
              </a:ext>
            </a:extLst>
          </a:blip>
          <a:stretch>
            <a:fillRect/>
          </a:stretch>
        </p:blipFill>
        <p:spPr>
          <a:xfrm>
            <a:off x="13293725" y="7600673"/>
            <a:ext cx="1057275" cy="441236"/>
          </a:xfrm>
          <a:prstGeom prst="rect">
            <a:avLst/>
          </a:prstGeom>
        </p:spPr>
      </p:pic>
      <p:sp>
        <p:nvSpPr>
          <p:cNvPr id="18" name="TextBox 17">
            <a:extLst>
              <a:ext uri="{FF2B5EF4-FFF2-40B4-BE49-F238E27FC236}">
                <a16:creationId xmlns:a16="http://schemas.microsoft.com/office/drawing/2014/main" id="{78604CC5-88D6-58BD-7D1E-1189354D8D0D}"/>
              </a:ext>
            </a:extLst>
          </p:cNvPr>
          <p:cNvSpPr txBox="1"/>
          <p:nvPr/>
        </p:nvSpPr>
        <p:spPr>
          <a:xfrm>
            <a:off x="279400" y="7734132"/>
            <a:ext cx="7315200" cy="307777"/>
          </a:xfrm>
          <a:prstGeom prst="rect">
            <a:avLst/>
          </a:prstGeom>
        </p:spPr>
        <p:txBody>
          <a:bodyPr wrap="square">
            <a:spAutoFit/>
          </a:bodyPr>
          <a:lstStyle/>
          <a:p>
            <a:r>
              <a:rPr lang="en-US" sz="1400" dirty="0">
                <a:solidFill>
                  <a:schemeClr val="bg2">
                    <a:lumMod val="75000"/>
                  </a:schemeClr>
                </a:solidFill>
                <a:latin typeface="DejaVu Sans Light" panose="020B0203030804020204" pitchFamily="34" charset="0"/>
                <a:ea typeface="DejaVu Sans Light" panose="020B0203030804020204" pitchFamily="34" charset="0"/>
                <a:cs typeface="DejaVu Sans Light" panose="020B0203030804020204" pitchFamily="34" charset="0"/>
              </a:rPr>
              <a:t>cesarsotovalero.net </a:t>
            </a:r>
            <a:endParaRPr lang="en-US" sz="1400" dirty="0">
              <a:solidFill>
                <a:schemeClr val="bg2">
                  <a:lumMod val="75000"/>
                </a:schemeClr>
              </a:solidFill>
            </a:endParaRPr>
          </a:p>
        </p:txBody>
      </p:sp>
    </p:spTree>
    <p:extLst>
      <p:ext uri="{BB962C8B-B14F-4D97-AF65-F5344CB8AC3E}">
        <p14:creationId xmlns:p14="http://schemas.microsoft.com/office/powerpoint/2010/main" val="3973441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Metadata/LabelInfo.xml><?xml version="1.0" encoding="utf-8"?>
<clbl:labelList xmlns:clbl="http://schemas.microsoft.com/office/2020/mipLabelMetadata">
  <clbl:label id="{64522a4d-f12f-4888-8028-d80fdde3b7d9}" enabled="1" method="Privileged" siteId="{9a8ff9e3-0e35-4620-a724-e9834dc50b51}" contentBits="0" removed="0"/>
</clbl:labelList>
</file>

<file path=docProps/app.xml><?xml version="1.0" encoding="utf-8"?>
<Properties xmlns="http://schemas.openxmlformats.org/officeDocument/2006/extended-properties" xmlns:vt="http://schemas.openxmlformats.org/officeDocument/2006/docPropsVTypes">
  <Template/>
  <TotalTime>0</TotalTime>
  <Words>2789</Words>
  <Application>Microsoft Office PowerPoint</Application>
  <PresentationFormat>Custom</PresentationFormat>
  <Paragraphs>207</Paragraphs>
  <Slides>35</Slides>
  <Notes>35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DejaVu Sans</vt:lpstr>
      <vt:lpstr>DejaVu Sans Light</vt:lpstr>
      <vt:lpstr>Google Sans</vt:lpstr>
      <vt:lpstr>Arial</vt:lpstr>
      <vt:lpstr>Century Supra T4</vt:lpstr>
      <vt:lpstr>Fira Code</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Soto Valero, César</dc:creator>
  <cp:lastModifiedBy>Soto Valero, César</cp:lastModifiedBy>
  <cp:revision>22</cp:revision>
  <dcterms:created xsi:type="dcterms:W3CDTF">2025-12-03T10:31:59Z</dcterms:created>
  <dcterms:modified xsi:type="dcterms:W3CDTF">2025-12-10T18:33:39Z</dcterms:modified>
</cp:coreProperties>
</file>