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147481945" r:id="rId2"/>
    <p:sldId id="2147481959" r:id="rId3"/>
    <p:sldId id="2147481962" r:id="rId4"/>
    <p:sldId id="2147481960" r:id="rId5"/>
    <p:sldId id="2147481946" r:id="rId6"/>
    <p:sldId id="2147481963" r:id="rId7"/>
    <p:sldId id="268" r:id="rId8"/>
    <p:sldId id="2147481951" r:id="rId9"/>
    <p:sldId id="2147481947" r:id="rId10"/>
    <p:sldId id="2147481965" r:id="rId11"/>
    <p:sldId id="2147481961" r:id="rId12"/>
    <p:sldId id="2147481952" r:id="rId13"/>
    <p:sldId id="257" r:id="rId14"/>
    <p:sldId id="2147481942" r:id="rId15"/>
    <p:sldId id="2147481966" r:id="rId16"/>
    <p:sldId id="2147481957" r:id="rId17"/>
    <p:sldId id="2147481958" r:id="rId18"/>
    <p:sldId id="2147481948" r:id="rId19"/>
    <p:sldId id="2147481953" r:id="rId20"/>
    <p:sldId id="2147481964" r:id="rId21"/>
    <p:sldId id="2147481949" r:id="rId22"/>
    <p:sldId id="258" r:id="rId23"/>
    <p:sldId id="259" r:id="rId24"/>
    <p:sldId id="260" r:id="rId25"/>
    <p:sldId id="263" r:id="rId26"/>
    <p:sldId id="2147481954" r:id="rId27"/>
    <p:sldId id="2147481950" r:id="rId28"/>
    <p:sldId id="2147481939" r:id="rId29"/>
    <p:sldId id="2147481940" r:id="rId30"/>
    <p:sldId id="2147481967" r:id="rId31"/>
    <p:sldId id="273" r:id="rId32"/>
    <p:sldId id="265" r:id="rId33"/>
    <p:sldId id="262" r:id="rId34"/>
    <p:sldId id="2147481938" r:id="rId3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822D8E1-32F8-7948-847C-02CCD35B7F8E}">
          <p14:sldIdLst>
            <p14:sldId id="2147481945"/>
            <p14:sldId id="2147481959"/>
            <p14:sldId id="2147481962"/>
            <p14:sldId id="2147481960"/>
            <p14:sldId id="2147481946"/>
            <p14:sldId id="2147481963"/>
            <p14:sldId id="268"/>
            <p14:sldId id="2147481951"/>
            <p14:sldId id="2147481947"/>
            <p14:sldId id="2147481965"/>
            <p14:sldId id="2147481961"/>
          </p14:sldIdLst>
        </p14:section>
        <p14:section name="Agentic frameworks" id="{15FEAC73-66F6-8E41-8E02-F9151289FA5E}">
          <p14:sldIdLst>
            <p14:sldId id="2147481952"/>
            <p14:sldId id="257"/>
            <p14:sldId id="2147481942"/>
            <p14:sldId id="2147481966"/>
            <p14:sldId id="2147481957"/>
            <p14:sldId id="2147481958"/>
            <p14:sldId id="2147481948"/>
            <p14:sldId id="2147481953"/>
          </p14:sldIdLst>
        </p14:section>
        <p14:section name="Langraph" id="{131DD1FF-1024-D44A-98BB-00B6F1253C5E}">
          <p14:sldIdLst>
            <p14:sldId id="2147481964"/>
            <p14:sldId id="2147481949"/>
            <p14:sldId id="258"/>
            <p14:sldId id="259"/>
            <p14:sldId id="260"/>
            <p14:sldId id="263"/>
          </p14:sldIdLst>
        </p14:section>
        <p14:section name="My example" id="{861B140E-B5E6-E642-B761-8BAADD10E686}">
          <p14:sldIdLst>
            <p14:sldId id="2147481954"/>
            <p14:sldId id="2147481950"/>
            <p14:sldId id="2147481939"/>
            <p14:sldId id="2147481940"/>
            <p14:sldId id="2147481967"/>
            <p14:sldId id="273"/>
          </p14:sldIdLst>
        </p14:section>
        <p14:section name="Closing" id="{17C9BC90-BD4F-A44A-A84B-44FD506DCBB1}">
          <p14:sldIdLst>
            <p14:sldId id="265"/>
            <p14:sldId id="262"/>
            <p14:sldId id="21474819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72F"/>
    <a:srgbClr val="FFAE96"/>
    <a:srgbClr val="060F1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772CF0-C3BC-4A99-BF65-8AC501AA74AE}" v="41" dt="2026-04-22T18:59:5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6"/>
    <p:restoredTop sz="81117" autoAdjust="0"/>
  </p:normalViewPr>
  <p:slideViewPr>
    <p:cSldViewPr snapToGrid="0" snapToObjects="1">
      <p:cViewPr>
        <p:scale>
          <a:sx n="120" d="100"/>
          <a:sy n="120" d="100"/>
        </p:scale>
        <p:origin x="36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4T05:44:34.8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5388 235 24575,'-32'0'0,"-13"0"0,-10 0 0,-19 0 0,-21 0 0,38 0 0,-1 0 0,-8 0 0,-2 0 0,-9 0 0,-1 0 0,-3 0 0,-2 0 0,-6 0 0,0 0 0,-4 0 0,0 0 0,6 0 0,2 0 0,1-2 0,2 0 0,8-1 0,2 0 0,5-1 0,2-2 0,2-1 0,0-1 0,4 0 0,-1-1 0,1 0 0,-1-1 0,4 1 0,0 1 0,3 2 0,0 0 0,3 1 0,-1 1 0,-47-4 0,1 0 0,9-1 0,8 1 0,8-1 0,9 1 0,2-4 0,0-1 0,0 2 0,-2 0 0,-3 3 0,0 3 0,5-1 0,3 3 0,4-1 0,8 2 0,0 2 0,7 0 0,1 0 0,-3 0 0,-3 0 0,-7 0 0,-5 0 0,-2 0 0,0 0 0,2 0 0,5 0 0,3 3 0,3 3 0,1 4 0,-2 5 0,-1 0 0,-6 3 0,-1 1 0,-1-1 0,5-1 0,13-4 0,11-1 0,4 0 0,-5 1 0,-10 3 0,-2-2 0,8-1 0,6-1 0,4-1 0,-1 1 0,-9 5 0,-3 4 0,1 0 0,7-3 0,9-6 0,3 0 0,-1 0 0,-8 6 0,-8 6 0,-3 4 0,-6 8 0,1 4 0,7 3 0,4-3 0,8-6 0,5-6 0,3-3 0,4 3 0,-1 6 0,1 5 0,-1 5 0,1 0 0,4-1 0,1-2 0,3-3 0,0-4 0,0-5 0,0 3 0,0-3 0,0 5 0,0 0 0,0-5 0,2 0 0,4-5 0,4 0 0,4 0 0,-1 0 0,1-1 0,1 1 0,1-2 0,-2-4 0,0 0 0,-1-2 0,1 2 0,3 1 0,2-1 0,2 3 0,2-2 0,1-1 0,0-3 0,0-3 0,0 1 0,0 0 0,0-1 0,4 2 0,7 1 0,5 1 0,4 0 0,-6-2 0,-5-3 0,-5-1 0,-3-3 0,-2-1 0,6 0 0,0 2 0,5-1 0,2 1 0,1-1 0,7-3 0,4 3 0,3-1 0,1-1 0,-3-1 0,-3 0 0,5 0 0,5 0 0,0-1 0,5-3 0,-1 0 0,1 0 0,5 0 0,0 0 0,2 0 0,5 0 0,7 0 0,6 0 0,-1 0 0,-5 0 0,-7 0 0,0 0 0,1 0 0,3 0 0,1 0 0,0 0 0,3 0 0,-5 0 0,3 0 0,-2 0 0,5 0 0,8 0 0,-2 0 0,8 0 0,1 0 0,-5 0 0,1 0 0,-11 0 0,-7 0 0,-3 0 0,-6 0 0,-1 0 0,6 0 0,2 0 0,1 0 0,-2-4 0,-5 0 0,-1 0 0,-4 0 0,-5 4 0,-2 0 0,-3 0 0,-1 0 0,2 0 0,4 0 0,0 0 0,0 0 0,-4 0 0,-7 0 0,0 0 0,-3 0 0,-3 0 0,1 0 0,-2 0 0,-2 0 0,0 0 0,-1 0 0,-1 0 0,0 0 0,-1 0 0,-6 0 0,-4 0 0,-3 0 0,2 0 0,9 0 0,7 0 0,6 0 0,0 0 0,1 0 0,-7 0 0,-8 0 0,-9 3 0,-7 0 0,-1 0 0,7-1 0,6-2 0,2 0 0,-1 0 0,-6 0 0,-2 0 0,7 0 0,9 0 0,9 0 0,-2 0 0,-9 0 0,-10 0 0,-7 0 0,0 0 0,9 0 0,8 0 0,5 0 0,-1 0 0,-10 0 0,-2 0 0,4 0 0,9 0 0,6 0 0,-3 0 0,-9 0 0,-8 0 0,5-3 0,10-5 0,12-6 0,7-3 0,-6 0 0,-11 3 0,-12 2 0,0-5 0,16-9 0,8-8 0,3 0 0,-10 7 0,-19 11 0,-10 4 0,-1-10 0,3-12 0,2-16 0,4-13 0,-4 0 0,-6-5 0,-6 2 0,-7-5 0,-3 1 0,0 2 0,0 6 0,0 7 0,0 1 0,0 6 0,0 1 0,-5 3 0,-7 5 0,-13 0 0,-6 4 0,-4 3 0,-5 1 0,1 3 0,-6 0 0,-3-1 0,-5 2 0,-1 1 0,-2 3 0,-4 0 0,3 0 0,-3 1 0,4 1 0,0 1 0,-5 0 0,4 1 0,1 1 0,12 6 0,10 3 0,7 4 0,-1 2 0,-1-1 0,1 1 0,5-1 0,5 2 0,-5 2 0,-11 0 0,-9-4 0,0 0 0,11 0 0,10 0 0,0 4 0,-12 0 0,-12 0 0,-3 0 0,10 0 0,14 0 0,6 0 0,5 0 0,-3 0 0,0 0 0,3 0 0,0 0 0,-1 0 0,-2 1 0,-2 1 0,2 0 0,3 1 0,2 2 0,-1 1 0,0 2 0,-3 2 0,0-2 0,1 0 0,1-3 0,5-1 0,2 3 0,2-3 0,-1 3 0,-5-3 0,-5 1 0,-2 0 0,0-2 0,-8 0 0,-7-1 0,-5-2 0,3 0 0,11 0 0,10 0 0,0 0 0,-14 0 0,16 0 0,-8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3T18:55:26.4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 24575,'24'0'0,"7"0"0,11 0 0,4 0 0,-7 0 0,-3 0 0,-6 0 0,-1 0 0,0 0 0,0 0 0,0 0 0,-4 0 0,3 0 0,-2 0 0,1 0 0,2 0 0,-4 0 0,-1 0 0,-5 0 0,-2 0 0,1 0 0,1 0 0,1 0 0,-3 0 0,-3 0 0,1 0 0,1 0 0,7 0 0,4 0 0,4 0 0,3 0 0,-1 0 0,3 0 0,0 0 0,1 3 0,1 1 0,-4 2 0,0-1 0,-5-2 0,-7-1 0,-5-1 0,-5 2 0,0-1 0,4 0 0,5-2 0,-1 0 0,0 0 0,-2 0 0,0 0 0,3 0 0,6 0 0,7 0 0,0 0 0,-8 0 0,-5 0 0,-3 2 0,7 1 0,5-1 0,0 1 0,-2-3 0,-6 0 0,-2 0 0,7 0 0,5 0 0,2 0 0,-1 0 0,-7 0 0,-7 0 0,-2 0 0,2 0 0,8 0 0,3 0 0,0 0 0,-5 0 0,-10 0 0,-3 0 0,1 0 0,1 0 0,5 0 0,2 0 0,-2 0 0,-1 0 0,0 0 0,3 0 0,6 0 0,4 0 0,-5 0 0,-8 0 0,-6 0 0,3 2 0,8 1 0,5 1 0,1-1 0,-6-2 0,-7-1 0,-2 0 0,1 0 0,3 0 0,2 0 0,-3 0 0,-2 0 0,-1 0 0,3 0 0,9 0 0,4 0 0,-1 0 0,-5 0 0,-5 0 0,-1 0 0,0 0 0,3 0 0,-2 0 0,-3 0 0,-4 0 0,0 0 0,2 0 0,7 0 0,4 0 0,0 0 0,-2 0 0,-6 0 0,4 0 0,6 0 0,8 0 0,3 0 0,-6 0 0,-8 0 0,-8 0 0,-4 0 0,1 0 0,5 0 0,0 0 0,-4 0 0,-3 0 0,-2 0 0,7 0 0,5 0 0,3 0 0,0 0 0,-6 0 0,-1 0 0,3 0 0,7 0 0,7 0 0,0 0 0,-6 0 0,-8 0 0,-6 0 0,3 0 0,9 0 0,3 0 0,1 0 0,-6 0 0,-5 0 0,8 0 0,11 0 0,9 0 0,-1 0 0,-11 0 0,-12 0 0,-8 0 0,-1 0 0,1 0 0,4 0 0,1 0 0,1 0 0,-1 0 0,1 0 0,1 0 0,2 0 0,2 0 0,-1 0 0,-2 0 0,-5 0 0,5 0 0,14 0 0,10 0 0,6 0 0,-8 0 0,-16 0 0,-6 0 0,-3-2 0,4-3 0,14-2 0,5-2 0,1 0 0,-5 2 0,-14 1 0,-8 2 0,-4 2 0,-1 0 0,4 1 0,1 1 0,-3 0 0,-1 0 0,3 0 0,5 0 0,3 0 0,4 0 0,-2 0 0,3 0 0,0 0 0,0 0 0,0 0 0,-4 0 0,0 0 0,-7 0 0,-3 0 0,-2 0 0,7 0 0,4 0 0,4 0 0,0 0 0,-7 0 0,-1 0 0,5 0 0,4 0 0,1 0 0,-2 0 0,-7 0 0,-8 0 0,-1 0 0,1 0 0,2 0 0,2 0 0,0 0 0,2 0 0,1 0 0,-3 0 0,-3 0 0,-3 0 0,6 0 0,13 0 0,7 0 0,1 0 0,-7 0 0,-12 0 0,-4 0 0,0 0 0,2 0 0,3 0 0,-4 0 0,-1 0 0,4 0 0,5 0 0,14 0 0,4 0 0,-3 0 0,-6 0 0,-9 1 0,0 1 0,1 1 0,4 2 0,0 0 0,0 1 0,0 0 0,-6-4 0,-2 1 0,-4-3 0,-1 0 0,-2 1 0,1 1 0,1 1 0,-1 1 0,3-2 0,-1 1 0,0-1 0,-6-1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86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vscode-file://vscode-app/c:/Users/S2362G/AppData/Local/Programs/Microsoft%20VS%20Code/560a9dba96/resources/app/out/vs/code/electron-browser/workbench/workbench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Let’s get started. Good afternoon, everyone.</a:t>
            </a:r>
          </a:p>
          <a:p>
            <a:r>
              <a:rPr lang="en-US" dirty="0"/>
              <a:t>My name is César, I did my PhD here at KTH, graduated 3 years ago. Now I work in the finance industry in Stockholm, and this talk is about the software supply chain of agentic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43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Accountability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9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developer himself, Kevin Naughton, said he did not expect that. He believed that "the safeguards Claude Code had built for me would be adequate". </a:t>
            </a:r>
            <a:endParaRPr lang="en-GB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also said "I take full responsibility."</a:t>
            </a:r>
            <a:endParaRPr lang="en-GB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GB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following day, when Kevin was fired...</a:t>
            </a:r>
            <a:endParaRPr lang="en-GB" b="0">
              <a:effectLst/>
            </a:endParaRPr>
          </a:p>
          <a:p>
            <a:br>
              <a:rPr lang="en-GB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73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let’s look at agentic frameworks.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0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agentic frameworks facilitate the development of agentic applications.</a:t>
            </a:r>
          </a:p>
          <a:p>
            <a:endParaRPr lang="en-US"/>
          </a:p>
          <a:p>
            <a:r>
              <a:rPr lang="en-US"/>
              <a:t>They are in between the model, and the world.</a:t>
            </a:r>
          </a:p>
          <a:p>
            <a:endParaRPr lang="en-US"/>
          </a:p>
          <a:p>
            <a:r>
              <a:rPr lang="en-US"/>
              <a:t>They handle the inputs, orchestrated actions, handle state, do updates.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since you are mostly an academic audience, I have to show you papers.</a:t>
            </a:r>
          </a:p>
          <a:p>
            <a:endParaRPr lang="en-US"/>
          </a:p>
          <a:p>
            <a:r>
              <a:rPr lang="en-US"/>
              <a:t>There are three categories of supply chain attacks in this domain.</a:t>
            </a:r>
          </a:p>
          <a:p>
            <a:endParaRPr lang="en-US"/>
          </a:p>
          <a:p>
            <a:r>
              <a:rPr lang="en-US"/>
              <a:t>First one is the upstrem composition, these are the package registries, there’s has been a lot of work about Agents hallucinating packages and so on.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1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since you are mostly an academic audience, I have to show you papers.</a:t>
            </a:r>
          </a:p>
          <a:p>
            <a:endParaRPr lang="en-US"/>
          </a:p>
          <a:p>
            <a:r>
              <a:rPr lang="en-US"/>
              <a:t>There are three categories of supply chain attacks in this domain.</a:t>
            </a:r>
          </a:p>
          <a:p>
            <a:endParaRPr lang="en-US"/>
          </a:p>
          <a:p>
            <a:r>
              <a:rPr lang="en-US"/>
              <a:t>First one is the upstrem composition, these are the package registries, there’s has been a lot of work about Agents hallucinating packages and so on.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35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There’s also another layer, the agentic framework at runtime, this is prompt injection.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recently, this is a recent ICSE paper, which presents a taxonomy covering many other risks, like MCP, memory, actions,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90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</a:rPr>
              <a:t>Tools</a:t>
            </a:r>
            <a:r>
              <a:rPr lang="en-US" sz="1200" dirty="0">
                <a:solidFill>
                  <a:srgbClr val="F7FAFF"/>
                </a:solidFill>
              </a:rPr>
              <a:t> mean code can act, not just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FA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</a:rPr>
              <a:t>Memory</a:t>
            </a:r>
            <a:r>
              <a:rPr lang="en-US" sz="1200" dirty="0">
                <a:solidFill>
                  <a:srgbClr val="F7FAFF"/>
                </a:solidFill>
              </a:rPr>
              <a:t> means compromise can persist across runs.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FA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</a:rPr>
              <a:t>Connectors</a:t>
            </a:r>
            <a:r>
              <a:rPr lang="en-US" sz="1200" dirty="0">
                <a:solidFill>
                  <a:srgbClr val="F7FAFF"/>
                </a:solidFill>
              </a:rPr>
              <a:t> pull untrusted content into the reasoning loop.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FA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7FAFF"/>
                </a:solidFill>
              </a:rPr>
              <a:t>BIPIA established that indirect prompt injection is broadly effective when models consume external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FA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7FAFF"/>
                </a:solidFill>
              </a:rPr>
              <a:t>InjecAgent</a:t>
            </a:r>
            <a:r>
              <a:rPr lang="en-US" sz="1200" dirty="0">
                <a:solidFill>
                  <a:srgbClr val="F7FAFF"/>
                </a:solidFill>
              </a:rPr>
              <a:t> showed the problem gets worse when the model can use tools and act on the environment.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7FA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7FAFF"/>
                </a:solidFill>
              </a:rPr>
              <a:t>So the supply chain of an agent is partly code and partly content.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7FAFF"/>
                </a:solidFill>
              </a:rPr>
              <a:t>Agent frameworks turn ordinary dependency risk into runtime, stateful, delegated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a quick disclaimer, this is not about the dangers of blindly vibe coding and shipping code in production that we have never read, we don’t even understand, because I think vibe coding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9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let’s look at agentic frameworks.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5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8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5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It breaks down all 173 packages by functional category (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 Ecosystem, Google Cloud SDKs, Crypto &amp; Security, HTTP &amp; Networking, Data Processing, Database, Web Framework, Other/Utilities) and shows: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Bar length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= number of packages in that category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Annotations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next to each bar = total packages, how many are direct deps, how many contain native C/Rust code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Hatched red overlay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= the subset of packages with native code (higher supply chain risk)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95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What it shows: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Starting from the 5 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/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LangGraph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 imports (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langgraph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-google-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genai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-google-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vertexai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langsmith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), it traces every transitive dependency — </a:t>
            </a: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87 packages total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 max depth 5.</a:t>
            </a:r>
          </a:p>
          <a:p>
            <a:pPr algn="l"/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Layout:</a:t>
            </a:r>
            <a:endParaRPr lang="en-US" b="0" i="0" dirty="0">
              <a:solidFill>
                <a:srgbClr val="C1C1C1"/>
              </a:solidFill>
              <a:effectLst/>
              <a:latin typeface="Segoe WPC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Left → Right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= dependency depth. The 5 root packages are at the left edge (depth 0), their direct deps at depth 1, and so on through depth 5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Nodes are rank-grouped by depth so you can visually see the fan-out at each level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Arrows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show actual dependency relationships between packages</a:t>
            </a:r>
          </a:p>
          <a:p>
            <a:pPr algn="l"/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Color coding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(same palette as the other diagrams):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Purple = 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LangChain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 ecosystem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Blue = Google Cloud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Red = Crypto/Security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Orange = HTTP/Networking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Green = Data Processing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Amber = Web Framework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Gray = Other</a:t>
            </a:r>
          </a:p>
          <a:p>
            <a:pPr algn="l"/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Red borders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highlight packages with native C/C++/Rust code (e.g.,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grpcio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pydantic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-core,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</a:rPr>
              <a:t>orjson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, cryptography) — these are the highest-risk nodes since a supply chain attack could inject compiled binaries.</a:t>
            </a:r>
          </a:p>
          <a:p>
            <a:pPr algn="l"/>
            <a:r>
              <a:rPr lang="en-US" b="1" i="0" dirty="0">
                <a:solidFill>
                  <a:srgbClr val="C1C1C1"/>
                </a:solidFill>
                <a:effectLst/>
                <a:latin typeface="Segoe WPC"/>
              </a:rPr>
              <a:t>Key takeaway for the audience: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5 lines in </a:t>
            </a:r>
            <a:r>
              <a:rPr lang="en-US" b="0" i="0" dirty="0" err="1">
                <a:solidFill>
                  <a:srgbClr val="C1C1C1"/>
                </a:solidFill>
                <a:effectLst/>
                <a:latin typeface="Segoe WPC"/>
                <a:hlinkClick r:id="rId3"/>
              </a:rPr>
              <a:t>pyproject.toml</a:t>
            </a:r>
            <a:r>
              <a:rPr lang="en-US" b="0" i="0" dirty="0">
                <a:solidFill>
                  <a:srgbClr val="C1C1C1"/>
                </a:solidFill>
                <a:effectLst/>
                <a:latin typeface="Segoe WPC"/>
              </a:rPr>
              <a:t> pull in 87 packages from ~15 distinct maintainer organizations, including 9+ native code packages you never explicitly chose and almost certainly never audited.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60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6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a quick disclaimer, this is not about the dangers of blindly vibe coding and shipping code in production that we have never read, we don’t even understand, because I think vibe coding is now just the way to do coding.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85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5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in the end, what matters is the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in order to deliver code, we import many things. We know about dependencies, we know about the runtime tooling 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now, with this new agentic layer, we have a bunch of other things, persistence layers, model registries, storage, deployments, and so on.</a:t>
            </a:r>
          </a:p>
          <a:p>
            <a:endParaRPr lang="en-US"/>
          </a:p>
          <a:p>
            <a:r>
              <a:rPr lang="en-US"/>
              <a:t>But and the core of all this, there’s one thing.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8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3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Accountability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8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effectLst/>
                <a:latin typeface="-apple-system"/>
              </a:rPr>
              <a:t>This is from IBM, 1979.</a:t>
            </a:r>
            <a:br>
              <a:rPr lang="en-GB" b="0" i="0">
                <a:effectLst/>
                <a:latin typeface="-apple-system"/>
              </a:rPr>
            </a:br>
            <a:br>
              <a:rPr lang="en-GB" b="0" i="0">
                <a:effectLst/>
                <a:latin typeface="-apple-system"/>
              </a:rPr>
            </a:br>
            <a:r>
              <a:rPr lang="en-GB" b="0" i="0">
                <a:effectLst/>
                <a:latin typeface="-apple-system"/>
              </a:rPr>
              <a:t>“A computer can never be held accountable.</a:t>
            </a:r>
            <a:br>
              <a:rPr lang="en-GB" b="0" i="0">
                <a:effectLst/>
                <a:latin typeface="-apple-system"/>
              </a:rPr>
            </a:br>
            <a:r>
              <a:rPr lang="en-GB" b="0" i="0">
                <a:effectLst/>
                <a:latin typeface="-apple-system"/>
              </a:rPr>
              <a:t>Therefore, a computer must never make a management decision.”</a:t>
            </a:r>
            <a:br>
              <a:rPr lang="en-GB" b="0" i="0">
                <a:effectLst/>
                <a:latin typeface="-apple-system"/>
              </a:rPr>
            </a:br>
            <a:br>
              <a:rPr lang="en-GB" b="0" i="0">
                <a:effectLst/>
                <a:latin typeface="-apple-system"/>
              </a:rPr>
            </a:br>
            <a:br>
              <a:rPr lang="en-GB" b="0" i="0">
                <a:effectLst/>
                <a:latin typeface="-apple-system"/>
              </a:rPr>
            </a:br>
            <a:r>
              <a:rPr lang="en-GB" b="0" i="0">
                <a:effectLst/>
                <a:latin typeface="-apple-system"/>
              </a:rPr>
              <a:t>Today, AI systems choose models, feed on your data, trigger actions, spend money, affect outcomes and most teams can’t answer a simple question:</a:t>
            </a:r>
            <a:br>
              <a:rPr lang="en-GB" b="0" i="0">
                <a:effectLst/>
                <a:latin typeface="-apple-system"/>
              </a:rPr>
            </a:br>
            <a:br>
              <a:rPr lang="en-GB" b="0" i="0">
                <a:effectLst/>
                <a:latin typeface="-apple-system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6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1DE8-C791-C6C8-F366-0C06DB6D7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Your title 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850DD-7D05-D906-D8A4-7FFCA99D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20/08/2024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99C29-D173-D789-38BF-7DF1218E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Name </a:t>
            </a:r>
            <a:r>
              <a:rPr lang="en-GB" noProof="0" dirty="0" err="1"/>
              <a:t>Namesson</a:t>
            </a:r>
            <a:r>
              <a:rPr lang="en-GB" noProof="0" dirty="0"/>
              <a:t> – Information class: Confidential (C3)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A5E2B-B11B-C848-553C-9424CC5F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132F-CB07-4565-AFAB-8119C0738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606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1DE8-C791-C6C8-F366-0C06DB6D7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Your title 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850DD-7D05-D906-D8A4-7FFCA99D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20/08/2024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99C29-D173-D789-38BF-7DF1218E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Name </a:t>
            </a:r>
            <a:r>
              <a:rPr lang="en-GB" noProof="0" dirty="0" err="1"/>
              <a:t>Namesson</a:t>
            </a:r>
            <a:r>
              <a:rPr lang="en-GB" noProof="0" dirty="0"/>
              <a:t> – Information class: Confidential (C3)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A5E2B-B11B-C848-553C-9424CC5F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132F-CB07-4565-AFAB-8119C0738F4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52474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FFCEA8A-7FE9-9B9A-7FA6-1C9ABFD15AB3}"/>
              </a:ext>
            </a:extLst>
          </p:cNvPr>
          <p:cNvSpPr/>
          <p:nvPr userDrawn="1"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F07FC203-BC0B-2150-97B6-72160084D2F7}"/>
              </a:ext>
            </a:extLst>
          </p:cNvPr>
          <p:cNvSpPr/>
          <p:nvPr userDrawn="1"/>
        </p:nvSpPr>
        <p:spPr>
          <a:xfrm>
            <a:off x="-138545" y="-152400"/>
            <a:ext cx="12330545" cy="70104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github/awesome-copilot/blob/main/skills/agent-supply-chain/SKILL.m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5" y="18288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160DD6C3-A980-DDBD-0D8D-78A18A5A943F}"/>
              </a:ext>
            </a:extLst>
          </p:cNvPr>
          <p:cNvSpPr/>
          <p:nvPr/>
        </p:nvSpPr>
        <p:spPr>
          <a:xfrm>
            <a:off x="0" y="1463040"/>
            <a:ext cx="12191695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Moving Fast and Importing Things</a:t>
            </a:r>
            <a:endParaRPr lang="en-US" sz="6000" dirty="0"/>
          </a:p>
        </p:txBody>
      </p:sp>
      <p:sp>
        <p:nvSpPr>
          <p:cNvPr id="21" name="Text 10">
            <a:extLst>
              <a:ext uri="{FF2B5EF4-FFF2-40B4-BE49-F238E27FC236}">
                <a16:creationId xmlns:a16="http://schemas.microsoft.com/office/drawing/2014/main" id="{E9A04CEE-9E5E-AB37-F8AB-1644C0276C1F}"/>
              </a:ext>
            </a:extLst>
          </p:cNvPr>
          <p:cNvSpPr/>
          <p:nvPr/>
        </p:nvSpPr>
        <p:spPr>
          <a:xfrm>
            <a:off x="0" y="2574036"/>
            <a:ext cx="12191695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C7B9FF"/>
                </a:solidFill>
              </a:rPr>
              <a:t>The Software Supply Chain of Agentic AI</a:t>
            </a:r>
            <a:endParaRPr lang="en-US" sz="3600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1E7396FD-635B-A17C-8E04-B3C91FD92CAD}"/>
              </a:ext>
            </a:extLst>
          </p:cNvPr>
          <p:cNvSpPr/>
          <p:nvPr/>
        </p:nvSpPr>
        <p:spPr>
          <a:xfrm>
            <a:off x="305" y="3474720"/>
            <a:ext cx="12191695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dirty="0">
                <a:solidFill>
                  <a:srgbClr val="F5C451"/>
                </a:solidFill>
              </a:rPr>
              <a:t>César Soto Valero</a:t>
            </a:r>
          </a:p>
        </p:txBody>
      </p:sp>
      <p:sp>
        <p:nvSpPr>
          <p:cNvPr id="3" name="Text 18">
            <a:extLst>
              <a:ext uri="{FF2B5EF4-FFF2-40B4-BE49-F238E27FC236}">
                <a16:creationId xmlns:a16="http://schemas.microsoft.com/office/drawing/2014/main" id="{8DEB0DA8-ED83-933A-EFDD-D41B24C8743C}"/>
              </a:ext>
            </a:extLst>
          </p:cNvPr>
          <p:cNvSpPr/>
          <p:nvPr/>
        </p:nvSpPr>
        <p:spPr>
          <a:xfrm>
            <a:off x="0" y="6382512"/>
            <a:ext cx="12192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20" dirty="0">
                <a:solidFill>
                  <a:srgbClr val="7F8EA7"/>
                </a:solidFill>
              </a:rPr>
              <a:t>The 5th KTH Workshop on the Software Supply Chain, 24 April 2026.</a:t>
            </a:r>
            <a:endParaRPr lang="en-US" sz="820" dirty="0"/>
          </a:p>
        </p:txBody>
      </p:sp>
      <p:sp>
        <p:nvSpPr>
          <p:cNvPr id="5" name="Text 9">
            <a:extLst>
              <a:ext uri="{FF2B5EF4-FFF2-40B4-BE49-F238E27FC236}">
                <a16:creationId xmlns:a16="http://schemas.microsoft.com/office/drawing/2014/main" id="{91CC8578-46E4-C86E-2F52-80191C307F57}"/>
              </a:ext>
            </a:extLst>
          </p:cNvPr>
          <p:cNvSpPr/>
          <p:nvPr/>
        </p:nvSpPr>
        <p:spPr>
          <a:xfrm>
            <a:off x="305" y="3909060"/>
            <a:ext cx="12191695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en-US" sz="1400" u="sng" dirty="0">
              <a:solidFill>
                <a:srgbClr val="F5C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17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34356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C1A670-2F9E-3220-1B41-517C8D0C5066}"/>
              </a:ext>
            </a:extLst>
          </p:cNvPr>
          <p:cNvSpPr/>
          <p:nvPr/>
        </p:nvSpPr>
        <p:spPr>
          <a:xfrm>
            <a:off x="0" y="0"/>
            <a:ext cx="12192000" cy="6992356"/>
          </a:xfrm>
          <a:prstGeom prst="rect">
            <a:avLst/>
          </a:prstGeom>
          <a:solidFill>
            <a:srgbClr val="2127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52C25-FF02-26BD-F4E1-F6A33BFF5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49"/>
          <a:stretch/>
        </p:blipFill>
        <p:spPr>
          <a:xfrm>
            <a:off x="2748" y="0"/>
            <a:ext cx="12188947" cy="66134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BD8A57-3EC2-B661-54BC-BB451266D8CD}"/>
                  </a:ext>
                </a:extLst>
              </p14:cNvPr>
              <p14:cNvContentPartPr/>
              <p14:nvPr/>
            </p14:nvContentPartPr>
            <p14:xfrm>
              <a:off x="736895" y="853359"/>
              <a:ext cx="2598840" cy="655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BD8A57-3EC2-B661-54BC-BB451266D8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255" y="835719"/>
                <a:ext cx="2634480" cy="6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EF19975-EE97-18FE-9929-61CE59AA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44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3CF42-4397-D3FF-FA09-4EA45DF13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55" y="1116033"/>
            <a:ext cx="9411383" cy="46259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AF72173-4746-5AB2-5F40-7D276FD3C92A}"/>
                  </a:ext>
                </a:extLst>
              </p14:cNvPr>
              <p14:cNvContentPartPr/>
              <p14:nvPr/>
            </p14:nvContentPartPr>
            <p14:xfrm>
              <a:off x="1984608" y="2661912"/>
              <a:ext cx="2266920" cy="19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AF72173-4746-5AB2-5F40-7D276FD3C9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6608" y="2644272"/>
                <a:ext cx="2302560" cy="5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601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34356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71DF04D1-2309-60B1-DD76-3E6B7B967689}"/>
              </a:ext>
            </a:extLst>
          </p:cNvPr>
          <p:cNvSpPr/>
          <p:nvPr/>
        </p:nvSpPr>
        <p:spPr>
          <a:xfrm>
            <a:off x="1522372" y="2908303"/>
            <a:ext cx="9528044" cy="655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dirty="0">
                <a:solidFill>
                  <a:srgbClr val="F7FAFF"/>
                </a:solidFill>
              </a:rPr>
              <a:t>Agentic Frameworks</a:t>
            </a:r>
          </a:p>
        </p:txBody>
      </p:sp>
    </p:spTree>
    <p:extLst>
      <p:ext uri="{BB962C8B-B14F-4D97-AF65-F5344CB8AC3E}">
        <p14:creationId xmlns:p14="http://schemas.microsoft.com/office/powerpoint/2010/main" val="260923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3"/>
          <p:cNvSpPr/>
          <p:nvPr/>
        </p:nvSpPr>
        <p:spPr>
          <a:xfrm>
            <a:off x="3297936" y="937260"/>
            <a:ext cx="5452872" cy="4983480"/>
          </a:xfrm>
          <a:prstGeom prst="roundRect">
            <a:avLst>
              <a:gd name="adj" fmla="val 2202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6" name="Shape 14"/>
          <p:cNvSpPr/>
          <p:nvPr/>
        </p:nvSpPr>
        <p:spPr>
          <a:xfrm>
            <a:off x="3709416" y="1367028"/>
            <a:ext cx="1234440" cy="566928"/>
          </a:xfrm>
          <a:prstGeom prst="roundRect">
            <a:avLst>
              <a:gd name="adj" fmla="val 19355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Text 15"/>
          <p:cNvSpPr/>
          <p:nvPr/>
        </p:nvSpPr>
        <p:spPr>
          <a:xfrm>
            <a:off x="3709416" y="1559052"/>
            <a:ext cx="12344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Model</a:t>
            </a: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5263896" y="1367028"/>
            <a:ext cx="1234440" cy="566928"/>
          </a:xfrm>
          <a:prstGeom prst="roundRect">
            <a:avLst>
              <a:gd name="adj" fmla="val 19355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9" name="Text 17"/>
          <p:cNvSpPr/>
          <p:nvPr/>
        </p:nvSpPr>
        <p:spPr>
          <a:xfrm>
            <a:off x="5263896" y="1559052"/>
            <a:ext cx="12344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Framework</a:t>
            </a:r>
            <a:endParaRPr lang="en-US" dirty="0"/>
          </a:p>
        </p:txBody>
      </p:sp>
      <p:sp>
        <p:nvSpPr>
          <p:cNvPr id="20" name="Shape 18"/>
          <p:cNvSpPr/>
          <p:nvPr/>
        </p:nvSpPr>
        <p:spPr>
          <a:xfrm>
            <a:off x="6818376" y="1367028"/>
            <a:ext cx="1234440" cy="566928"/>
          </a:xfrm>
          <a:prstGeom prst="roundRect">
            <a:avLst>
              <a:gd name="adj" fmla="val 19355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1" name="Text 19"/>
          <p:cNvSpPr/>
          <p:nvPr/>
        </p:nvSpPr>
        <p:spPr>
          <a:xfrm>
            <a:off x="6818376" y="1559052"/>
            <a:ext cx="12344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World</a:t>
            </a:r>
            <a:endParaRPr lang="en-US" dirty="0"/>
          </a:p>
        </p:txBody>
      </p:sp>
      <p:sp>
        <p:nvSpPr>
          <p:cNvPr id="22" name="Shape 20"/>
          <p:cNvSpPr/>
          <p:nvPr/>
        </p:nvSpPr>
        <p:spPr>
          <a:xfrm>
            <a:off x="4943856" y="1650492"/>
            <a:ext cx="246888" cy="0"/>
          </a:xfrm>
          <a:prstGeom prst="line">
            <a:avLst/>
          </a:prstGeom>
          <a:noFill/>
          <a:ln w="1905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" name="Shape 21"/>
          <p:cNvSpPr/>
          <p:nvPr/>
        </p:nvSpPr>
        <p:spPr>
          <a:xfrm>
            <a:off x="6498336" y="1650492"/>
            <a:ext cx="246888" cy="0"/>
          </a:xfrm>
          <a:prstGeom prst="line">
            <a:avLst/>
          </a:prstGeom>
          <a:noFill/>
          <a:ln w="1905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400"/>
          </a:p>
        </p:txBody>
      </p:sp>
      <p:sp>
        <p:nvSpPr>
          <p:cNvPr id="24" name="Shape 22"/>
          <p:cNvSpPr/>
          <p:nvPr/>
        </p:nvSpPr>
        <p:spPr>
          <a:xfrm>
            <a:off x="3755136" y="2400300"/>
            <a:ext cx="4565904" cy="566928"/>
          </a:xfrm>
          <a:prstGeom prst="roundRect">
            <a:avLst>
              <a:gd name="adj" fmla="val 19355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5" name="Text 23"/>
          <p:cNvSpPr/>
          <p:nvPr/>
        </p:nvSpPr>
        <p:spPr>
          <a:xfrm>
            <a:off x="3965448" y="2546604"/>
            <a:ext cx="822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0D5C8"/>
                </a:solidFill>
              </a:rPr>
              <a:t>Input</a:t>
            </a: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5117592" y="2546604"/>
            <a:ext cx="2788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7FAFF"/>
                </a:solidFill>
              </a:rPr>
              <a:t>prompts, docs, web pages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755136" y="3223260"/>
            <a:ext cx="4565904" cy="566928"/>
          </a:xfrm>
          <a:prstGeom prst="roundRect">
            <a:avLst>
              <a:gd name="adj" fmla="val 19355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8" name="Text 26"/>
          <p:cNvSpPr/>
          <p:nvPr/>
        </p:nvSpPr>
        <p:spPr>
          <a:xfrm>
            <a:off x="3965448" y="3369564"/>
            <a:ext cx="822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0D5C8"/>
                </a:solidFill>
              </a:rPr>
              <a:t>Actions</a:t>
            </a:r>
            <a:endParaRPr lang="en-US" dirty="0"/>
          </a:p>
        </p:txBody>
      </p:sp>
      <p:sp>
        <p:nvSpPr>
          <p:cNvPr id="29" name="Text 27"/>
          <p:cNvSpPr/>
          <p:nvPr/>
        </p:nvSpPr>
        <p:spPr>
          <a:xfrm>
            <a:off x="5117592" y="3369564"/>
            <a:ext cx="2788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7FAFF"/>
                </a:solidFill>
              </a:rPr>
              <a:t>APIs, DBs, files, browsers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755136" y="4046220"/>
            <a:ext cx="4565904" cy="566928"/>
          </a:xfrm>
          <a:prstGeom prst="roundRect">
            <a:avLst>
              <a:gd name="adj" fmla="val 19355"/>
            </a:avLst>
          </a:prstGeom>
          <a:solidFill>
            <a:srgbClr val="132949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1" name="Text 29"/>
          <p:cNvSpPr/>
          <p:nvPr/>
        </p:nvSpPr>
        <p:spPr>
          <a:xfrm>
            <a:off x="3965448" y="4192524"/>
            <a:ext cx="822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0D5C8"/>
                </a:solidFill>
              </a:rPr>
              <a:t>State</a:t>
            </a:r>
            <a:endParaRPr lang="en-US" dirty="0"/>
          </a:p>
        </p:txBody>
      </p:sp>
      <p:sp>
        <p:nvSpPr>
          <p:cNvPr id="32" name="Text 30"/>
          <p:cNvSpPr/>
          <p:nvPr/>
        </p:nvSpPr>
        <p:spPr>
          <a:xfrm>
            <a:off x="5117592" y="4192524"/>
            <a:ext cx="2788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7FAFF"/>
                </a:solidFill>
              </a:rPr>
              <a:t>threads, checkpoints, memory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755136" y="4869180"/>
            <a:ext cx="4565904" cy="566928"/>
          </a:xfrm>
          <a:prstGeom prst="roundRect">
            <a:avLst>
              <a:gd name="adj" fmla="val 19355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 32"/>
          <p:cNvSpPr/>
          <p:nvPr/>
        </p:nvSpPr>
        <p:spPr>
          <a:xfrm>
            <a:off x="3965448" y="5015484"/>
            <a:ext cx="101803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30D5C8"/>
                </a:solidFill>
              </a:rPr>
              <a:t>Updates</a:t>
            </a:r>
            <a:endParaRPr lang="en-US" dirty="0"/>
          </a:p>
        </p:txBody>
      </p:sp>
      <p:sp>
        <p:nvSpPr>
          <p:cNvPr id="35" name="Text 33"/>
          <p:cNvSpPr/>
          <p:nvPr/>
        </p:nvSpPr>
        <p:spPr>
          <a:xfrm>
            <a:off x="5117592" y="5015484"/>
            <a:ext cx="3108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F7FAFF"/>
                </a:solidFill>
              </a:rPr>
              <a:t>new versions, new CVEs, breakage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"/>
          <p:cNvSpPr/>
          <p:nvPr/>
        </p:nvSpPr>
        <p:spPr>
          <a:xfrm>
            <a:off x="1143554" y="13638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Shape 2"/>
          <p:cNvSpPr/>
          <p:nvPr/>
        </p:nvSpPr>
        <p:spPr>
          <a:xfrm>
            <a:off x="1143554" y="27354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3" name="Shape 3"/>
          <p:cNvSpPr/>
          <p:nvPr/>
        </p:nvSpPr>
        <p:spPr>
          <a:xfrm>
            <a:off x="1143554" y="41070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4" name="Text 4"/>
          <p:cNvSpPr/>
          <p:nvPr/>
        </p:nvSpPr>
        <p:spPr>
          <a:xfrm>
            <a:off x="1417874" y="16930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Packages and registries</a:t>
            </a:r>
            <a:endParaRPr lang="en-US" sz="2000" dirty="0"/>
          </a:p>
        </p:txBody>
      </p:sp>
      <p:sp>
        <p:nvSpPr>
          <p:cNvPr id="25" name="Text 5"/>
          <p:cNvSpPr/>
          <p:nvPr/>
        </p:nvSpPr>
        <p:spPr>
          <a:xfrm>
            <a:off x="1417874" y="30646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Agent framework and runtime</a:t>
            </a:r>
            <a:endParaRPr lang="en-US" sz="2000" dirty="0"/>
          </a:p>
        </p:txBody>
      </p:sp>
      <p:sp>
        <p:nvSpPr>
          <p:cNvPr id="26" name="Text 6"/>
          <p:cNvSpPr/>
          <p:nvPr/>
        </p:nvSpPr>
        <p:spPr>
          <a:xfrm>
            <a:off x="1417874" y="44362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Tools, memory, and actions</a:t>
            </a:r>
            <a:endParaRPr lang="en-US" sz="2000" dirty="0"/>
          </a:p>
        </p:txBody>
      </p:sp>
      <p:sp>
        <p:nvSpPr>
          <p:cNvPr id="27" name="Shape 7"/>
          <p:cNvSpPr/>
          <p:nvPr/>
        </p:nvSpPr>
        <p:spPr>
          <a:xfrm>
            <a:off x="3063794" y="22782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28" name="Shape 8"/>
          <p:cNvSpPr/>
          <p:nvPr/>
        </p:nvSpPr>
        <p:spPr>
          <a:xfrm>
            <a:off x="3063794" y="36498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9255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"/>
          <p:cNvSpPr/>
          <p:nvPr/>
        </p:nvSpPr>
        <p:spPr>
          <a:xfrm>
            <a:off x="1143554" y="13638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Shape 2"/>
          <p:cNvSpPr/>
          <p:nvPr/>
        </p:nvSpPr>
        <p:spPr>
          <a:xfrm>
            <a:off x="1143554" y="27354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3" name="Shape 3"/>
          <p:cNvSpPr/>
          <p:nvPr/>
        </p:nvSpPr>
        <p:spPr>
          <a:xfrm>
            <a:off x="1143554" y="41070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4" name="Text 4"/>
          <p:cNvSpPr/>
          <p:nvPr/>
        </p:nvSpPr>
        <p:spPr>
          <a:xfrm>
            <a:off x="1417874" y="16930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Packages and registries</a:t>
            </a:r>
            <a:endParaRPr lang="en-US" sz="2000" dirty="0"/>
          </a:p>
        </p:txBody>
      </p:sp>
      <p:sp>
        <p:nvSpPr>
          <p:cNvPr id="25" name="Text 5"/>
          <p:cNvSpPr/>
          <p:nvPr/>
        </p:nvSpPr>
        <p:spPr>
          <a:xfrm>
            <a:off x="1417874" y="30646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Agent framework and runtime</a:t>
            </a:r>
            <a:endParaRPr lang="en-US" sz="2000" dirty="0"/>
          </a:p>
        </p:txBody>
      </p:sp>
      <p:sp>
        <p:nvSpPr>
          <p:cNvPr id="26" name="Text 6"/>
          <p:cNvSpPr/>
          <p:nvPr/>
        </p:nvSpPr>
        <p:spPr>
          <a:xfrm>
            <a:off x="1417874" y="44362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Tools, memory, and actions</a:t>
            </a:r>
            <a:endParaRPr lang="en-US" sz="2000" dirty="0"/>
          </a:p>
        </p:txBody>
      </p:sp>
      <p:sp>
        <p:nvSpPr>
          <p:cNvPr id="27" name="Shape 7"/>
          <p:cNvSpPr/>
          <p:nvPr/>
        </p:nvSpPr>
        <p:spPr>
          <a:xfrm>
            <a:off x="3063794" y="22782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28" name="Shape 8"/>
          <p:cNvSpPr/>
          <p:nvPr/>
        </p:nvSpPr>
        <p:spPr>
          <a:xfrm>
            <a:off x="3063794" y="36498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AC584-D161-8084-B1E7-A1977764A036}"/>
              </a:ext>
            </a:extLst>
          </p:cNvPr>
          <p:cNvSpPr txBox="1"/>
          <p:nvPr/>
        </p:nvSpPr>
        <p:spPr>
          <a:xfrm>
            <a:off x="6283200" y="219042"/>
            <a:ext cx="4490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Upstream composition risks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E9733-7F72-A092-8362-F061FE58B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200" y="787348"/>
            <a:ext cx="4490926" cy="58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5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"/>
          <p:cNvSpPr/>
          <p:nvPr/>
        </p:nvSpPr>
        <p:spPr>
          <a:xfrm>
            <a:off x="1143554" y="13638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Shape 2"/>
          <p:cNvSpPr/>
          <p:nvPr/>
        </p:nvSpPr>
        <p:spPr>
          <a:xfrm>
            <a:off x="1143554" y="27354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3" name="Shape 3"/>
          <p:cNvSpPr/>
          <p:nvPr/>
        </p:nvSpPr>
        <p:spPr>
          <a:xfrm>
            <a:off x="1143554" y="41070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4" name="Text 4"/>
          <p:cNvSpPr/>
          <p:nvPr/>
        </p:nvSpPr>
        <p:spPr>
          <a:xfrm>
            <a:off x="1417874" y="16930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Packages and registries</a:t>
            </a:r>
            <a:endParaRPr lang="en-US" sz="2000" dirty="0"/>
          </a:p>
        </p:txBody>
      </p:sp>
      <p:sp>
        <p:nvSpPr>
          <p:cNvPr id="25" name="Text 5"/>
          <p:cNvSpPr/>
          <p:nvPr/>
        </p:nvSpPr>
        <p:spPr>
          <a:xfrm>
            <a:off x="1417874" y="30646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Agent framework and runtime</a:t>
            </a:r>
            <a:endParaRPr lang="en-US" sz="2000" dirty="0"/>
          </a:p>
        </p:txBody>
      </p:sp>
      <p:sp>
        <p:nvSpPr>
          <p:cNvPr id="26" name="Text 6"/>
          <p:cNvSpPr/>
          <p:nvPr/>
        </p:nvSpPr>
        <p:spPr>
          <a:xfrm>
            <a:off x="1417874" y="44362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Tools, memory, and actions</a:t>
            </a:r>
            <a:endParaRPr lang="en-US" sz="2000" dirty="0"/>
          </a:p>
        </p:txBody>
      </p:sp>
      <p:sp>
        <p:nvSpPr>
          <p:cNvPr id="27" name="Shape 7"/>
          <p:cNvSpPr/>
          <p:nvPr/>
        </p:nvSpPr>
        <p:spPr>
          <a:xfrm>
            <a:off x="3063794" y="22782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28" name="Shape 8"/>
          <p:cNvSpPr/>
          <p:nvPr/>
        </p:nvSpPr>
        <p:spPr>
          <a:xfrm>
            <a:off x="3063794" y="36498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AC584-D161-8084-B1E7-A1977764A036}"/>
              </a:ext>
            </a:extLst>
          </p:cNvPr>
          <p:cNvSpPr txBox="1"/>
          <p:nvPr/>
        </p:nvSpPr>
        <p:spPr>
          <a:xfrm>
            <a:off x="6281134" y="239806"/>
            <a:ext cx="4476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Tool-integration runtime risks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6147C-7698-3373-0B35-CD868B859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134" y="784186"/>
            <a:ext cx="4476683" cy="58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4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"/>
          <p:cNvSpPr/>
          <p:nvPr/>
        </p:nvSpPr>
        <p:spPr>
          <a:xfrm>
            <a:off x="1143554" y="13638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Shape 2"/>
          <p:cNvSpPr/>
          <p:nvPr/>
        </p:nvSpPr>
        <p:spPr>
          <a:xfrm>
            <a:off x="1143554" y="27354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3" name="Shape 3"/>
          <p:cNvSpPr/>
          <p:nvPr/>
        </p:nvSpPr>
        <p:spPr>
          <a:xfrm>
            <a:off x="1143554" y="4107028"/>
            <a:ext cx="3840480" cy="914400"/>
          </a:xfrm>
          <a:prstGeom prst="roundRect">
            <a:avLst>
              <a:gd name="adj" fmla="val 12000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4" name="Text 4"/>
          <p:cNvSpPr/>
          <p:nvPr/>
        </p:nvSpPr>
        <p:spPr>
          <a:xfrm>
            <a:off x="1417874" y="16930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Packages and registries</a:t>
            </a:r>
            <a:endParaRPr lang="en-US" sz="2000" dirty="0"/>
          </a:p>
        </p:txBody>
      </p:sp>
      <p:sp>
        <p:nvSpPr>
          <p:cNvPr id="25" name="Text 5"/>
          <p:cNvSpPr/>
          <p:nvPr/>
        </p:nvSpPr>
        <p:spPr>
          <a:xfrm>
            <a:off x="1417874" y="30646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Agent framework and runtime</a:t>
            </a:r>
            <a:endParaRPr lang="en-US" sz="2000" dirty="0"/>
          </a:p>
        </p:txBody>
      </p:sp>
      <p:sp>
        <p:nvSpPr>
          <p:cNvPr id="26" name="Text 6"/>
          <p:cNvSpPr/>
          <p:nvPr/>
        </p:nvSpPr>
        <p:spPr>
          <a:xfrm>
            <a:off x="1417874" y="4436212"/>
            <a:ext cx="32918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rgbClr val="F7FAFF"/>
                </a:solidFill>
              </a:rPr>
              <a:t>Tools, memory, and actions</a:t>
            </a:r>
            <a:endParaRPr lang="en-US" sz="2000" dirty="0"/>
          </a:p>
        </p:txBody>
      </p:sp>
      <p:sp>
        <p:nvSpPr>
          <p:cNvPr id="27" name="Shape 7"/>
          <p:cNvSpPr/>
          <p:nvPr/>
        </p:nvSpPr>
        <p:spPr>
          <a:xfrm>
            <a:off x="3063794" y="22782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28" name="Shape 8"/>
          <p:cNvSpPr/>
          <p:nvPr/>
        </p:nvSpPr>
        <p:spPr>
          <a:xfrm>
            <a:off x="3063794" y="3649828"/>
            <a:ext cx="0" cy="384048"/>
          </a:xfrm>
          <a:prstGeom prst="line">
            <a:avLst/>
          </a:prstGeom>
          <a:noFill/>
          <a:ln w="22860">
            <a:solidFill>
              <a:srgbClr val="6F8B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0B4F91-45B3-70F3-C0D6-86D56AEA10AB}"/>
              </a:ext>
            </a:extLst>
          </p:cNvPr>
          <p:cNvSpPr txBox="1"/>
          <p:nvPr/>
        </p:nvSpPr>
        <p:spPr>
          <a:xfrm>
            <a:off x="6278880" y="239806"/>
            <a:ext cx="5038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Cross-cutting AI supply chain analysis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8A0C0-1A6C-BB31-123A-83D5E31A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829476"/>
            <a:ext cx="5038858" cy="56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9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30886"/>
            <a:ext cx="12191695" cy="6958584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886841" y="294684"/>
            <a:ext cx="8890921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7FAFF"/>
                </a:solidFill>
              </a:rPr>
              <a:t>Every new agent capability creates a new trust edge</a:t>
            </a:r>
            <a:endParaRPr lang="en-US" sz="2800" dirty="0"/>
          </a:p>
        </p:txBody>
      </p:sp>
      <p:sp>
        <p:nvSpPr>
          <p:cNvPr id="7" name="Shape 5"/>
          <p:cNvSpPr/>
          <p:nvPr/>
        </p:nvSpPr>
        <p:spPr>
          <a:xfrm>
            <a:off x="928037" y="3741676"/>
            <a:ext cx="118458" cy="91440"/>
          </a:xfrm>
          <a:prstGeom prst="ellipse">
            <a:avLst/>
          </a:prstGeom>
          <a:solidFill>
            <a:srgbClr val="7C5CFF"/>
          </a:solidFill>
          <a:ln w="12700">
            <a:solidFill>
              <a:srgbClr val="7C5CF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8" name="Text 6"/>
          <p:cNvSpPr/>
          <p:nvPr/>
        </p:nvSpPr>
        <p:spPr>
          <a:xfrm>
            <a:off x="1092628" y="3622804"/>
            <a:ext cx="8149133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Tools</a:t>
            </a:r>
            <a:r>
              <a:rPr lang="en-US" sz="2800" dirty="0">
                <a:solidFill>
                  <a:srgbClr val="F7FAFF"/>
                </a:solidFill>
              </a:rPr>
              <a:t> </a:t>
            </a:r>
            <a:r>
              <a:rPr lang="en-SE" sz="2800" dirty="0">
                <a:solidFill>
                  <a:srgbClr val="F7FAFF"/>
                </a:solidFill>
              </a:rPr>
              <a:t>: </a:t>
            </a:r>
            <a:r>
              <a:rPr lang="en-US" sz="2800" dirty="0">
                <a:solidFill>
                  <a:srgbClr val="F7FAFF"/>
                </a:solidFill>
              </a:rPr>
              <a:t> code can act, not just answer</a:t>
            </a:r>
            <a:endParaRPr lang="en-US" sz="2800" dirty="0"/>
          </a:p>
        </p:txBody>
      </p:sp>
      <p:sp>
        <p:nvSpPr>
          <p:cNvPr id="9" name="Shape 7"/>
          <p:cNvSpPr/>
          <p:nvPr/>
        </p:nvSpPr>
        <p:spPr>
          <a:xfrm>
            <a:off x="928037" y="4308604"/>
            <a:ext cx="118458" cy="91440"/>
          </a:xfrm>
          <a:prstGeom prst="ellipse">
            <a:avLst/>
          </a:prstGeom>
          <a:solidFill>
            <a:srgbClr val="7C5CFF"/>
          </a:solidFill>
          <a:ln w="12700">
            <a:solidFill>
              <a:srgbClr val="7C5CF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" name="Text 8"/>
          <p:cNvSpPr/>
          <p:nvPr/>
        </p:nvSpPr>
        <p:spPr>
          <a:xfrm>
            <a:off x="1092628" y="4189732"/>
            <a:ext cx="10584133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Memory </a:t>
            </a:r>
            <a:r>
              <a:rPr lang="en-SE" sz="2800" dirty="0">
                <a:solidFill>
                  <a:srgbClr val="F7FAFF"/>
                </a:solidFill>
              </a:rPr>
              <a:t>: </a:t>
            </a:r>
            <a:r>
              <a:rPr lang="en-US" sz="2800" dirty="0">
                <a:solidFill>
                  <a:srgbClr val="F7FAFF"/>
                </a:solidFill>
              </a:rPr>
              <a:t>compromise can persist across runs</a:t>
            </a:r>
            <a:endParaRPr lang="en-US" sz="2800" dirty="0"/>
          </a:p>
        </p:txBody>
      </p:sp>
      <p:sp>
        <p:nvSpPr>
          <p:cNvPr id="11" name="Shape 9"/>
          <p:cNvSpPr/>
          <p:nvPr/>
        </p:nvSpPr>
        <p:spPr>
          <a:xfrm>
            <a:off x="928037" y="4875532"/>
            <a:ext cx="118458" cy="91440"/>
          </a:xfrm>
          <a:prstGeom prst="ellipse">
            <a:avLst/>
          </a:prstGeom>
          <a:solidFill>
            <a:srgbClr val="7C5CFF"/>
          </a:solidFill>
          <a:ln w="12700">
            <a:solidFill>
              <a:srgbClr val="7C5CF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2" name="Text 10"/>
          <p:cNvSpPr/>
          <p:nvPr/>
        </p:nvSpPr>
        <p:spPr>
          <a:xfrm>
            <a:off x="1092628" y="4756660"/>
            <a:ext cx="10405567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Connectors</a:t>
            </a:r>
            <a:r>
              <a:rPr lang="en-US" sz="2800" dirty="0">
                <a:solidFill>
                  <a:srgbClr val="F7FAFF"/>
                </a:solidFill>
              </a:rPr>
              <a:t> </a:t>
            </a:r>
            <a:r>
              <a:rPr lang="en-SE" sz="2800" dirty="0">
                <a:solidFill>
                  <a:srgbClr val="F7FAFF"/>
                </a:solidFill>
              </a:rPr>
              <a:t>: </a:t>
            </a:r>
            <a:r>
              <a:rPr lang="en-US" sz="2800" dirty="0">
                <a:solidFill>
                  <a:srgbClr val="F7FAFF"/>
                </a:solidFill>
              </a:rPr>
              <a:t>pull untrusted content into the reasoning loop</a:t>
            </a:r>
            <a:endParaRPr lang="en-US" sz="2800" dirty="0"/>
          </a:p>
        </p:txBody>
      </p:sp>
      <p:sp>
        <p:nvSpPr>
          <p:cNvPr id="13" name="Shape 11"/>
          <p:cNvSpPr/>
          <p:nvPr/>
        </p:nvSpPr>
        <p:spPr>
          <a:xfrm>
            <a:off x="928037" y="5442460"/>
            <a:ext cx="118458" cy="91440"/>
          </a:xfrm>
          <a:prstGeom prst="ellipse">
            <a:avLst/>
          </a:prstGeom>
          <a:solidFill>
            <a:srgbClr val="7C5CFF"/>
          </a:solidFill>
          <a:ln w="12700">
            <a:solidFill>
              <a:srgbClr val="7C5CF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4" name="Text 12"/>
          <p:cNvSpPr/>
          <p:nvPr/>
        </p:nvSpPr>
        <p:spPr>
          <a:xfrm>
            <a:off x="1092628" y="5323588"/>
            <a:ext cx="10405567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Packages</a:t>
            </a:r>
            <a:r>
              <a:rPr lang="en-US" sz="2800" dirty="0">
                <a:solidFill>
                  <a:srgbClr val="F7FAFF"/>
                </a:solidFill>
              </a:rPr>
              <a:t> </a:t>
            </a:r>
            <a:r>
              <a:rPr lang="en-SE" sz="2800" dirty="0">
                <a:solidFill>
                  <a:srgbClr val="F7FAFF"/>
                </a:solidFill>
              </a:rPr>
              <a:t>: make</a:t>
            </a:r>
            <a:r>
              <a:rPr lang="en-US" sz="2800" dirty="0">
                <a:solidFill>
                  <a:srgbClr val="F7FAFF"/>
                </a:solidFill>
              </a:rPr>
              <a:t> “import” a live security decision</a:t>
            </a:r>
            <a:endParaRPr lang="en-US" sz="2800" dirty="0"/>
          </a:p>
        </p:txBody>
      </p:sp>
      <p:sp>
        <p:nvSpPr>
          <p:cNvPr id="4" name="Shape 3">
            <a:extLst>
              <a:ext uri="{FF2B5EF4-FFF2-40B4-BE49-F238E27FC236}">
                <a16:creationId xmlns:a16="http://schemas.microsoft.com/office/drawing/2014/main" id="{8FC83814-2FB0-252F-3920-AF4911D71EFC}"/>
              </a:ext>
            </a:extLst>
          </p:cNvPr>
          <p:cNvSpPr/>
          <p:nvPr/>
        </p:nvSpPr>
        <p:spPr>
          <a:xfrm>
            <a:off x="886841" y="1470404"/>
            <a:ext cx="1783080" cy="1078992"/>
          </a:xfrm>
          <a:prstGeom prst="roundRect">
            <a:avLst>
              <a:gd name="adj" fmla="val 10169"/>
            </a:avLst>
          </a:prstGeom>
          <a:solidFill>
            <a:srgbClr val="14254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4">
            <a:extLst>
              <a:ext uri="{FF2B5EF4-FFF2-40B4-BE49-F238E27FC236}">
                <a16:creationId xmlns:a16="http://schemas.microsoft.com/office/drawing/2014/main" id="{A13C5F6E-9F37-789A-CFC5-A1A1F545567C}"/>
              </a:ext>
            </a:extLst>
          </p:cNvPr>
          <p:cNvSpPr/>
          <p:nvPr/>
        </p:nvSpPr>
        <p:spPr>
          <a:xfrm>
            <a:off x="959993" y="1696026"/>
            <a:ext cx="163677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Package</a:t>
            </a:r>
            <a:endParaRPr lang="en-US" dirty="0"/>
          </a:p>
        </p:txBody>
      </p:sp>
      <p:sp>
        <p:nvSpPr>
          <p:cNvPr id="37" name="Text 5">
            <a:extLst>
              <a:ext uri="{FF2B5EF4-FFF2-40B4-BE49-F238E27FC236}">
                <a16:creationId xmlns:a16="http://schemas.microsoft.com/office/drawing/2014/main" id="{C12DF9FA-935D-FBF4-7B7E-B1394CD1ACA8}"/>
              </a:ext>
            </a:extLst>
          </p:cNvPr>
          <p:cNvSpPr/>
          <p:nvPr/>
        </p:nvSpPr>
        <p:spPr>
          <a:xfrm>
            <a:off x="996569" y="2047755"/>
            <a:ext cx="15636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typosquat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compromise</a:t>
            </a:r>
            <a:endParaRPr lang="en-US" sz="1400" dirty="0"/>
          </a:p>
        </p:txBody>
      </p:sp>
      <p:sp>
        <p:nvSpPr>
          <p:cNvPr id="38" name="Shape 6">
            <a:extLst>
              <a:ext uri="{FF2B5EF4-FFF2-40B4-BE49-F238E27FC236}">
                <a16:creationId xmlns:a16="http://schemas.microsoft.com/office/drawing/2014/main" id="{B5201CC7-09A8-8902-7CFD-ADFCE1F5B24F}"/>
              </a:ext>
            </a:extLst>
          </p:cNvPr>
          <p:cNvSpPr/>
          <p:nvPr/>
        </p:nvSpPr>
        <p:spPr>
          <a:xfrm>
            <a:off x="3081401" y="1470404"/>
            <a:ext cx="1874520" cy="1078992"/>
          </a:xfrm>
          <a:prstGeom prst="roundRect">
            <a:avLst>
              <a:gd name="adj" fmla="val 10169"/>
            </a:avLst>
          </a:prstGeom>
          <a:solidFill>
            <a:srgbClr val="14254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7">
            <a:extLst>
              <a:ext uri="{FF2B5EF4-FFF2-40B4-BE49-F238E27FC236}">
                <a16:creationId xmlns:a16="http://schemas.microsoft.com/office/drawing/2014/main" id="{0904F8AB-E0E6-FE55-6136-68AD1BE019F4}"/>
              </a:ext>
            </a:extLst>
          </p:cNvPr>
          <p:cNvSpPr/>
          <p:nvPr/>
        </p:nvSpPr>
        <p:spPr>
          <a:xfrm>
            <a:off x="3154553" y="1696026"/>
            <a:ext cx="17282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Loader</a:t>
            </a:r>
            <a:endParaRPr lang="en-US" dirty="0"/>
          </a:p>
        </p:txBody>
      </p:sp>
      <p:sp>
        <p:nvSpPr>
          <p:cNvPr id="40" name="Text 8">
            <a:extLst>
              <a:ext uri="{FF2B5EF4-FFF2-40B4-BE49-F238E27FC236}">
                <a16:creationId xmlns:a16="http://schemas.microsoft.com/office/drawing/2014/main" id="{51683231-D627-29A3-ADD6-DA95C2583DE3}"/>
              </a:ext>
            </a:extLst>
          </p:cNvPr>
          <p:cNvSpPr/>
          <p:nvPr/>
        </p:nvSpPr>
        <p:spPr>
          <a:xfrm>
            <a:off x="3191129" y="2047755"/>
            <a:ext cx="16550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deserializer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legacy API</a:t>
            </a:r>
            <a:endParaRPr lang="en-US" sz="1400" dirty="0"/>
          </a:p>
        </p:txBody>
      </p:sp>
      <p:sp>
        <p:nvSpPr>
          <p:cNvPr id="41" name="Shape 9">
            <a:extLst>
              <a:ext uri="{FF2B5EF4-FFF2-40B4-BE49-F238E27FC236}">
                <a16:creationId xmlns:a16="http://schemas.microsoft.com/office/drawing/2014/main" id="{36D28C26-FD7D-2A63-E748-29DA7F580184}"/>
              </a:ext>
            </a:extLst>
          </p:cNvPr>
          <p:cNvSpPr/>
          <p:nvPr/>
        </p:nvSpPr>
        <p:spPr>
          <a:xfrm>
            <a:off x="5367401" y="1470404"/>
            <a:ext cx="1874520" cy="1078992"/>
          </a:xfrm>
          <a:prstGeom prst="roundRect">
            <a:avLst>
              <a:gd name="adj" fmla="val 10169"/>
            </a:avLst>
          </a:prstGeom>
          <a:solidFill>
            <a:srgbClr val="14254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10">
            <a:extLst>
              <a:ext uri="{FF2B5EF4-FFF2-40B4-BE49-F238E27FC236}">
                <a16:creationId xmlns:a16="http://schemas.microsoft.com/office/drawing/2014/main" id="{DECD826A-BCC9-694E-EAD0-217DE049F6CF}"/>
              </a:ext>
            </a:extLst>
          </p:cNvPr>
          <p:cNvSpPr/>
          <p:nvPr/>
        </p:nvSpPr>
        <p:spPr>
          <a:xfrm>
            <a:off x="5440553" y="1696026"/>
            <a:ext cx="17282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Runtime</a:t>
            </a:r>
            <a:endParaRPr lang="en-US" dirty="0"/>
          </a:p>
        </p:txBody>
      </p:sp>
      <p:sp>
        <p:nvSpPr>
          <p:cNvPr id="43" name="Text 11">
            <a:extLst>
              <a:ext uri="{FF2B5EF4-FFF2-40B4-BE49-F238E27FC236}">
                <a16:creationId xmlns:a16="http://schemas.microsoft.com/office/drawing/2014/main" id="{AEB075CE-AEFC-BFFB-8F56-7066A8196883}"/>
              </a:ext>
            </a:extLst>
          </p:cNvPr>
          <p:cNvSpPr/>
          <p:nvPr/>
        </p:nvSpPr>
        <p:spPr>
          <a:xfrm>
            <a:off x="5477129" y="2047755"/>
            <a:ext cx="16550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planner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subgraph</a:t>
            </a:r>
            <a:endParaRPr lang="en-US" sz="1400" dirty="0"/>
          </a:p>
        </p:txBody>
      </p:sp>
      <p:sp>
        <p:nvSpPr>
          <p:cNvPr id="44" name="Shape 12">
            <a:extLst>
              <a:ext uri="{FF2B5EF4-FFF2-40B4-BE49-F238E27FC236}">
                <a16:creationId xmlns:a16="http://schemas.microsoft.com/office/drawing/2014/main" id="{ADCFFD2A-C881-11FC-AAF8-9A3A5D57D54B}"/>
              </a:ext>
            </a:extLst>
          </p:cNvPr>
          <p:cNvSpPr/>
          <p:nvPr/>
        </p:nvSpPr>
        <p:spPr>
          <a:xfrm>
            <a:off x="7653401" y="1470404"/>
            <a:ext cx="1874520" cy="1078992"/>
          </a:xfrm>
          <a:prstGeom prst="roundRect">
            <a:avLst>
              <a:gd name="adj" fmla="val 10169"/>
            </a:avLst>
          </a:prstGeom>
          <a:solidFill>
            <a:srgbClr val="14254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13">
            <a:extLst>
              <a:ext uri="{FF2B5EF4-FFF2-40B4-BE49-F238E27FC236}">
                <a16:creationId xmlns:a16="http://schemas.microsoft.com/office/drawing/2014/main" id="{FCD325D7-E906-25BD-9252-38B916F172E2}"/>
              </a:ext>
            </a:extLst>
          </p:cNvPr>
          <p:cNvSpPr/>
          <p:nvPr/>
        </p:nvSpPr>
        <p:spPr>
          <a:xfrm>
            <a:off x="7726553" y="1696026"/>
            <a:ext cx="172821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Memory or tool</a:t>
            </a:r>
            <a:endParaRPr lang="en-US" dirty="0"/>
          </a:p>
        </p:txBody>
      </p:sp>
      <p:sp>
        <p:nvSpPr>
          <p:cNvPr id="46" name="Text 14">
            <a:extLst>
              <a:ext uri="{FF2B5EF4-FFF2-40B4-BE49-F238E27FC236}">
                <a16:creationId xmlns:a16="http://schemas.microsoft.com/office/drawing/2014/main" id="{D9CEFEB4-672E-7F16-58A1-25790687BB58}"/>
              </a:ext>
            </a:extLst>
          </p:cNvPr>
          <p:cNvSpPr/>
          <p:nvPr/>
        </p:nvSpPr>
        <p:spPr>
          <a:xfrm>
            <a:off x="7763129" y="2047755"/>
            <a:ext cx="165506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checkpoint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A8B6CC"/>
                </a:solidFill>
              </a:rPr>
              <a:t>external API</a:t>
            </a:r>
            <a:endParaRPr lang="en-US" sz="1400" dirty="0"/>
          </a:p>
        </p:txBody>
      </p:sp>
      <p:sp>
        <p:nvSpPr>
          <p:cNvPr id="47" name="Shape 15">
            <a:extLst>
              <a:ext uri="{FF2B5EF4-FFF2-40B4-BE49-F238E27FC236}">
                <a16:creationId xmlns:a16="http://schemas.microsoft.com/office/drawing/2014/main" id="{DD75E134-3E65-DB40-4109-73CAC82826D1}"/>
              </a:ext>
            </a:extLst>
          </p:cNvPr>
          <p:cNvSpPr/>
          <p:nvPr/>
        </p:nvSpPr>
        <p:spPr>
          <a:xfrm>
            <a:off x="9939401" y="1470404"/>
            <a:ext cx="1737360" cy="1078992"/>
          </a:xfrm>
          <a:prstGeom prst="roundRect">
            <a:avLst>
              <a:gd name="adj" fmla="val 10169"/>
            </a:avLst>
          </a:prstGeom>
          <a:solidFill>
            <a:srgbClr val="14254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16">
            <a:extLst>
              <a:ext uri="{FF2B5EF4-FFF2-40B4-BE49-F238E27FC236}">
                <a16:creationId xmlns:a16="http://schemas.microsoft.com/office/drawing/2014/main" id="{64F5B69E-0A0A-D035-65F4-2FB335DC7CAC}"/>
              </a:ext>
            </a:extLst>
          </p:cNvPr>
          <p:cNvSpPr/>
          <p:nvPr/>
        </p:nvSpPr>
        <p:spPr>
          <a:xfrm>
            <a:off x="10010851" y="1893716"/>
            <a:ext cx="15910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7FAFF"/>
                </a:solidFill>
              </a:rPr>
              <a:t>Blast radius</a:t>
            </a:r>
            <a:endParaRPr lang="en-US" dirty="0"/>
          </a:p>
        </p:txBody>
      </p:sp>
      <p:sp>
        <p:nvSpPr>
          <p:cNvPr id="50" name="Shape 18">
            <a:extLst>
              <a:ext uri="{FF2B5EF4-FFF2-40B4-BE49-F238E27FC236}">
                <a16:creationId xmlns:a16="http://schemas.microsoft.com/office/drawing/2014/main" id="{A7A3DD73-5E4B-1C18-28F5-4A86062E2860}"/>
              </a:ext>
            </a:extLst>
          </p:cNvPr>
          <p:cNvSpPr/>
          <p:nvPr/>
        </p:nvSpPr>
        <p:spPr>
          <a:xfrm>
            <a:off x="2715641" y="2009900"/>
            <a:ext cx="274320" cy="0"/>
          </a:xfrm>
          <a:prstGeom prst="line">
            <a:avLst/>
          </a:prstGeom>
          <a:noFill/>
          <a:ln w="20320">
            <a:solidFill>
              <a:srgbClr val="7C5C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19">
            <a:extLst>
              <a:ext uri="{FF2B5EF4-FFF2-40B4-BE49-F238E27FC236}">
                <a16:creationId xmlns:a16="http://schemas.microsoft.com/office/drawing/2014/main" id="{085BC61F-A3C1-03F3-D137-FEA46D3BB309}"/>
              </a:ext>
            </a:extLst>
          </p:cNvPr>
          <p:cNvSpPr/>
          <p:nvPr/>
        </p:nvSpPr>
        <p:spPr>
          <a:xfrm>
            <a:off x="5001641" y="2009900"/>
            <a:ext cx="274320" cy="0"/>
          </a:xfrm>
          <a:prstGeom prst="line">
            <a:avLst/>
          </a:prstGeom>
          <a:noFill/>
          <a:ln w="20320">
            <a:solidFill>
              <a:srgbClr val="7C5C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20">
            <a:extLst>
              <a:ext uri="{FF2B5EF4-FFF2-40B4-BE49-F238E27FC236}">
                <a16:creationId xmlns:a16="http://schemas.microsoft.com/office/drawing/2014/main" id="{78FA803D-2F1F-B3BA-0726-40A68A1E00DF}"/>
              </a:ext>
            </a:extLst>
          </p:cNvPr>
          <p:cNvSpPr/>
          <p:nvPr/>
        </p:nvSpPr>
        <p:spPr>
          <a:xfrm>
            <a:off x="7287641" y="2009900"/>
            <a:ext cx="274320" cy="0"/>
          </a:xfrm>
          <a:prstGeom prst="line">
            <a:avLst/>
          </a:prstGeom>
          <a:noFill/>
          <a:ln w="20320">
            <a:solidFill>
              <a:srgbClr val="7C5C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21">
            <a:extLst>
              <a:ext uri="{FF2B5EF4-FFF2-40B4-BE49-F238E27FC236}">
                <a16:creationId xmlns:a16="http://schemas.microsoft.com/office/drawing/2014/main" id="{325BDF1E-16F9-6E80-A30A-8F857A527236}"/>
              </a:ext>
            </a:extLst>
          </p:cNvPr>
          <p:cNvSpPr/>
          <p:nvPr/>
        </p:nvSpPr>
        <p:spPr>
          <a:xfrm>
            <a:off x="9573641" y="2009900"/>
            <a:ext cx="274320" cy="0"/>
          </a:xfrm>
          <a:prstGeom prst="line">
            <a:avLst/>
          </a:prstGeom>
          <a:noFill/>
          <a:ln w="20320">
            <a:solidFill>
              <a:srgbClr val="7C5CFF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518007" y="3044952"/>
            <a:ext cx="111556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OSS risks </a:t>
            </a:r>
            <a:r>
              <a:rPr lang="en-US" sz="32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+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Agentic Properties </a:t>
            </a:r>
            <a:r>
              <a:rPr lang="en-US" sz="32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= </a:t>
            </a: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Larger Blast Radius</a:t>
            </a:r>
          </a:p>
        </p:txBody>
      </p:sp>
    </p:spTree>
    <p:extLst>
      <p:ext uri="{BB962C8B-B14F-4D97-AF65-F5344CB8AC3E}">
        <p14:creationId xmlns:p14="http://schemas.microsoft.com/office/powerpoint/2010/main" val="330183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9">
            <a:extLst>
              <a:ext uri="{FF2B5EF4-FFF2-40B4-BE49-F238E27FC236}">
                <a16:creationId xmlns:a16="http://schemas.microsoft.com/office/drawing/2014/main" id="{B54C2C54-0CAE-4F04-155D-38B10F4387D4}"/>
              </a:ext>
            </a:extLst>
          </p:cNvPr>
          <p:cNvSpPr/>
          <p:nvPr/>
        </p:nvSpPr>
        <p:spPr>
          <a:xfrm>
            <a:off x="2977896" y="2331720"/>
            <a:ext cx="62362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strike="sngStrike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vibe coding</a:t>
            </a:r>
            <a:endParaRPr lang="en-US" sz="6000" strike="sngStrike" dirty="0"/>
          </a:p>
        </p:txBody>
      </p:sp>
    </p:spTree>
    <p:extLst>
      <p:ext uri="{BB962C8B-B14F-4D97-AF65-F5344CB8AC3E}">
        <p14:creationId xmlns:p14="http://schemas.microsoft.com/office/powerpoint/2010/main" val="1183852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34356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71DF04D1-2309-60B1-DD76-3E6B7B967689}"/>
              </a:ext>
            </a:extLst>
          </p:cNvPr>
          <p:cNvSpPr/>
          <p:nvPr/>
        </p:nvSpPr>
        <p:spPr>
          <a:xfrm>
            <a:off x="1522372" y="2908303"/>
            <a:ext cx="9528044" cy="655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7FAFF"/>
                </a:solidFill>
              </a:rPr>
              <a:t>The </a:t>
            </a:r>
            <a:r>
              <a:rPr lang="en-US" sz="4000" b="1" dirty="0" err="1">
                <a:solidFill>
                  <a:srgbClr val="F7FAFF"/>
                </a:solidFill>
              </a:rPr>
              <a:t>LangGraph</a:t>
            </a:r>
            <a:r>
              <a:rPr lang="en-US" sz="4000" b="1" dirty="0">
                <a:solidFill>
                  <a:srgbClr val="F7FAFF"/>
                </a:solidFill>
              </a:rPr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2442592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3490-C8B1-2D81-35FD-A927EB2EE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8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82296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</a:t>
            </a:r>
            <a:r>
              <a:rPr lang="en-US" sz="2500" b="1" dirty="0" err="1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LangGraph</a:t>
            </a: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framework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502920" y="713232"/>
            <a:ext cx="10972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20" dirty="0">
                <a:solidFill>
                  <a:srgbClr val="A8B6CC"/>
                </a:solidFill>
              </a:rPr>
              <a:t>LangGraph is the orchestration layer between models, tools, memory, and deployment.</a:t>
            </a:r>
            <a:endParaRPr lang="en-US" sz="1020" dirty="0"/>
          </a:p>
        </p:txBody>
      </p:sp>
      <p:sp>
        <p:nvSpPr>
          <p:cNvPr id="5" name="Shape 3"/>
          <p:cNvSpPr/>
          <p:nvPr/>
        </p:nvSpPr>
        <p:spPr>
          <a:xfrm>
            <a:off x="548640" y="1170432"/>
            <a:ext cx="6492240" cy="4754880"/>
          </a:xfrm>
          <a:prstGeom prst="roundRect">
            <a:avLst>
              <a:gd name="adj" fmla="val 2308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005840" y="1645920"/>
            <a:ext cx="5532120" cy="658368"/>
          </a:xfrm>
          <a:prstGeom prst="roundRect">
            <a:avLst>
              <a:gd name="adj" fmla="val 16667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234440" y="1755648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7FAFF"/>
                </a:solidFill>
              </a:rPr>
              <a:t>Application layer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3520440" y="1764792"/>
            <a:ext cx="2651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70" dirty="0">
                <a:solidFill>
                  <a:srgbClr val="A8B6CC"/>
                </a:solidFill>
              </a:rPr>
              <a:t>workflows, prompts, business logic</a:t>
            </a:r>
            <a:endParaRPr lang="en-US" sz="1170" dirty="0"/>
          </a:p>
        </p:txBody>
      </p:sp>
      <p:sp>
        <p:nvSpPr>
          <p:cNvPr id="9" name="Shape 7"/>
          <p:cNvSpPr/>
          <p:nvPr/>
        </p:nvSpPr>
        <p:spPr>
          <a:xfrm>
            <a:off x="1005840" y="2578608"/>
            <a:ext cx="5532120" cy="658368"/>
          </a:xfrm>
          <a:prstGeom prst="roundRect">
            <a:avLst>
              <a:gd name="adj" fmla="val 16667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234440" y="2688336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7FAFF"/>
                </a:solidFill>
              </a:rPr>
              <a:t>Framework layer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3520440" y="2697480"/>
            <a:ext cx="2651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70" dirty="0">
                <a:solidFill>
                  <a:srgbClr val="A8B6CC"/>
                </a:solidFill>
              </a:rPr>
              <a:t>LangGraph, LangChain, orchestration</a:t>
            </a:r>
            <a:endParaRPr lang="en-US" sz="1170" dirty="0"/>
          </a:p>
        </p:txBody>
      </p:sp>
      <p:sp>
        <p:nvSpPr>
          <p:cNvPr id="12" name="Shape 10"/>
          <p:cNvSpPr/>
          <p:nvPr/>
        </p:nvSpPr>
        <p:spPr>
          <a:xfrm>
            <a:off x="1005840" y="3511296"/>
            <a:ext cx="5532120" cy="658368"/>
          </a:xfrm>
          <a:prstGeom prst="roundRect">
            <a:avLst>
              <a:gd name="adj" fmla="val 16667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234440" y="3621024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7FAFF"/>
                </a:solidFill>
              </a:rPr>
              <a:t>Model and data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3145536" y="3630168"/>
            <a:ext cx="30266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70" dirty="0">
                <a:solidFill>
                  <a:srgbClr val="A8B6CC"/>
                </a:solidFill>
              </a:rPr>
              <a:t>LLMs, embeddings, vector stores, retrieval</a:t>
            </a:r>
            <a:endParaRPr lang="en-US" sz="1170" dirty="0"/>
          </a:p>
        </p:txBody>
      </p:sp>
      <p:sp>
        <p:nvSpPr>
          <p:cNvPr id="15" name="Shape 13"/>
          <p:cNvSpPr/>
          <p:nvPr/>
        </p:nvSpPr>
        <p:spPr>
          <a:xfrm>
            <a:off x="1005840" y="4443984"/>
            <a:ext cx="5532120" cy="658368"/>
          </a:xfrm>
          <a:prstGeom prst="roundRect">
            <a:avLst>
              <a:gd name="adj" fmla="val 16667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234440" y="4553712"/>
            <a:ext cx="2011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b="1" dirty="0">
                <a:solidFill>
                  <a:srgbClr val="F7FAFF"/>
                </a:solidFill>
              </a:rPr>
              <a:t>Infrastructure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3145536" y="4562856"/>
            <a:ext cx="30266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70" dirty="0">
                <a:solidFill>
                  <a:srgbClr val="A8B6CC"/>
                </a:solidFill>
              </a:rPr>
              <a:t>cloud, queues, runtimes, secrets, registries</a:t>
            </a:r>
            <a:endParaRPr lang="en-US" sz="1170" dirty="0"/>
          </a:p>
        </p:txBody>
      </p:sp>
      <p:sp>
        <p:nvSpPr>
          <p:cNvPr id="18" name="Shape 16"/>
          <p:cNvSpPr/>
          <p:nvPr/>
        </p:nvSpPr>
        <p:spPr>
          <a:xfrm>
            <a:off x="7315200" y="1170432"/>
            <a:ext cx="4343400" cy="4754880"/>
          </a:xfrm>
          <a:prstGeom prst="roundRect">
            <a:avLst>
              <a:gd name="adj" fmla="val 2526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589520" y="1499616"/>
            <a:ext cx="33832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7FAFF"/>
                </a:solidFill>
              </a:rPr>
              <a:t>What LangGraph itself promises</a:t>
            </a:r>
            <a:endParaRPr lang="en-US" sz="1800" dirty="0"/>
          </a:p>
        </p:txBody>
      </p:sp>
      <p:sp>
        <p:nvSpPr>
          <p:cNvPr id="20" name="Shape 18"/>
          <p:cNvSpPr/>
          <p:nvPr/>
        </p:nvSpPr>
        <p:spPr>
          <a:xfrm>
            <a:off x="7680960" y="2020824"/>
            <a:ext cx="91440" cy="91440"/>
          </a:xfrm>
          <a:prstGeom prst="ellipse">
            <a:avLst/>
          </a:prstGeom>
          <a:solidFill>
            <a:srgbClr val="30D5C8"/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845552" y="1901952"/>
            <a:ext cx="321868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F7FAFF"/>
                </a:solidFill>
              </a:rPr>
              <a:t>Durable execution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680960" y="2514600"/>
            <a:ext cx="91440" cy="91440"/>
          </a:xfrm>
          <a:prstGeom prst="ellipse">
            <a:avLst/>
          </a:prstGeom>
          <a:solidFill>
            <a:srgbClr val="30D5C8"/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845552" y="2395728"/>
            <a:ext cx="321868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F7FAFF"/>
                </a:solidFill>
              </a:rPr>
              <a:t>Human in the loop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680960" y="3008376"/>
            <a:ext cx="91440" cy="91440"/>
          </a:xfrm>
          <a:prstGeom prst="ellipse">
            <a:avLst/>
          </a:prstGeom>
          <a:solidFill>
            <a:srgbClr val="30D5C8"/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7845552" y="2889504"/>
            <a:ext cx="321868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F7FAFF"/>
                </a:solidFill>
              </a:rPr>
              <a:t>Memory and persistence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7680960" y="3502152"/>
            <a:ext cx="91440" cy="91440"/>
          </a:xfrm>
          <a:prstGeom prst="ellipse">
            <a:avLst/>
          </a:prstGeom>
          <a:solidFill>
            <a:srgbClr val="30D5C8"/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845552" y="3383280"/>
            <a:ext cx="321868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F7FAFF"/>
                </a:solidFill>
              </a:rPr>
              <a:t>Tool calling</a:t>
            </a:r>
            <a:endParaRPr lang="en-US" sz="1550" dirty="0"/>
          </a:p>
        </p:txBody>
      </p:sp>
      <p:sp>
        <p:nvSpPr>
          <p:cNvPr id="28" name="Shape 26"/>
          <p:cNvSpPr/>
          <p:nvPr/>
        </p:nvSpPr>
        <p:spPr>
          <a:xfrm>
            <a:off x="7680960" y="3995928"/>
            <a:ext cx="91440" cy="91440"/>
          </a:xfrm>
          <a:prstGeom prst="ellipse">
            <a:avLst/>
          </a:prstGeom>
          <a:solidFill>
            <a:srgbClr val="30D5C8"/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7845552" y="3877056"/>
            <a:ext cx="321868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F7FAFF"/>
                </a:solidFill>
              </a:rPr>
              <a:t>Deployment and SDKs</a:t>
            </a:r>
            <a:endParaRPr lang="en-US" sz="1550" dirty="0"/>
          </a:p>
        </p:txBody>
      </p:sp>
      <p:sp>
        <p:nvSpPr>
          <p:cNvPr id="30" name="Shape 28"/>
          <p:cNvSpPr/>
          <p:nvPr/>
        </p:nvSpPr>
        <p:spPr>
          <a:xfrm>
            <a:off x="7635240" y="4572000"/>
            <a:ext cx="3657600" cy="868680"/>
          </a:xfrm>
          <a:prstGeom prst="roundRect">
            <a:avLst>
              <a:gd name="adj" fmla="val 12632"/>
            </a:avLst>
          </a:prstGeom>
          <a:solidFill>
            <a:srgbClr val="122545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882128" y="4828032"/>
            <a:ext cx="318211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20" i="1" dirty="0">
                <a:solidFill>
                  <a:srgbClr val="F7FAFF"/>
                </a:solidFill>
              </a:rPr>
              <a:t>The safer the framework tries to be for long-lived agents, the more state and infrastructure it must own.</a:t>
            </a:r>
            <a:endParaRPr lang="en-US" sz="1320" dirty="0"/>
          </a:p>
        </p:txBody>
      </p:sp>
      <p:sp>
        <p:nvSpPr>
          <p:cNvPr id="32" name="Text 30"/>
          <p:cNvSpPr/>
          <p:nvPr/>
        </p:nvSpPr>
        <p:spPr>
          <a:xfrm>
            <a:off x="502920" y="6528816"/>
            <a:ext cx="110642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20" dirty="0">
                <a:solidFill>
                  <a:srgbClr val="7F8EA7"/>
                </a:solidFill>
              </a:rPr>
              <a:t>Sources: LangGraph PyPI and documentation (durable execution, memory, HITL, deployment).</a:t>
            </a:r>
            <a:endParaRPr lang="en-US" sz="82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Why agent frameworks amplify supply-chain risk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502920" y="713232"/>
            <a:ext cx="10972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20" dirty="0">
                <a:solidFill>
                  <a:srgbClr val="A8B6CC"/>
                </a:solidFill>
              </a:rPr>
              <a:t>Four design features make agent stacks riskier than plain libraries.</a:t>
            </a:r>
            <a:endParaRPr lang="en-US" sz="1020" dirty="0"/>
          </a:p>
        </p:txBody>
      </p:sp>
      <p:sp>
        <p:nvSpPr>
          <p:cNvPr id="5" name="Shape 3"/>
          <p:cNvSpPr/>
          <p:nvPr/>
        </p:nvSpPr>
        <p:spPr>
          <a:xfrm>
            <a:off x="685800" y="1325880"/>
            <a:ext cx="5166360" cy="1645920"/>
          </a:xfrm>
          <a:prstGeom prst="roundRect">
            <a:avLst>
              <a:gd name="adj" fmla="val 6667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886968" y="1508760"/>
            <a:ext cx="960120" cy="256032"/>
          </a:xfrm>
          <a:prstGeom prst="roundRect">
            <a:avLst>
              <a:gd name="adj" fmla="val 50000"/>
            </a:avLst>
          </a:prstGeom>
          <a:solidFill>
            <a:srgbClr val="F5C451">
              <a:alpha val="22000"/>
            </a:srgbClr>
          </a:solidFill>
          <a:ln w="12700">
            <a:solidFill>
              <a:srgbClr val="F5C45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941832" y="1540764"/>
            <a:ext cx="85039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5C451"/>
                </a:solidFill>
              </a:rPr>
              <a:t>ACTION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886968" y="1856232"/>
            <a:ext cx="44805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20" b="1" dirty="0">
                <a:solidFill>
                  <a:srgbClr val="F7FAFF"/>
                </a:solidFill>
              </a:rPr>
              <a:t>Tools and actions</a:t>
            </a:r>
            <a:endParaRPr lang="en-US" sz="1720" dirty="0"/>
          </a:p>
        </p:txBody>
      </p:sp>
      <p:sp>
        <p:nvSpPr>
          <p:cNvPr id="9" name="Text 7"/>
          <p:cNvSpPr/>
          <p:nvPr/>
        </p:nvSpPr>
        <p:spPr>
          <a:xfrm>
            <a:off x="886968" y="2194560"/>
            <a:ext cx="4526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dirty="0">
                <a:solidFill>
                  <a:srgbClr val="A8B6CC"/>
                </a:solidFill>
              </a:rPr>
              <a:t>A bad dependency can become a bad action.</a:t>
            </a:r>
            <a:endParaRPr lang="en-US" sz="1260" dirty="0"/>
          </a:p>
        </p:txBody>
      </p:sp>
      <p:sp>
        <p:nvSpPr>
          <p:cNvPr id="10" name="Shape 8"/>
          <p:cNvSpPr/>
          <p:nvPr/>
        </p:nvSpPr>
        <p:spPr>
          <a:xfrm>
            <a:off x="6263640" y="1325880"/>
            <a:ext cx="5166360" cy="1645920"/>
          </a:xfrm>
          <a:prstGeom prst="roundRect">
            <a:avLst>
              <a:gd name="adj" fmla="val 6667"/>
            </a:avLst>
          </a:prstGeom>
          <a:solidFill>
            <a:srgbClr val="1020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464808" y="1508760"/>
            <a:ext cx="960120" cy="256032"/>
          </a:xfrm>
          <a:prstGeom prst="roundRect">
            <a:avLst>
              <a:gd name="adj" fmla="val 50000"/>
            </a:avLst>
          </a:prstGeom>
          <a:solidFill>
            <a:srgbClr val="7C5CFF">
              <a:alpha val="22000"/>
            </a:srgbClr>
          </a:solidFill>
          <a:ln w="12700">
            <a:solidFill>
              <a:srgbClr val="7C5C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519672" y="1540764"/>
            <a:ext cx="85039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7C5CFF"/>
                </a:solidFill>
              </a:rPr>
              <a:t>STATE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6464808" y="1856232"/>
            <a:ext cx="44805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20" b="1" dirty="0">
                <a:solidFill>
                  <a:srgbClr val="F7FAFF"/>
                </a:solidFill>
              </a:rPr>
              <a:t>Memory and checkpoints</a:t>
            </a:r>
            <a:endParaRPr lang="en-US" sz="1720" dirty="0"/>
          </a:p>
        </p:txBody>
      </p:sp>
      <p:sp>
        <p:nvSpPr>
          <p:cNvPr id="14" name="Text 12"/>
          <p:cNvSpPr/>
          <p:nvPr/>
        </p:nvSpPr>
        <p:spPr>
          <a:xfrm>
            <a:off x="6464808" y="2194560"/>
            <a:ext cx="4526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dirty="0">
                <a:solidFill>
                  <a:srgbClr val="A8B6CC"/>
                </a:solidFill>
              </a:rPr>
              <a:t>Persistence increases dwell time.</a:t>
            </a:r>
            <a:endParaRPr lang="en-US" sz="1260" dirty="0"/>
          </a:p>
        </p:txBody>
      </p:sp>
      <p:sp>
        <p:nvSpPr>
          <p:cNvPr id="15" name="Shape 13"/>
          <p:cNvSpPr/>
          <p:nvPr/>
        </p:nvSpPr>
        <p:spPr>
          <a:xfrm>
            <a:off x="685800" y="3657600"/>
            <a:ext cx="5166360" cy="1645920"/>
          </a:xfrm>
          <a:prstGeom prst="roundRect">
            <a:avLst>
              <a:gd name="adj" fmla="val 6667"/>
            </a:avLst>
          </a:prstGeom>
          <a:solidFill>
            <a:srgbClr val="1020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886968" y="3840480"/>
            <a:ext cx="960120" cy="256032"/>
          </a:xfrm>
          <a:prstGeom prst="roundRect">
            <a:avLst>
              <a:gd name="adj" fmla="val 50000"/>
            </a:avLst>
          </a:prstGeom>
          <a:solidFill>
            <a:srgbClr val="30D5C8">
              <a:alpha val="22000"/>
            </a:srgbClr>
          </a:solidFill>
          <a:ln w="12700">
            <a:solidFill>
              <a:srgbClr val="30D5C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41832" y="3872484"/>
            <a:ext cx="85039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30D5C8"/>
                </a:solidFill>
              </a:rPr>
              <a:t>CONTENT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886968" y="4187952"/>
            <a:ext cx="44805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20" b="1" dirty="0">
                <a:solidFill>
                  <a:srgbClr val="F7FAFF"/>
                </a:solidFill>
              </a:rPr>
              <a:t>Connectors and untrusted content</a:t>
            </a:r>
            <a:endParaRPr lang="en-US" sz="1720" dirty="0"/>
          </a:p>
        </p:txBody>
      </p:sp>
      <p:sp>
        <p:nvSpPr>
          <p:cNvPr id="19" name="Text 17"/>
          <p:cNvSpPr/>
          <p:nvPr/>
        </p:nvSpPr>
        <p:spPr>
          <a:xfrm>
            <a:off x="886968" y="4526280"/>
            <a:ext cx="4526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dirty="0">
                <a:solidFill>
                  <a:srgbClr val="A8B6CC"/>
                </a:solidFill>
              </a:rPr>
              <a:t>External content can carry instructions, not just data.</a:t>
            </a:r>
            <a:endParaRPr lang="en-US" sz="1260" dirty="0"/>
          </a:p>
        </p:txBody>
      </p:sp>
      <p:sp>
        <p:nvSpPr>
          <p:cNvPr id="20" name="Shape 18"/>
          <p:cNvSpPr/>
          <p:nvPr/>
        </p:nvSpPr>
        <p:spPr>
          <a:xfrm>
            <a:off x="6263640" y="3657600"/>
            <a:ext cx="5166360" cy="1645920"/>
          </a:xfrm>
          <a:prstGeom prst="roundRect">
            <a:avLst>
              <a:gd name="adj" fmla="val 6667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6464808" y="3840480"/>
            <a:ext cx="960120" cy="256032"/>
          </a:xfrm>
          <a:prstGeom prst="roundRect">
            <a:avLst>
              <a:gd name="adj" fmla="val 50000"/>
            </a:avLst>
          </a:prstGeom>
          <a:solidFill>
            <a:srgbClr val="FF6B7A">
              <a:alpha val="22000"/>
            </a:srgbClr>
          </a:solidFill>
          <a:ln w="12700">
            <a:solidFill>
              <a:srgbClr val="FF6B7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519672" y="3872484"/>
            <a:ext cx="850392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6B7A"/>
                </a:solidFill>
              </a:rPr>
              <a:t>AUTONOMY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6464808" y="4187952"/>
            <a:ext cx="44805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20" b="1" dirty="0">
                <a:solidFill>
                  <a:srgbClr val="F7FAFF"/>
                </a:solidFill>
              </a:rPr>
              <a:t>Autonomy and long-lived loops</a:t>
            </a:r>
            <a:endParaRPr lang="en-US" sz="1720" dirty="0"/>
          </a:p>
        </p:txBody>
      </p:sp>
      <p:sp>
        <p:nvSpPr>
          <p:cNvPr id="24" name="Text 22"/>
          <p:cNvSpPr/>
          <p:nvPr/>
        </p:nvSpPr>
        <p:spPr>
          <a:xfrm>
            <a:off x="6464808" y="4526280"/>
            <a:ext cx="45262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60" dirty="0">
                <a:solidFill>
                  <a:srgbClr val="A8B6CC"/>
                </a:solidFill>
              </a:rPr>
              <a:t>One compromise can cascade before detection.</a:t>
            </a:r>
            <a:endParaRPr lang="en-US" sz="126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5" y="109728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single LangGraph app already spans a large OSS surface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502920" y="713232"/>
            <a:ext cx="10972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20" dirty="0">
                <a:solidFill>
                  <a:srgbClr val="A8B6CC"/>
                </a:solidFill>
              </a:rPr>
              <a:t>The application layer looks small in code. The trust boundary is not small.</a:t>
            </a:r>
            <a:endParaRPr lang="en-US" sz="1020" dirty="0"/>
          </a:p>
        </p:txBody>
      </p:sp>
      <p:sp>
        <p:nvSpPr>
          <p:cNvPr id="5" name="Shape 3"/>
          <p:cNvSpPr/>
          <p:nvPr/>
        </p:nvSpPr>
        <p:spPr>
          <a:xfrm>
            <a:off x="548640" y="1115568"/>
            <a:ext cx="6400800" cy="4846320"/>
          </a:xfrm>
          <a:prstGeom prst="roundRect">
            <a:avLst>
              <a:gd name="adj" fmla="val 2264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" y="1325880"/>
            <a:ext cx="5394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7FAFF"/>
                </a:solidFill>
              </a:rPr>
              <a:t>Representative top-level dependencies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914400" y="1783080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24128" y="1897380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langgraph</a:t>
            </a:r>
            <a:endParaRPr lang="en-US" sz="1370" dirty="0"/>
          </a:p>
        </p:txBody>
      </p:sp>
      <p:sp>
        <p:nvSpPr>
          <p:cNvPr id="9" name="Shape 7"/>
          <p:cNvSpPr/>
          <p:nvPr/>
        </p:nvSpPr>
        <p:spPr>
          <a:xfrm>
            <a:off x="3794760" y="1783080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3904488" y="1897380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langchain-openai</a:t>
            </a:r>
            <a:endParaRPr lang="en-US" sz="1370" dirty="0"/>
          </a:p>
        </p:txBody>
      </p:sp>
      <p:sp>
        <p:nvSpPr>
          <p:cNvPr id="11" name="Shape 9"/>
          <p:cNvSpPr/>
          <p:nvPr/>
        </p:nvSpPr>
        <p:spPr>
          <a:xfrm>
            <a:off x="914400" y="2478024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24128" y="2592324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langchain-anthropic</a:t>
            </a:r>
            <a:endParaRPr lang="en-US" sz="1370" dirty="0"/>
          </a:p>
        </p:txBody>
      </p:sp>
      <p:sp>
        <p:nvSpPr>
          <p:cNvPr id="13" name="Shape 11"/>
          <p:cNvSpPr/>
          <p:nvPr/>
        </p:nvSpPr>
        <p:spPr>
          <a:xfrm>
            <a:off x="3794760" y="2478024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904488" y="2592324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</a:t>
            </a:r>
            <a:endParaRPr lang="en-US" sz="1370" dirty="0"/>
          </a:p>
        </p:txBody>
      </p:sp>
      <p:sp>
        <p:nvSpPr>
          <p:cNvPr id="15" name="Shape 13"/>
          <p:cNvSpPr/>
          <p:nvPr/>
        </p:nvSpPr>
        <p:spPr>
          <a:xfrm>
            <a:off x="914400" y="3172968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24128" y="3287268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langchain-fireworks</a:t>
            </a:r>
            <a:endParaRPr lang="en-US" sz="1370" dirty="0"/>
          </a:p>
        </p:txBody>
      </p:sp>
      <p:sp>
        <p:nvSpPr>
          <p:cNvPr id="17" name="Shape 15"/>
          <p:cNvSpPr/>
          <p:nvPr/>
        </p:nvSpPr>
        <p:spPr>
          <a:xfrm>
            <a:off x="3794760" y="3172968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904488" y="3287268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python-dotenv</a:t>
            </a:r>
            <a:endParaRPr lang="en-US" sz="1370" dirty="0"/>
          </a:p>
        </p:txBody>
      </p:sp>
      <p:sp>
        <p:nvSpPr>
          <p:cNvPr id="19" name="Shape 17"/>
          <p:cNvSpPr/>
          <p:nvPr/>
        </p:nvSpPr>
        <p:spPr>
          <a:xfrm>
            <a:off x="914400" y="3867912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24128" y="3982212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langchain-elasticsearch</a:t>
            </a:r>
            <a:endParaRPr lang="en-US" sz="1370" dirty="0"/>
          </a:p>
        </p:txBody>
      </p:sp>
      <p:sp>
        <p:nvSpPr>
          <p:cNvPr id="21" name="Shape 19"/>
          <p:cNvSpPr/>
          <p:nvPr/>
        </p:nvSpPr>
        <p:spPr>
          <a:xfrm>
            <a:off x="3794760" y="3867912"/>
            <a:ext cx="2423160" cy="438912"/>
          </a:xfrm>
          <a:prstGeom prst="roundRect">
            <a:avLst>
              <a:gd name="adj" fmla="val 25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3904488" y="3982212"/>
            <a:ext cx="21945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70" dirty="0">
                <a:solidFill>
                  <a:srgbClr val="F7FAFF"/>
                </a:solidFill>
              </a:rPr>
              <a:t>langchain-pinecone</a:t>
            </a:r>
            <a:endParaRPr lang="en-US" sz="1370" dirty="0"/>
          </a:p>
        </p:txBody>
      </p:sp>
      <p:sp>
        <p:nvSpPr>
          <p:cNvPr id="23" name="Shape 21"/>
          <p:cNvSpPr/>
          <p:nvPr/>
        </p:nvSpPr>
        <p:spPr>
          <a:xfrm>
            <a:off x="868680" y="4800600"/>
            <a:ext cx="5669280" cy="822960"/>
          </a:xfrm>
          <a:prstGeom prst="roundRect">
            <a:avLst>
              <a:gd name="adj" fmla="val 13333"/>
            </a:avLst>
          </a:prstGeom>
          <a:solidFill>
            <a:srgbClr val="122545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078992" y="5029200"/>
            <a:ext cx="5257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20" dirty="0">
                <a:solidFill>
                  <a:srgbClr val="F7FAFF"/>
                </a:solidFill>
              </a:rPr>
              <a:t>LangGraph itself is split across multiple libraries (checkpoint, prebuilt, SDK, SQLite and Postgres backends, CLI), so the framework already arrives as a mini-supply-chain.</a:t>
            </a:r>
            <a:endParaRPr lang="en-US" sz="1220" dirty="0"/>
          </a:p>
        </p:txBody>
      </p:sp>
      <p:sp>
        <p:nvSpPr>
          <p:cNvPr id="25" name="Shape 23"/>
          <p:cNvSpPr/>
          <p:nvPr/>
        </p:nvSpPr>
        <p:spPr>
          <a:xfrm>
            <a:off x="7223760" y="1115568"/>
            <a:ext cx="4434840" cy="4846320"/>
          </a:xfrm>
          <a:prstGeom prst="roundRect">
            <a:avLst>
              <a:gd name="adj" fmla="val 2474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7516368" y="1481328"/>
            <a:ext cx="3840480" cy="960120"/>
          </a:xfrm>
          <a:prstGeom prst="roundRect">
            <a:avLst>
              <a:gd name="adj" fmla="val 11429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754112" y="1737360"/>
            <a:ext cx="1828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30D5C8"/>
                </a:solidFill>
              </a:rPr>
              <a:t>700,387</a:t>
            </a:r>
            <a:endParaRPr lang="en-US" sz="2600" dirty="0"/>
          </a:p>
        </p:txBody>
      </p:sp>
      <p:sp>
        <p:nvSpPr>
          <p:cNvPr id="28" name="Text 26"/>
          <p:cNvSpPr/>
          <p:nvPr/>
        </p:nvSpPr>
        <p:spPr>
          <a:xfrm>
            <a:off x="7772400" y="2039112"/>
            <a:ext cx="3218688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7FAFF"/>
                </a:solidFill>
              </a:rPr>
              <a:t>packages listed in the PyPI ecosystem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F7FAFF"/>
                </a:solidFill>
              </a:rPr>
              <a:t>(Libraries.io snapshot)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7516368" y="2743200"/>
            <a:ext cx="169164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8074152" y="2999232"/>
            <a:ext cx="3657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7C5CFF"/>
                </a:solidFill>
              </a:rPr>
              <a:t>8</a:t>
            </a:r>
            <a:endParaRPr lang="en-US" sz="2400" dirty="0"/>
          </a:p>
        </p:txBody>
      </p:sp>
      <p:sp>
        <p:nvSpPr>
          <p:cNvPr id="31" name="Text 29"/>
          <p:cNvSpPr/>
          <p:nvPr/>
        </p:nvSpPr>
        <p:spPr>
          <a:xfrm>
            <a:off x="7726680" y="3319272"/>
            <a:ext cx="12801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dirty="0">
                <a:solidFill>
                  <a:srgbClr val="F7FAFF"/>
                </a:solidFill>
              </a:rPr>
              <a:t>template deps</a:t>
            </a:r>
            <a:endParaRPr lang="en-US" sz="1150" dirty="0"/>
          </a:p>
        </p:txBody>
      </p:sp>
      <p:sp>
        <p:nvSpPr>
          <p:cNvPr id="32" name="Shape 30"/>
          <p:cNvSpPr/>
          <p:nvPr/>
        </p:nvSpPr>
        <p:spPr>
          <a:xfrm>
            <a:off x="9464040" y="2743200"/>
            <a:ext cx="1691640" cy="914400"/>
          </a:xfrm>
          <a:prstGeom prst="roundRect">
            <a:avLst>
              <a:gd name="adj" fmla="val 12000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9994392" y="2999232"/>
            <a:ext cx="457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5C451"/>
                </a:solidFill>
              </a:rPr>
              <a:t>7+</a:t>
            </a:r>
            <a:endParaRPr lang="en-US" sz="2400" dirty="0"/>
          </a:p>
        </p:txBody>
      </p:sp>
      <p:sp>
        <p:nvSpPr>
          <p:cNvPr id="34" name="Text 32"/>
          <p:cNvSpPr/>
          <p:nvPr/>
        </p:nvSpPr>
        <p:spPr>
          <a:xfrm>
            <a:off x="9619488" y="3319272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50" dirty="0">
                <a:solidFill>
                  <a:srgbClr val="F7FAFF"/>
                </a:solidFill>
              </a:rPr>
              <a:t>repo libraries</a:t>
            </a:r>
            <a:endParaRPr lang="en-US" sz="1150" dirty="0"/>
          </a:p>
        </p:txBody>
      </p:sp>
      <p:sp>
        <p:nvSpPr>
          <p:cNvPr id="35" name="Shape 33"/>
          <p:cNvSpPr/>
          <p:nvPr/>
        </p:nvSpPr>
        <p:spPr>
          <a:xfrm>
            <a:off x="7516368" y="4023360"/>
            <a:ext cx="3840480" cy="960120"/>
          </a:xfrm>
          <a:prstGeom prst="roundRect">
            <a:avLst>
              <a:gd name="adj" fmla="val 11429"/>
            </a:avLst>
          </a:prstGeom>
          <a:solidFill>
            <a:srgbClr val="132949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7772400" y="4315968"/>
            <a:ext cx="3337560" cy="30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70" dirty="0">
                <a:solidFill>
                  <a:srgbClr val="F7FAFF"/>
                </a:solidFill>
              </a:rPr>
              <a:t>The shocking part is not just depth. It is churn, heterogeneity, and the fact that some of these packages call the outside world for you.</a:t>
            </a:r>
            <a:endParaRPr lang="en-US" sz="1270" dirty="0"/>
          </a:p>
        </p:txBody>
      </p:sp>
      <p:sp>
        <p:nvSpPr>
          <p:cNvPr id="37" name="Text 35"/>
          <p:cNvSpPr/>
          <p:nvPr/>
        </p:nvSpPr>
        <p:spPr>
          <a:xfrm>
            <a:off x="502920" y="6528816"/>
            <a:ext cx="110642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20" dirty="0">
                <a:solidFill>
                  <a:srgbClr val="7F8EA7"/>
                </a:solidFill>
              </a:rPr>
              <a:t>Sources: LangChain retrieval-agent template, LangGraph repo dependency map, Libraries.io PyPI package count.</a:t>
            </a:r>
            <a:endParaRPr lang="en-US" sz="82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LangGraph case study: the attack surface is not hypothetical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502920" y="713232"/>
            <a:ext cx="109728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20" dirty="0">
                <a:solidFill>
                  <a:srgbClr val="A8B6CC"/>
                </a:solidFill>
              </a:rPr>
              <a:t>Recent advisories show how framework features map directly to classic software weakness classes.</a:t>
            </a:r>
            <a:endParaRPr lang="en-US" sz="1020" dirty="0"/>
          </a:p>
        </p:txBody>
      </p:sp>
      <p:sp>
        <p:nvSpPr>
          <p:cNvPr id="5" name="Shape 3"/>
          <p:cNvSpPr/>
          <p:nvPr/>
        </p:nvSpPr>
        <p:spPr>
          <a:xfrm>
            <a:off x="548640" y="1133856"/>
            <a:ext cx="5303520" cy="4864608"/>
          </a:xfrm>
          <a:prstGeom prst="roundRect">
            <a:avLst>
              <a:gd name="adj" fmla="val 2256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" y="1481328"/>
            <a:ext cx="4498848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50" b="1" dirty="0">
                <a:solidFill>
                  <a:srgbClr val="F7FAFF"/>
                </a:solidFill>
              </a:rPr>
              <a:t>Recent LangGraph and LangChain issues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68680" y="1901952"/>
            <a:ext cx="4617720" cy="804672"/>
          </a:xfrm>
          <a:prstGeom prst="roundRect">
            <a:avLst>
              <a:gd name="adj" fmla="val 13636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24128" y="2011680"/>
            <a:ext cx="74980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b="1" dirty="0">
                <a:solidFill>
                  <a:srgbClr val="F5C451"/>
                </a:solidFill>
              </a:rPr>
              <a:t>Dec 2025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1847088" y="2002536"/>
            <a:ext cx="1783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10" b="1" dirty="0">
                <a:solidFill>
                  <a:srgbClr val="F7FAFF"/>
                </a:solidFill>
              </a:rPr>
              <a:t>CVE-2025-67644</a:t>
            </a:r>
            <a:endParaRPr lang="en-US" sz="1210" dirty="0"/>
          </a:p>
        </p:txBody>
      </p:sp>
      <p:sp>
        <p:nvSpPr>
          <p:cNvPr id="10" name="Text 8"/>
          <p:cNvSpPr/>
          <p:nvPr/>
        </p:nvSpPr>
        <p:spPr>
          <a:xfrm>
            <a:off x="1847088" y="2231136"/>
            <a:ext cx="3337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dirty="0">
                <a:solidFill>
                  <a:srgbClr val="A8B6CC"/>
                </a:solidFill>
              </a:rPr>
              <a:t>SQL injection in SQLite checkpoint metadata filtering</a:t>
            </a:r>
            <a:endParaRPr lang="en-US" sz="1120" dirty="0"/>
          </a:p>
        </p:txBody>
      </p:sp>
      <p:sp>
        <p:nvSpPr>
          <p:cNvPr id="11" name="Shape 9"/>
          <p:cNvSpPr/>
          <p:nvPr/>
        </p:nvSpPr>
        <p:spPr>
          <a:xfrm>
            <a:off x="868680" y="2798064"/>
            <a:ext cx="4617720" cy="804672"/>
          </a:xfrm>
          <a:prstGeom prst="roundRect">
            <a:avLst>
              <a:gd name="adj" fmla="val 13636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24128" y="2907792"/>
            <a:ext cx="74980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b="1" dirty="0">
                <a:solidFill>
                  <a:srgbClr val="F5C451"/>
                </a:solidFill>
              </a:rPr>
              <a:t>Nov 2025</a:t>
            </a:r>
            <a:endParaRPr lang="en-US" sz="1120" dirty="0"/>
          </a:p>
        </p:txBody>
      </p:sp>
      <p:sp>
        <p:nvSpPr>
          <p:cNvPr id="13" name="Text 11"/>
          <p:cNvSpPr/>
          <p:nvPr/>
        </p:nvSpPr>
        <p:spPr>
          <a:xfrm>
            <a:off x="1847088" y="2898648"/>
            <a:ext cx="1783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10" b="1" dirty="0">
                <a:solidFill>
                  <a:srgbClr val="F7FAFF"/>
                </a:solidFill>
              </a:rPr>
              <a:t>GHSA-wwqv-p2pp-99h5</a:t>
            </a:r>
            <a:endParaRPr lang="en-US" sz="1210" dirty="0"/>
          </a:p>
        </p:txBody>
      </p:sp>
      <p:sp>
        <p:nvSpPr>
          <p:cNvPr id="14" name="Text 12"/>
          <p:cNvSpPr/>
          <p:nvPr/>
        </p:nvSpPr>
        <p:spPr>
          <a:xfrm>
            <a:off x="1847088" y="3127248"/>
            <a:ext cx="3337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dirty="0">
                <a:solidFill>
                  <a:srgbClr val="A8B6CC"/>
                </a:solidFill>
              </a:rPr>
              <a:t>RCE in JsonPlusSerializer json mode</a:t>
            </a:r>
            <a:endParaRPr lang="en-US" sz="1120" dirty="0"/>
          </a:p>
        </p:txBody>
      </p:sp>
      <p:sp>
        <p:nvSpPr>
          <p:cNvPr id="15" name="Shape 13"/>
          <p:cNvSpPr/>
          <p:nvPr/>
        </p:nvSpPr>
        <p:spPr>
          <a:xfrm>
            <a:off x="868680" y="3694176"/>
            <a:ext cx="4617720" cy="804672"/>
          </a:xfrm>
          <a:prstGeom prst="roundRect">
            <a:avLst>
              <a:gd name="adj" fmla="val 13636"/>
            </a:avLst>
          </a:prstGeom>
          <a:solidFill>
            <a:srgbClr val="132949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24128" y="3803904"/>
            <a:ext cx="74980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b="1" dirty="0">
                <a:solidFill>
                  <a:srgbClr val="F5C451"/>
                </a:solidFill>
              </a:rPr>
              <a:t>Mar 2026</a:t>
            </a:r>
            <a:endParaRPr lang="en-US" sz="1120" dirty="0"/>
          </a:p>
        </p:txBody>
      </p:sp>
      <p:sp>
        <p:nvSpPr>
          <p:cNvPr id="17" name="Text 15"/>
          <p:cNvSpPr/>
          <p:nvPr/>
        </p:nvSpPr>
        <p:spPr>
          <a:xfrm>
            <a:off x="1847088" y="3794760"/>
            <a:ext cx="1783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10" b="1" dirty="0">
                <a:solidFill>
                  <a:srgbClr val="F7FAFF"/>
                </a:solidFill>
              </a:rPr>
              <a:t>CVE-2026-28277</a:t>
            </a:r>
            <a:endParaRPr lang="en-US" sz="1210" dirty="0"/>
          </a:p>
        </p:txBody>
      </p:sp>
      <p:sp>
        <p:nvSpPr>
          <p:cNvPr id="18" name="Text 16"/>
          <p:cNvSpPr/>
          <p:nvPr/>
        </p:nvSpPr>
        <p:spPr>
          <a:xfrm>
            <a:off x="1847088" y="4023360"/>
            <a:ext cx="3337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dirty="0">
                <a:solidFill>
                  <a:srgbClr val="A8B6CC"/>
                </a:solidFill>
              </a:rPr>
              <a:t>Unsafe msgpack deserialization during checkpoint loading</a:t>
            </a:r>
            <a:endParaRPr lang="en-US" sz="1120" dirty="0"/>
          </a:p>
        </p:txBody>
      </p:sp>
      <p:sp>
        <p:nvSpPr>
          <p:cNvPr id="19" name="Shape 17"/>
          <p:cNvSpPr/>
          <p:nvPr/>
        </p:nvSpPr>
        <p:spPr>
          <a:xfrm>
            <a:off x="868680" y="4590288"/>
            <a:ext cx="4617720" cy="804672"/>
          </a:xfrm>
          <a:prstGeom prst="roundRect">
            <a:avLst>
              <a:gd name="adj" fmla="val 13636"/>
            </a:avLst>
          </a:prstGeom>
          <a:solidFill>
            <a:srgbClr val="10213D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1024128" y="4700016"/>
            <a:ext cx="74980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b="1" dirty="0">
                <a:solidFill>
                  <a:srgbClr val="F5C451"/>
                </a:solidFill>
              </a:rPr>
              <a:t>Mar 2026</a:t>
            </a:r>
            <a:endParaRPr lang="en-US" sz="1120" dirty="0"/>
          </a:p>
        </p:txBody>
      </p:sp>
      <p:sp>
        <p:nvSpPr>
          <p:cNvPr id="21" name="Text 19"/>
          <p:cNvSpPr/>
          <p:nvPr/>
        </p:nvSpPr>
        <p:spPr>
          <a:xfrm>
            <a:off x="1847088" y="4690872"/>
            <a:ext cx="17830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10" b="1" dirty="0">
                <a:solidFill>
                  <a:srgbClr val="F7FAFF"/>
                </a:solidFill>
              </a:rPr>
              <a:t>CVE-2026-34070</a:t>
            </a:r>
            <a:endParaRPr lang="en-US" sz="1210" dirty="0"/>
          </a:p>
        </p:txBody>
      </p:sp>
      <p:sp>
        <p:nvSpPr>
          <p:cNvPr id="22" name="Text 20"/>
          <p:cNvSpPr/>
          <p:nvPr/>
        </p:nvSpPr>
        <p:spPr>
          <a:xfrm>
            <a:off x="1847088" y="4919472"/>
            <a:ext cx="3337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20" dirty="0">
                <a:solidFill>
                  <a:srgbClr val="A8B6CC"/>
                </a:solidFill>
              </a:rPr>
              <a:t>Path traversal in legacy prompt loading APIs</a:t>
            </a:r>
            <a:endParaRPr lang="en-US" sz="1120" dirty="0"/>
          </a:p>
        </p:txBody>
      </p:sp>
      <p:sp>
        <p:nvSpPr>
          <p:cNvPr id="23" name="Shape 21"/>
          <p:cNvSpPr/>
          <p:nvPr/>
        </p:nvSpPr>
        <p:spPr>
          <a:xfrm>
            <a:off x="6053328" y="1133856"/>
            <a:ext cx="5596128" cy="4864608"/>
          </a:xfrm>
          <a:prstGeom prst="roundRect">
            <a:avLst>
              <a:gd name="adj" fmla="val 2256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355080" y="1481328"/>
            <a:ext cx="4846320" cy="1920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50" b="1" dirty="0">
                <a:solidFill>
                  <a:srgbClr val="F7FAFF"/>
                </a:solidFill>
              </a:rPr>
              <a:t>Why these bugs matter specifically for agents</a:t>
            </a:r>
            <a:endParaRPr lang="en-US" sz="1750" dirty="0"/>
          </a:p>
        </p:txBody>
      </p:sp>
      <p:sp>
        <p:nvSpPr>
          <p:cNvPr id="25" name="Shape 23"/>
          <p:cNvSpPr/>
          <p:nvPr/>
        </p:nvSpPr>
        <p:spPr>
          <a:xfrm>
            <a:off x="6400800" y="2011680"/>
            <a:ext cx="91440" cy="91440"/>
          </a:xfrm>
          <a:prstGeom prst="ellipse">
            <a:avLst/>
          </a:prstGeom>
          <a:solidFill>
            <a:srgbClr val="FF6B7A"/>
          </a:solidFill>
          <a:ln w="12700">
            <a:solidFill>
              <a:srgbClr val="FF6B7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6565392" y="1956816"/>
            <a:ext cx="463600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80" dirty="0">
                <a:solidFill>
                  <a:srgbClr val="F7FAFF"/>
                </a:solidFill>
              </a:rPr>
              <a:t>Checkpoint bugs are agent bugs because checkpoints are part of the control plane.</a:t>
            </a:r>
            <a:endParaRPr lang="en-US" sz="1480" dirty="0"/>
          </a:p>
        </p:txBody>
      </p:sp>
      <p:sp>
        <p:nvSpPr>
          <p:cNvPr id="27" name="Shape 25"/>
          <p:cNvSpPr/>
          <p:nvPr/>
        </p:nvSpPr>
        <p:spPr>
          <a:xfrm>
            <a:off x="6400800" y="2633472"/>
            <a:ext cx="91440" cy="91440"/>
          </a:xfrm>
          <a:prstGeom prst="ellipse">
            <a:avLst/>
          </a:prstGeom>
          <a:solidFill>
            <a:srgbClr val="FF6B7A"/>
          </a:solidFill>
          <a:ln w="12700">
            <a:solidFill>
              <a:srgbClr val="FF6B7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6565392" y="2578608"/>
            <a:ext cx="463600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80" dirty="0">
                <a:solidFill>
                  <a:srgbClr val="F7FAFF"/>
                </a:solidFill>
              </a:rPr>
              <a:t>Deserialization bugs matter more when agents store tool outputs, memory, and human feedback for replay.</a:t>
            </a:r>
            <a:endParaRPr lang="en-US" sz="1480" dirty="0"/>
          </a:p>
        </p:txBody>
      </p:sp>
      <p:sp>
        <p:nvSpPr>
          <p:cNvPr id="29" name="Shape 27"/>
          <p:cNvSpPr/>
          <p:nvPr/>
        </p:nvSpPr>
        <p:spPr>
          <a:xfrm>
            <a:off x="6400800" y="3255264"/>
            <a:ext cx="91440" cy="91440"/>
          </a:xfrm>
          <a:prstGeom prst="ellipse">
            <a:avLst/>
          </a:prstGeom>
          <a:solidFill>
            <a:srgbClr val="FF6B7A"/>
          </a:solidFill>
          <a:ln w="12700">
            <a:solidFill>
              <a:srgbClr val="FF6B7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6565392" y="3200400"/>
            <a:ext cx="463600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80" dirty="0">
                <a:solidFill>
                  <a:srgbClr val="F7FAFF"/>
                </a:solidFill>
              </a:rPr>
              <a:t>Path traversal matters because agent apps often load prompts, examples, and local policies dynamically.</a:t>
            </a:r>
            <a:endParaRPr lang="en-US" sz="1480" dirty="0"/>
          </a:p>
        </p:txBody>
      </p:sp>
      <p:sp>
        <p:nvSpPr>
          <p:cNvPr id="31" name="Shape 29"/>
          <p:cNvSpPr/>
          <p:nvPr/>
        </p:nvSpPr>
        <p:spPr>
          <a:xfrm>
            <a:off x="6400800" y="3877056"/>
            <a:ext cx="91440" cy="91440"/>
          </a:xfrm>
          <a:prstGeom prst="ellipse">
            <a:avLst/>
          </a:prstGeom>
          <a:solidFill>
            <a:srgbClr val="FF6B7A"/>
          </a:solidFill>
          <a:ln w="12700">
            <a:solidFill>
              <a:srgbClr val="FF6B7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6565392" y="3822192"/>
            <a:ext cx="4636008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80" dirty="0">
                <a:solidFill>
                  <a:srgbClr val="F7FAFF"/>
                </a:solidFill>
              </a:rPr>
              <a:t>Statefulness and flexibility are features. They are also risk multipliers.</a:t>
            </a:r>
            <a:endParaRPr lang="en-US" sz="1480" dirty="0"/>
          </a:p>
        </p:txBody>
      </p:sp>
      <p:sp>
        <p:nvSpPr>
          <p:cNvPr id="33" name="Shape 31"/>
          <p:cNvSpPr/>
          <p:nvPr/>
        </p:nvSpPr>
        <p:spPr>
          <a:xfrm>
            <a:off x="6382512" y="4736592"/>
            <a:ext cx="4846320" cy="713232"/>
          </a:xfrm>
          <a:prstGeom prst="roundRect">
            <a:avLst>
              <a:gd name="adj" fmla="val 15385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6656832" y="4965192"/>
            <a:ext cx="42976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F7FAFF"/>
                </a:solidFill>
              </a:rPr>
              <a:t>Agent frameworks do not invent new bugs so much as repackage old bugs behind very productive abstractions.</a:t>
            </a:r>
            <a:endParaRPr lang="en-US" sz="1400" dirty="0"/>
          </a:p>
        </p:txBody>
      </p:sp>
      <p:sp>
        <p:nvSpPr>
          <p:cNvPr id="35" name="Text 33"/>
          <p:cNvSpPr/>
          <p:nvPr/>
        </p:nvSpPr>
        <p:spPr>
          <a:xfrm>
            <a:off x="502920" y="6528816"/>
            <a:ext cx="110642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820" dirty="0">
                <a:solidFill>
                  <a:srgbClr val="7F8EA7"/>
                </a:solidFill>
              </a:rPr>
              <a:t>Sources: GitHub, GitLab, and NVD advisories for 2025 to 2026 LangGraph and LangChain issues.</a:t>
            </a:r>
            <a:endParaRPr lang="en-US" sz="82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71DF04D1-2309-60B1-DD76-3E6B7B967689}"/>
              </a:ext>
            </a:extLst>
          </p:cNvPr>
          <p:cNvSpPr/>
          <p:nvPr/>
        </p:nvSpPr>
        <p:spPr>
          <a:xfrm>
            <a:off x="1522372" y="2908303"/>
            <a:ext cx="9528044" cy="655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7FAFF"/>
                </a:solidFill>
              </a:rPr>
              <a:t>Exploring one of my projects…</a:t>
            </a:r>
          </a:p>
        </p:txBody>
      </p:sp>
    </p:spTree>
    <p:extLst>
      <p:ext uri="{BB962C8B-B14F-4D97-AF65-F5344CB8AC3E}">
        <p14:creationId xmlns:p14="http://schemas.microsoft.com/office/powerpoint/2010/main" val="3700227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5747-7EB7-E549-2024-CF6EB2B3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192596"/>
            <a:ext cx="11091600" cy="1051200"/>
          </a:xfrm>
        </p:spPr>
        <p:txBody>
          <a:bodyPr/>
          <a:lstStyle/>
          <a:p>
            <a:r>
              <a:rPr lang="en-US" b="1" dirty="0"/>
              <a:t>EDA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DC6853-0792-D8CC-3180-00EAD0FB4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895"/>
          <a:stretch/>
        </p:blipFill>
        <p:spPr>
          <a:xfrm>
            <a:off x="2806483" y="107535"/>
            <a:ext cx="6579034" cy="64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6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AA9A0E6-0C2E-3553-1623-109289063751}"/>
              </a:ext>
            </a:extLst>
          </p:cNvPr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BB8A22-C854-DCF9-C418-47E7533C7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225" y="738187"/>
            <a:ext cx="108775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97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D97815E3-A383-8B02-2E9E-4ADB772A147E}"/>
              </a:ext>
            </a:extLst>
          </p:cNvPr>
          <p:cNvSpPr/>
          <p:nvPr/>
        </p:nvSpPr>
        <p:spPr>
          <a:xfrm>
            <a:off x="305" y="100584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0B9C10-455F-A9FB-6115-D237E7E5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106" y="0"/>
            <a:ext cx="314789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FAA8C-A97E-7466-B46D-D2A941C958B4}"/>
              </a:ext>
            </a:extLst>
          </p:cNvPr>
          <p:cNvSpPr txBox="1"/>
          <p:nvPr/>
        </p:nvSpPr>
        <p:spPr>
          <a:xfrm>
            <a:off x="502920" y="2899508"/>
            <a:ext cx="7080739" cy="7882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indent="0">
              <a:buNone/>
              <a:defRPr sz="1550">
                <a:solidFill>
                  <a:srgbClr val="F7FAFF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Starting from the 5 imports: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langgraph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langchain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langchain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-google-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genai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langchain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-google-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vertexai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langsmith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87 packages total, max depth = 5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3C9078F2-2C6F-88F3-8070-6AB415FEC92E}"/>
              </a:ext>
            </a:extLst>
          </p:cNvPr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dirty="0" err="1">
                <a:solidFill>
                  <a:srgbClr val="FFAE9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LangGraph</a:t>
            </a:r>
            <a:r>
              <a:rPr lang="en-US" sz="3600" dirty="0">
                <a:solidFill>
                  <a:srgbClr val="FFAE9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dependency </a:t>
            </a:r>
            <a:r>
              <a:rPr lang="en-US" sz="3600" strike="sngStrike" dirty="0">
                <a:solidFill>
                  <a:srgbClr val="FFAE9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tree</a:t>
            </a:r>
            <a:r>
              <a:rPr lang="en-US" sz="3600" dirty="0">
                <a:solidFill>
                  <a:srgbClr val="FFAE96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forest</a:t>
            </a:r>
          </a:p>
        </p:txBody>
      </p:sp>
    </p:spTree>
    <p:extLst>
      <p:ext uri="{BB962C8B-B14F-4D97-AF65-F5344CB8AC3E}">
        <p14:creationId xmlns:p14="http://schemas.microsoft.com/office/powerpoint/2010/main" val="419323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9">
            <a:extLst>
              <a:ext uri="{FF2B5EF4-FFF2-40B4-BE49-F238E27FC236}">
                <a16:creationId xmlns:a16="http://schemas.microsoft.com/office/drawing/2014/main" id="{B54C2C54-0CAE-4F04-155D-38B10F4387D4}"/>
              </a:ext>
            </a:extLst>
          </p:cNvPr>
          <p:cNvSpPr/>
          <p:nvPr/>
        </p:nvSpPr>
        <p:spPr>
          <a:xfrm>
            <a:off x="2977896" y="2331720"/>
            <a:ext cx="62362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coding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235339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artoon dog is sitting at a table with a cup of coffee in front of a fire with the words this is fine .">
            <a:extLst>
              <a:ext uri="{FF2B5EF4-FFF2-40B4-BE49-F238E27FC236}">
                <a16:creationId xmlns:a16="http://schemas.microsoft.com/office/drawing/2014/main" id="{280447EC-65B9-DDFB-ED0A-CB4FFF80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457200"/>
            <a:ext cx="105791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54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50373-387A-7A10-2589-EC122693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03" y="698605"/>
            <a:ext cx="10568287" cy="5930795"/>
          </a:xfrm>
          <a:prstGeom prst="roundRect">
            <a:avLst>
              <a:gd name="adj" fmla="val 244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34">
            <a:extLst>
              <a:ext uri="{FF2B5EF4-FFF2-40B4-BE49-F238E27FC236}">
                <a16:creationId xmlns:a16="http://schemas.microsoft.com/office/drawing/2014/main" id="{BF352867-33A7-819C-50E7-82C34A8806E0}"/>
              </a:ext>
            </a:extLst>
          </p:cNvPr>
          <p:cNvSpPr/>
          <p:nvPr/>
        </p:nvSpPr>
        <p:spPr>
          <a:xfrm>
            <a:off x="811703" y="228600"/>
            <a:ext cx="10568287" cy="903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https://github.com/github/awesome-copilot/blob/main/skills/agent-supply-chain/SKILL.md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020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5" y="128016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Recommendations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749808" y="1234440"/>
            <a:ext cx="10698480" cy="841248"/>
          </a:xfrm>
          <a:prstGeom prst="roundRect">
            <a:avLst>
              <a:gd name="adj" fmla="val 13043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932688" y="1399032"/>
            <a:ext cx="2468880" cy="512064"/>
          </a:xfrm>
          <a:prstGeom prst="roundRect">
            <a:avLst>
              <a:gd name="adj" fmla="val 21429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78992" y="1545336"/>
            <a:ext cx="21488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F7FAFF"/>
                </a:solidFill>
              </a:rPr>
              <a:t>1. Inventory the real graph</a:t>
            </a:r>
            <a:endParaRPr lang="en-US" sz="1420" dirty="0"/>
          </a:p>
        </p:txBody>
      </p:sp>
      <p:sp>
        <p:nvSpPr>
          <p:cNvPr id="8" name="Text 6"/>
          <p:cNvSpPr/>
          <p:nvPr/>
        </p:nvSpPr>
        <p:spPr>
          <a:xfrm>
            <a:off x="3703320" y="1453896"/>
            <a:ext cx="7269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A8B6CC"/>
                </a:solidFill>
              </a:rPr>
              <a:t>Generate SBOMs for the agent app and for runtime-loaded tools, extensions, and models.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808" y="2167128"/>
            <a:ext cx="10698480" cy="841248"/>
          </a:xfrm>
          <a:prstGeom prst="roundRect">
            <a:avLst>
              <a:gd name="adj" fmla="val 13043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932688" y="2331720"/>
            <a:ext cx="2468880" cy="512064"/>
          </a:xfrm>
          <a:prstGeom prst="roundRect">
            <a:avLst>
              <a:gd name="adj" fmla="val 21429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078992" y="2478024"/>
            <a:ext cx="21488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F7FAFF"/>
                </a:solidFill>
              </a:rPr>
              <a:t>2. Pin and verify</a:t>
            </a:r>
            <a:endParaRPr lang="en-US" sz="1420" dirty="0"/>
          </a:p>
        </p:txBody>
      </p:sp>
      <p:sp>
        <p:nvSpPr>
          <p:cNvPr id="12" name="Text 10"/>
          <p:cNvSpPr/>
          <p:nvPr/>
        </p:nvSpPr>
        <p:spPr>
          <a:xfrm>
            <a:off x="3703320" y="2386584"/>
            <a:ext cx="7269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A8B6CC"/>
                </a:solidFill>
              </a:rPr>
              <a:t>Use lockfiles, hashes, trusted registries, signed releases, and provenance when available.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49808" y="3099816"/>
            <a:ext cx="10698480" cy="841248"/>
          </a:xfrm>
          <a:prstGeom prst="roundRect">
            <a:avLst>
              <a:gd name="adj" fmla="val 13043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932688" y="3264408"/>
            <a:ext cx="2468880" cy="512064"/>
          </a:xfrm>
          <a:prstGeom prst="roundRect">
            <a:avLst>
              <a:gd name="adj" fmla="val 21429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1078992" y="3410712"/>
            <a:ext cx="21488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F7FAFF"/>
                </a:solidFill>
              </a:rPr>
              <a:t>3. Monitor agent state</a:t>
            </a:r>
            <a:endParaRPr lang="en-US" sz="1420" dirty="0"/>
          </a:p>
        </p:txBody>
      </p:sp>
      <p:sp>
        <p:nvSpPr>
          <p:cNvPr id="16" name="Text 14"/>
          <p:cNvSpPr/>
          <p:nvPr/>
        </p:nvSpPr>
        <p:spPr>
          <a:xfrm>
            <a:off x="3703320" y="3319272"/>
            <a:ext cx="7269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A8B6CC"/>
                </a:solidFill>
              </a:rPr>
              <a:t>Harden checkpoint stores, serializers, and memory backends as if they were code-adjacent infrastructure.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49808" y="4032504"/>
            <a:ext cx="10698480" cy="841248"/>
          </a:xfrm>
          <a:prstGeom prst="roundRect">
            <a:avLst>
              <a:gd name="adj" fmla="val 13043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932688" y="4197096"/>
            <a:ext cx="2468880" cy="512064"/>
          </a:xfrm>
          <a:prstGeom prst="roundRect">
            <a:avLst>
              <a:gd name="adj" fmla="val 21429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1078992" y="4343400"/>
            <a:ext cx="21488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F7FAFF"/>
                </a:solidFill>
              </a:rPr>
              <a:t>4. Isolate the agent</a:t>
            </a:r>
            <a:endParaRPr lang="en-US" sz="1420" dirty="0"/>
          </a:p>
        </p:txBody>
      </p:sp>
      <p:sp>
        <p:nvSpPr>
          <p:cNvPr id="20" name="Text 18"/>
          <p:cNvSpPr/>
          <p:nvPr/>
        </p:nvSpPr>
        <p:spPr>
          <a:xfrm>
            <a:off x="3703320" y="4251960"/>
            <a:ext cx="7269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A8B6CC"/>
                </a:solidFill>
              </a:rPr>
              <a:t>Use least privilege, egress controls, sandboxing, secret scoping, and human approval for risky actions.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49808" y="4965192"/>
            <a:ext cx="10698480" cy="841248"/>
          </a:xfrm>
          <a:prstGeom prst="roundRect">
            <a:avLst>
              <a:gd name="adj" fmla="val 13043"/>
            </a:avLst>
          </a:prstGeom>
          <a:solidFill>
            <a:srgbClr val="0D1B34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932688" y="5129784"/>
            <a:ext cx="2468880" cy="512064"/>
          </a:xfrm>
          <a:prstGeom prst="roundRect">
            <a:avLst>
              <a:gd name="adj" fmla="val 21429"/>
            </a:avLst>
          </a:prstGeom>
          <a:solidFill>
            <a:srgbClr val="2B1E62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1078992" y="5276088"/>
            <a:ext cx="21488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b="1" dirty="0">
                <a:solidFill>
                  <a:srgbClr val="F7FAFF"/>
                </a:solidFill>
              </a:rPr>
              <a:t>5. Ground the automation</a:t>
            </a:r>
            <a:endParaRPr lang="en-US" sz="1420" dirty="0"/>
          </a:p>
        </p:txBody>
      </p:sp>
      <p:sp>
        <p:nvSpPr>
          <p:cNvPr id="24" name="Text 22"/>
          <p:cNvSpPr/>
          <p:nvPr/>
        </p:nvSpPr>
        <p:spPr>
          <a:xfrm>
            <a:off x="3703320" y="5184648"/>
            <a:ext cx="7269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A8B6CC"/>
                </a:solidFill>
              </a:rPr>
              <a:t>Never let an agent select packages or versions from stale model memory alone. Verify against live registries and live security intelligence.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4008"/>
            <a:ext cx="12191695" cy="6858000"/>
          </a:xfrm>
          <a:prstGeom prst="rect">
            <a:avLst/>
          </a:prstGeom>
          <a:solidFill>
            <a:srgbClr val="07111F"/>
          </a:solidFill>
          <a:ln w="12700">
            <a:solidFill>
              <a:srgbClr val="07111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02920" y="292608"/>
            <a:ext cx="99669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Selected references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594360" y="1152144"/>
            <a:ext cx="10972800" cy="5413248"/>
          </a:xfrm>
          <a:prstGeom prst="roundRect">
            <a:avLst>
              <a:gd name="adj" fmla="val 2087"/>
            </a:avLst>
          </a:prstGeom>
          <a:solidFill>
            <a:srgbClr val="0A1830"/>
          </a:solidFill>
          <a:ln w="12700">
            <a:solidFill>
              <a:srgbClr val="20385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868680" y="1463040"/>
            <a:ext cx="5486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0D5C8"/>
                </a:solidFill>
              </a:rPr>
              <a:t>Year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1645920" y="1463040"/>
            <a:ext cx="1737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0D5C8"/>
                </a:solidFill>
              </a:rPr>
              <a:t>Paper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657600" y="1463040"/>
            <a:ext cx="2011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0D5C8"/>
                </a:solidFill>
              </a:rPr>
              <a:t>Why it matters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5989320" y="1463040"/>
            <a:ext cx="4800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0D5C8"/>
                </a:solidFill>
              </a:rPr>
              <a:t>Memorable finding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868680" y="1755648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868680" y="1810512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2024</a:t>
            </a:r>
            <a:endParaRPr lang="en-US" sz="1220" dirty="0"/>
          </a:p>
        </p:txBody>
      </p:sp>
      <p:sp>
        <p:nvSpPr>
          <p:cNvPr id="12" name="Text 10"/>
          <p:cNvSpPr/>
          <p:nvPr/>
        </p:nvSpPr>
        <p:spPr>
          <a:xfrm>
            <a:off x="1645920" y="1810512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InjecAgent</a:t>
            </a:r>
            <a:endParaRPr lang="en-US" sz="1220" dirty="0"/>
          </a:p>
        </p:txBody>
      </p:sp>
      <p:sp>
        <p:nvSpPr>
          <p:cNvPr id="13" name="Text 11"/>
          <p:cNvSpPr/>
          <p:nvPr/>
        </p:nvSpPr>
        <p:spPr>
          <a:xfrm>
            <a:off x="3657600" y="1810512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Tool-integrated agent security</a:t>
            </a:r>
            <a:endParaRPr lang="en-US" sz="1180" dirty="0"/>
          </a:p>
        </p:txBody>
      </p:sp>
      <p:sp>
        <p:nvSpPr>
          <p:cNvPr id="14" name="Text 12"/>
          <p:cNvSpPr/>
          <p:nvPr/>
        </p:nvSpPr>
        <p:spPr>
          <a:xfrm>
            <a:off x="5989320" y="1810512"/>
            <a:ext cx="5334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F7FAFF"/>
                </a:solidFill>
              </a:rPr>
              <a:t>1,054 test cases. ReAct-prompted GPT-4 was vulnerable 24 percent of the time.</a:t>
            </a:r>
            <a:endParaRPr lang="en-US" sz="1180" dirty="0"/>
          </a:p>
        </p:txBody>
      </p:sp>
      <p:sp>
        <p:nvSpPr>
          <p:cNvPr id="15" name="Shape 13"/>
          <p:cNvSpPr/>
          <p:nvPr/>
        </p:nvSpPr>
        <p:spPr>
          <a:xfrm>
            <a:off x="868680" y="2596896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868680" y="2651760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2024</a:t>
            </a:r>
            <a:endParaRPr lang="en-US" sz="1220" dirty="0"/>
          </a:p>
        </p:txBody>
      </p:sp>
      <p:sp>
        <p:nvSpPr>
          <p:cNvPr id="17" name="Text 15"/>
          <p:cNvSpPr/>
          <p:nvPr/>
        </p:nvSpPr>
        <p:spPr>
          <a:xfrm>
            <a:off x="1645920" y="2651760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BIPIA</a:t>
            </a:r>
            <a:endParaRPr lang="en-US" sz="1220" dirty="0"/>
          </a:p>
        </p:txBody>
      </p:sp>
      <p:sp>
        <p:nvSpPr>
          <p:cNvPr id="18" name="Text 16"/>
          <p:cNvSpPr/>
          <p:nvPr/>
        </p:nvSpPr>
        <p:spPr>
          <a:xfrm>
            <a:off x="3657600" y="2651760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Indirect prompt injection</a:t>
            </a:r>
            <a:endParaRPr lang="en-US" sz="1180" dirty="0"/>
          </a:p>
        </p:txBody>
      </p:sp>
      <p:sp>
        <p:nvSpPr>
          <p:cNvPr id="19" name="Text 17"/>
          <p:cNvSpPr/>
          <p:nvPr/>
        </p:nvSpPr>
        <p:spPr>
          <a:xfrm>
            <a:off x="5989320" y="2651760"/>
            <a:ext cx="4709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F7FAFF"/>
                </a:solidFill>
              </a:rPr>
              <a:t>LLMs do not reliably separate instructions from external content.</a:t>
            </a:r>
            <a:endParaRPr lang="en-US" sz="1180" dirty="0"/>
          </a:p>
        </p:txBody>
      </p:sp>
      <p:sp>
        <p:nvSpPr>
          <p:cNvPr id="20" name="Shape 18"/>
          <p:cNvSpPr/>
          <p:nvPr/>
        </p:nvSpPr>
        <p:spPr>
          <a:xfrm>
            <a:off x="868680" y="3438144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868680" y="3493008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2024</a:t>
            </a:r>
            <a:endParaRPr lang="en-US" sz="1220" dirty="0"/>
          </a:p>
        </p:txBody>
      </p:sp>
      <p:sp>
        <p:nvSpPr>
          <p:cNvPr id="22" name="Text 20"/>
          <p:cNvSpPr/>
          <p:nvPr/>
        </p:nvSpPr>
        <p:spPr>
          <a:xfrm>
            <a:off x="1645920" y="3493008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We Have a Package for You!</a:t>
            </a:r>
            <a:endParaRPr lang="en-US" sz="1220" dirty="0"/>
          </a:p>
        </p:txBody>
      </p:sp>
      <p:sp>
        <p:nvSpPr>
          <p:cNvPr id="23" name="Text 21"/>
          <p:cNvSpPr/>
          <p:nvPr/>
        </p:nvSpPr>
        <p:spPr>
          <a:xfrm>
            <a:off x="3657600" y="3493008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Package hallucinations</a:t>
            </a:r>
            <a:endParaRPr lang="en-US" sz="1180" dirty="0"/>
          </a:p>
        </p:txBody>
      </p:sp>
      <p:sp>
        <p:nvSpPr>
          <p:cNvPr id="24" name="Text 22"/>
          <p:cNvSpPr/>
          <p:nvPr/>
        </p:nvSpPr>
        <p:spPr>
          <a:xfrm>
            <a:off x="5989320" y="3493008"/>
            <a:ext cx="504748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F7FAFF"/>
                </a:solidFill>
              </a:rPr>
              <a:t>Code LLMs can invent package names, creating a slopsquatting entry point.</a:t>
            </a:r>
            <a:endParaRPr lang="en-US" sz="1180" dirty="0"/>
          </a:p>
        </p:txBody>
      </p:sp>
      <p:sp>
        <p:nvSpPr>
          <p:cNvPr id="25" name="Shape 23"/>
          <p:cNvSpPr/>
          <p:nvPr/>
        </p:nvSpPr>
        <p:spPr>
          <a:xfrm>
            <a:off x="868680" y="4279392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868680" y="4334256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2025</a:t>
            </a:r>
            <a:endParaRPr lang="en-US" sz="1220" dirty="0"/>
          </a:p>
        </p:txBody>
      </p:sp>
      <p:sp>
        <p:nvSpPr>
          <p:cNvPr id="27" name="Text 25"/>
          <p:cNvSpPr/>
          <p:nvPr/>
        </p:nvSpPr>
        <p:spPr>
          <a:xfrm>
            <a:off x="1645920" y="4334256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AI-Induced Supply-Chain Compromise</a:t>
            </a:r>
            <a:endParaRPr lang="en-US" sz="1220" dirty="0"/>
          </a:p>
        </p:txBody>
      </p:sp>
      <p:sp>
        <p:nvSpPr>
          <p:cNvPr id="28" name="Text 26"/>
          <p:cNvSpPr/>
          <p:nvPr/>
        </p:nvSpPr>
        <p:spPr>
          <a:xfrm>
            <a:off x="3657600" y="4334256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Systematic review</a:t>
            </a:r>
            <a:endParaRPr lang="en-US" sz="1180" dirty="0"/>
          </a:p>
        </p:txBody>
      </p:sp>
      <p:sp>
        <p:nvSpPr>
          <p:cNvPr id="29" name="Text 27"/>
          <p:cNvSpPr/>
          <p:nvPr/>
        </p:nvSpPr>
        <p:spPr>
          <a:xfrm>
            <a:off x="5989320" y="4334256"/>
            <a:ext cx="5212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F7FAFF"/>
                </a:solidFill>
              </a:rPr>
              <a:t>Frames hallucination and slopsquatting as an AI-era supply-chain threat class.</a:t>
            </a:r>
            <a:endParaRPr lang="en-US" sz="1180" dirty="0"/>
          </a:p>
        </p:txBody>
      </p:sp>
      <p:sp>
        <p:nvSpPr>
          <p:cNvPr id="30" name="Shape 28"/>
          <p:cNvSpPr/>
          <p:nvPr/>
        </p:nvSpPr>
        <p:spPr>
          <a:xfrm>
            <a:off x="868680" y="5120640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868680" y="5175504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2024</a:t>
            </a:r>
            <a:endParaRPr lang="en-US" sz="1220" dirty="0"/>
          </a:p>
        </p:txBody>
      </p:sp>
      <p:sp>
        <p:nvSpPr>
          <p:cNvPr id="32" name="Text 30"/>
          <p:cNvSpPr/>
          <p:nvPr/>
        </p:nvSpPr>
        <p:spPr>
          <a:xfrm>
            <a:off x="1645920" y="5175504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Instruction Hierarchy</a:t>
            </a:r>
            <a:endParaRPr lang="en-US" sz="1220" dirty="0"/>
          </a:p>
        </p:txBody>
      </p:sp>
      <p:sp>
        <p:nvSpPr>
          <p:cNvPr id="33" name="Text 31"/>
          <p:cNvSpPr/>
          <p:nvPr/>
        </p:nvSpPr>
        <p:spPr>
          <a:xfrm>
            <a:off x="3657600" y="5175504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Mitigation direction</a:t>
            </a:r>
            <a:endParaRPr lang="en-US" sz="1180" dirty="0"/>
          </a:p>
        </p:txBody>
      </p:sp>
      <p:sp>
        <p:nvSpPr>
          <p:cNvPr id="34" name="Text 32"/>
          <p:cNvSpPr/>
          <p:nvPr/>
        </p:nvSpPr>
        <p:spPr>
          <a:xfrm>
            <a:off x="5989320" y="5175504"/>
            <a:ext cx="544982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F7FAFF"/>
                </a:solidFill>
              </a:rPr>
              <a:t>Improves robustness, but reinforces the need for privileged instruction boundaries.</a:t>
            </a:r>
            <a:endParaRPr lang="en-US" sz="1180" dirty="0"/>
          </a:p>
        </p:txBody>
      </p:sp>
      <p:sp>
        <p:nvSpPr>
          <p:cNvPr id="37" name="Shape 28">
            <a:extLst>
              <a:ext uri="{FF2B5EF4-FFF2-40B4-BE49-F238E27FC236}">
                <a16:creationId xmlns:a16="http://schemas.microsoft.com/office/drawing/2014/main" id="{2C2518C9-3E4B-D758-D6B4-98735B01689F}"/>
              </a:ext>
            </a:extLst>
          </p:cNvPr>
          <p:cNvSpPr/>
          <p:nvPr/>
        </p:nvSpPr>
        <p:spPr>
          <a:xfrm>
            <a:off x="868680" y="5907024"/>
            <a:ext cx="10332720" cy="0"/>
          </a:xfrm>
          <a:prstGeom prst="line">
            <a:avLst/>
          </a:prstGeom>
          <a:noFill/>
          <a:ln w="12700">
            <a:solidFill>
              <a:srgbClr val="24476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29">
            <a:extLst>
              <a:ext uri="{FF2B5EF4-FFF2-40B4-BE49-F238E27FC236}">
                <a16:creationId xmlns:a16="http://schemas.microsoft.com/office/drawing/2014/main" id="{F97EE8CC-D75B-A542-8931-4ED415D81BF6}"/>
              </a:ext>
            </a:extLst>
          </p:cNvPr>
          <p:cNvSpPr/>
          <p:nvPr/>
        </p:nvSpPr>
        <p:spPr>
          <a:xfrm>
            <a:off x="868680" y="5961888"/>
            <a:ext cx="5943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dirty="0">
                <a:solidFill>
                  <a:srgbClr val="F7FAFF"/>
                </a:solidFill>
              </a:rPr>
              <a:t>2026</a:t>
            </a:r>
            <a:endParaRPr lang="en-US" sz="1220" dirty="0"/>
          </a:p>
        </p:txBody>
      </p:sp>
      <p:sp>
        <p:nvSpPr>
          <p:cNvPr id="39" name="Text 30">
            <a:extLst>
              <a:ext uri="{FF2B5EF4-FFF2-40B4-BE49-F238E27FC236}">
                <a16:creationId xmlns:a16="http://schemas.microsoft.com/office/drawing/2014/main" id="{E75D1A3D-D7DE-2B55-2F0F-6DDF4A1979D4}"/>
              </a:ext>
            </a:extLst>
          </p:cNvPr>
          <p:cNvSpPr/>
          <p:nvPr/>
        </p:nvSpPr>
        <p:spPr>
          <a:xfrm>
            <a:off x="1645920" y="5961888"/>
            <a:ext cx="18288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20" b="1" dirty="0">
                <a:solidFill>
                  <a:srgbClr val="F7FAFF"/>
                </a:solidFill>
              </a:rPr>
              <a:t>Securing the AI Supply Chain</a:t>
            </a:r>
            <a:endParaRPr lang="en-US" sz="1220" dirty="0"/>
          </a:p>
        </p:txBody>
      </p:sp>
      <p:sp>
        <p:nvSpPr>
          <p:cNvPr id="40" name="Text 31">
            <a:extLst>
              <a:ext uri="{FF2B5EF4-FFF2-40B4-BE49-F238E27FC236}">
                <a16:creationId xmlns:a16="http://schemas.microsoft.com/office/drawing/2014/main" id="{FC6C29AE-A3B1-F53D-998E-920FBBF776CF}"/>
              </a:ext>
            </a:extLst>
          </p:cNvPr>
          <p:cNvSpPr/>
          <p:nvPr/>
        </p:nvSpPr>
        <p:spPr>
          <a:xfrm>
            <a:off x="3657600" y="5961888"/>
            <a:ext cx="2011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80" dirty="0">
                <a:solidFill>
                  <a:srgbClr val="A8B6CC"/>
                </a:solidFill>
              </a:rPr>
              <a:t>Systematic review</a:t>
            </a:r>
            <a:endParaRPr lang="en-US" sz="1180" dirty="0"/>
          </a:p>
        </p:txBody>
      </p:sp>
      <p:sp>
        <p:nvSpPr>
          <p:cNvPr id="41" name="Text 32">
            <a:extLst>
              <a:ext uri="{FF2B5EF4-FFF2-40B4-BE49-F238E27FC236}">
                <a16:creationId xmlns:a16="http://schemas.microsoft.com/office/drawing/2014/main" id="{27BC2878-2E4D-C88F-EF5E-565E87C183E0}"/>
              </a:ext>
            </a:extLst>
          </p:cNvPr>
          <p:cNvSpPr/>
          <p:nvPr/>
        </p:nvSpPr>
        <p:spPr>
          <a:xfrm>
            <a:off x="5989320" y="5961888"/>
            <a:ext cx="5449824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1180" dirty="0">
                <a:solidFill>
                  <a:srgbClr val="F7FAFF"/>
                </a:solidFill>
              </a:rPr>
              <a:t>Taxonomy of agentic AI risks inc. systems, tools and ecosystem, model, and data.</a:t>
            </a:r>
            <a:endParaRPr lang="en-US" sz="1180" dirty="0">
              <a:solidFill>
                <a:srgbClr val="F7FA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F70B0-F1CA-B10C-D94A-8A8320C62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051" y="1584250"/>
            <a:ext cx="3285461" cy="32854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DCCF2A-7752-6D6E-F07B-A4CB1535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5DBEF-9E72-DCE2-BFA5-3D4478BC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560" y="1328257"/>
            <a:ext cx="3797448" cy="3797448"/>
          </a:xfrm>
          <a:prstGeom prst="roundRect">
            <a:avLst>
              <a:gd name="adj" fmla="val 244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9">
            <a:extLst>
              <a:ext uri="{FF2B5EF4-FFF2-40B4-BE49-F238E27FC236}">
                <a16:creationId xmlns:a16="http://schemas.microsoft.com/office/drawing/2014/main" id="{4BFFFA34-B424-11A5-14D1-C2D43E2BC424}"/>
              </a:ext>
            </a:extLst>
          </p:cNvPr>
          <p:cNvSpPr/>
          <p:nvPr/>
        </p:nvSpPr>
        <p:spPr>
          <a:xfrm>
            <a:off x="6590561" y="4981103"/>
            <a:ext cx="379744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dirty="0" err="1">
                <a:solidFill>
                  <a:srgbClr val="F5C451"/>
                </a:solidFill>
              </a:rPr>
              <a:t>cesarsotovalero.net</a:t>
            </a:r>
            <a:endParaRPr lang="en-US" sz="2400" dirty="0">
              <a:solidFill>
                <a:srgbClr val="F5C4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32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9">
            <a:extLst>
              <a:ext uri="{FF2B5EF4-FFF2-40B4-BE49-F238E27FC236}">
                <a16:creationId xmlns:a16="http://schemas.microsoft.com/office/drawing/2014/main" id="{B54C2C54-0CAE-4F04-155D-38B10F4387D4}"/>
              </a:ext>
            </a:extLst>
          </p:cNvPr>
          <p:cNvSpPr/>
          <p:nvPr/>
        </p:nvSpPr>
        <p:spPr>
          <a:xfrm>
            <a:off x="2977896" y="2331720"/>
            <a:ext cx="62362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7FAFF"/>
                </a:solidFill>
                <a:latin typeface="Aptos Display" pitchFamily="34" charset="0"/>
              </a:rPr>
              <a:t>code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9891471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160DD6C3-A980-DDBD-0D8D-78A18A5A943F}"/>
              </a:ext>
            </a:extLst>
          </p:cNvPr>
          <p:cNvSpPr/>
          <p:nvPr/>
        </p:nvSpPr>
        <p:spPr>
          <a:xfrm>
            <a:off x="2977743" y="91439"/>
            <a:ext cx="62362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Importing Things</a:t>
            </a:r>
            <a:endParaRPr lang="en-US" sz="6000" dirty="0"/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7865B93A-D693-F6BB-9566-631ED63EC82B}"/>
              </a:ext>
            </a:extLst>
          </p:cNvPr>
          <p:cNvSpPr/>
          <p:nvPr/>
        </p:nvSpPr>
        <p:spPr>
          <a:xfrm>
            <a:off x="1825599" y="2157412"/>
            <a:ext cx="8540496" cy="37318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ode dependencies,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 runtime tool ecosystems</a:t>
            </a:r>
            <a:r>
              <a:rPr lang="en-US" sz="3600" dirty="0">
                <a:solidFill>
                  <a:srgbClr val="060F1C"/>
                </a:solidFill>
                <a:latin typeface="Aptos Display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</a:rPr>
              <a:t>persistence layers,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</a:rPr>
              <a:t>model registries,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</a:rPr>
              <a:t>cloud services,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multiple states,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storage,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deployment,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integration surfaces,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060F1C"/>
                </a:solidFill>
                <a:latin typeface="Aptos Display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3933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160DD6C3-A980-DDBD-0D8D-78A18A5A943F}"/>
              </a:ext>
            </a:extLst>
          </p:cNvPr>
          <p:cNvSpPr/>
          <p:nvPr/>
        </p:nvSpPr>
        <p:spPr>
          <a:xfrm>
            <a:off x="2977743" y="91439"/>
            <a:ext cx="623620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7FA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Importing Things</a:t>
            </a:r>
            <a:endParaRPr lang="en-US" sz="6000" dirty="0"/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7865B93A-D693-F6BB-9566-631ED63EC82B}"/>
              </a:ext>
            </a:extLst>
          </p:cNvPr>
          <p:cNvSpPr/>
          <p:nvPr/>
        </p:nvSpPr>
        <p:spPr>
          <a:xfrm>
            <a:off x="1825599" y="2157412"/>
            <a:ext cx="8540496" cy="37318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ode dependencies,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 runtime tool ecosystems,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persistence layers,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model registries,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cloud services,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multiple states,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storage,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deployment,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integration surfaces,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Display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9222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14">
            <a:extLst>
              <a:ext uri="{FF2B5EF4-FFF2-40B4-BE49-F238E27FC236}">
                <a16:creationId xmlns:a16="http://schemas.microsoft.com/office/drawing/2014/main" id="{71DF04D1-2309-60B1-DD76-3E6B7B967689}"/>
              </a:ext>
            </a:extLst>
          </p:cNvPr>
          <p:cNvSpPr/>
          <p:nvPr/>
        </p:nvSpPr>
        <p:spPr>
          <a:xfrm>
            <a:off x="950976" y="3375348"/>
            <a:ext cx="10314432" cy="655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F7FAFF"/>
                </a:solidFill>
              </a:rPr>
              <a:t>“The application code could be small, but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ptos Display" pitchFamily="34" charset="0"/>
              </a:rPr>
              <a:t>trust boundary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is enormous</a:t>
            </a:r>
            <a:r>
              <a:rPr lang="en-US" sz="3200" dirty="0">
                <a:solidFill>
                  <a:srgbClr val="F7FAFF"/>
                </a:solidFill>
              </a:rPr>
              <a:t>”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9C381-2437-537E-EB5C-C3C09800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083" y="863423"/>
            <a:ext cx="2265833" cy="22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7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34356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71DF04D1-2309-60B1-DD76-3E6B7B967689}"/>
              </a:ext>
            </a:extLst>
          </p:cNvPr>
          <p:cNvSpPr/>
          <p:nvPr/>
        </p:nvSpPr>
        <p:spPr>
          <a:xfrm>
            <a:off x="1522372" y="2908303"/>
            <a:ext cx="9528044" cy="655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7FAFF"/>
                </a:solidFill>
              </a:rPr>
              <a:t>Accountability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4095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101D"/>
          </a:solidFill>
          <a:ln w="12700">
            <a:solidFill>
              <a:srgbClr val="06101D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text, letter">
            <a:extLst>
              <a:ext uri="{FF2B5EF4-FFF2-40B4-BE49-F238E27FC236}">
                <a16:creationId xmlns:a16="http://schemas.microsoft.com/office/drawing/2014/main" id="{1AF8F367-C5A3-EEF3-0523-2EFEBCB89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 b="28519"/>
          <a:stretch/>
        </p:blipFill>
        <p:spPr bwMode="auto">
          <a:xfrm>
            <a:off x="2870733" y="414720"/>
            <a:ext cx="6450533" cy="5564581"/>
          </a:xfrm>
          <a:prstGeom prst="roundRect">
            <a:avLst>
              <a:gd name="adj" fmla="val 2446"/>
            </a:avLst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35">
            <a:extLst>
              <a:ext uri="{FF2B5EF4-FFF2-40B4-BE49-F238E27FC236}">
                <a16:creationId xmlns:a16="http://schemas.microsoft.com/office/drawing/2014/main" id="{A52E996B-E9A8-8707-494D-FA1DF92ABDDF}"/>
              </a:ext>
            </a:extLst>
          </p:cNvPr>
          <p:cNvSpPr/>
          <p:nvPr/>
        </p:nvSpPr>
        <p:spPr>
          <a:xfrm>
            <a:off x="502920" y="6382512"/>
            <a:ext cx="1106424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Special Elite" panose="02000506000000020004" pitchFamily="2" charset="0"/>
              </a:rPr>
              <a:t>IBM - 1979</a:t>
            </a:r>
            <a:endParaRPr lang="en-US" sz="2400" dirty="0">
              <a:solidFill>
                <a:schemeClr val="bg2"/>
              </a:solidFill>
              <a:latin typeface="Special Elit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895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Metadata/LabelInfo.xml><?xml version="1.0" encoding="utf-8"?>
<clbl:labelList xmlns:clbl="http://schemas.microsoft.com/office/2020/mipLabelMetadata">
  <clbl:label id="{64522a4d-f12f-4888-8028-d80fdde3b7d9}" enabled="1" method="Privileged" siteId="{9a8ff9e3-0e35-4620-a724-e9834dc50b5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</TotalTime>
  <Words>2014</Words>
  <Application>Microsoft Macintosh PowerPoint</Application>
  <PresentationFormat>Widescreen</PresentationFormat>
  <Paragraphs>312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-apple-system</vt:lpstr>
      <vt:lpstr>Aptos</vt:lpstr>
      <vt:lpstr>Aptos Display</vt:lpstr>
      <vt:lpstr>Arial</vt:lpstr>
      <vt:lpstr>Calibri</vt:lpstr>
      <vt:lpstr>Segoe WPC</vt:lpstr>
      <vt:lpstr>Special Elite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Fast and Importing Things</dc:title>
  <dc:subject>The Software Supply Chain of Agentic AI</dc:subject>
  <dc:creator>OpenAI</dc:creator>
  <cp:lastModifiedBy>César Soto Valero</cp:lastModifiedBy>
  <cp:revision>11</cp:revision>
  <dcterms:created xsi:type="dcterms:W3CDTF">2026-04-22T09:40:55Z</dcterms:created>
  <dcterms:modified xsi:type="dcterms:W3CDTF">2026-04-24T13:10:36Z</dcterms:modified>
</cp:coreProperties>
</file>