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9"/>
  </p:notesMasterIdLst>
  <p:sldIdLst>
    <p:sldId id="276" r:id="rId2"/>
    <p:sldId id="278" r:id="rId3"/>
    <p:sldId id="286" r:id="rId4"/>
    <p:sldId id="297" r:id="rId5"/>
    <p:sldId id="277" r:id="rId6"/>
    <p:sldId id="279" r:id="rId7"/>
    <p:sldId id="268" r:id="rId8"/>
    <p:sldId id="287" r:id="rId9"/>
    <p:sldId id="280" r:id="rId10"/>
    <p:sldId id="341" r:id="rId11"/>
    <p:sldId id="295" r:id="rId12"/>
    <p:sldId id="291" r:id="rId13"/>
    <p:sldId id="281" r:id="rId14"/>
    <p:sldId id="284" r:id="rId15"/>
    <p:sldId id="292" r:id="rId16"/>
    <p:sldId id="269" r:id="rId17"/>
    <p:sldId id="288" r:id="rId18"/>
    <p:sldId id="272" r:id="rId19"/>
    <p:sldId id="300" r:id="rId20"/>
    <p:sldId id="299" r:id="rId21"/>
    <p:sldId id="298" r:id="rId22"/>
    <p:sldId id="301" r:id="rId23"/>
    <p:sldId id="302" r:id="rId24"/>
    <p:sldId id="289" r:id="rId25"/>
    <p:sldId id="282" r:id="rId26"/>
    <p:sldId id="274" r:id="rId27"/>
    <p:sldId id="285" r:id="rId28"/>
    <p:sldId id="275" r:id="rId29"/>
    <p:sldId id="256" r:id="rId30"/>
    <p:sldId id="290" r:id="rId31"/>
    <p:sldId id="293" r:id="rId32"/>
    <p:sldId id="294" r:id="rId33"/>
    <p:sldId id="258" r:id="rId34"/>
    <p:sldId id="259" r:id="rId35"/>
    <p:sldId id="265" r:id="rId36"/>
    <p:sldId id="283" r:id="rId37"/>
    <p:sldId id="340" r:id="rId38"/>
  </p:sldIdLst>
  <p:sldSz cx="14630400" cy="8229600"/>
  <p:notesSz cx="8229600" cy="14630400"/>
  <p:embeddedFontLst>
    <p:embeddedFont>
      <p:font typeface="DejaVu Sans" panose="020B0603030804020204" pitchFamily="34" charset="0"/>
      <p:regular r:id="rId40"/>
      <p:bold r:id="rId41"/>
      <p:italic r:id="rId42"/>
      <p:boldItalic r:id="rId43"/>
    </p:embeddedFont>
    <p:embeddedFont>
      <p:font typeface="DejaVu Sans Light" panose="020B0203030804020204" pitchFamily="34" charset="0"/>
      <p:regular r:id="rId44"/>
    </p:embeddedFont>
    <p:embeddedFont>
      <p:font typeface="DM Sans Semi Bold" panose="020B0604020202020204" charset="0"/>
      <p:regular r:id="rId45"/>
    </p:embeddedFont>
    <p:embeddedFont>
      <p:font typeface="Fira Mono" panose="020B0509050000020004" pitchFamily="49" charset="0"/>
      <p:regular r:id="rId46"/>
      <p:bold r:id="rId47"/>
    </p:embeddedFont>
    <p:embeddedFont>
      <p:font typeface="Roboto" panose="02000000000000000000" pitchFamily="2" charset="0"/>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87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3988" autoAdjust="0"/>
  </p:normalViewPr>
  <p:slideViewPr>
    <p:cSldViewPr snapToGrid="0" snapToObjects="1">
      <p:cViewPr varScale="1">
        <p:scale>
          <a:sx n="59" d="100"/>
          <a:sy n="59" d="100"/>
        </p:scale>
        <p:origin x="113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480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my name is Cesar. I currently work as a Data Scientist and Machine Learning Engineer in the financial sector, and in this session I’m going to cover the topic of real-time financial fraud detection with Python. </a:t>
            </a:r>
          </a:p>
          <a:p>
            <a:endParaRPr lang="en-US" dirty="0"/>
          </a:p>
          <a:p>
            <a:r>
              <a:rPr lang="en-US" dirty="0"/>
              <a:t>This is a very exciting area to work in. Even though I’m not going to talk about AI and LLMs, this is still well-proven Machine Learning techniques that have been battle-tested in production. </a:t>
            </a:r>
          </a:p>
          <a:p>
            <a:endParaRPr lang="en-US" dirty="0"/>
          </a:p>
          <a:p>
            <a:r>
              <a:rPr lang="en-US" dirty="0"/>
              <a:t>So, I’m sure this session will be especially relevant for those of you interested in learning how real fraud detection systems are actually built and deployed. </a:t>
            </a:r>
          </a:p>
          <a:p>
            <a:endParaRPr lang="en-US" dirty="0"/>
          </a:p>
          <a:p>
            <a:r>
              <a:rPr lang="en-US" dirty="0"/>
              <a:t>And my promise is that by the end of this session, you will have a solid understanding of how to design production-grade fraud detection systems that make high-stakes decisions under both latency and adversarial pressures. </a:t>
            </a:r>
          </a:p>
          <a:p>
            <a:endParaRPr lang="en-US" dirty="0"/>
          </a:p>
          <a:p>
            <a:r>
              <a:rPr lang="en-US" dirty="0"/>
              <a:t>So let’s dive in! </a:t>
            </a:r>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You’re probably familiar with this figure. It’s a confusion matrix, and it’s a widely used tool for summarizing and visualizing the performance of a classification model in a tabular format.</a:t>
            </a:r>
          </a:p>
          <a:p>
            <a:endParaRPr lang="en-US" dirty="0"/>
          </a:p>
          <a:p>
            <a:r>
              <a:rPr lang="en-US" dirty="0"/>
              <a:t>But I made this confusion matrix in particular to visualize the different outcomes for this problem.</a:t>
            </a:r>
          </a:p>
          <a:p>
            <a:endParaRPr lang="en-US" dirty="0"/>
          </a:p>
          <a:p>
            <a:r>
              <a:rPr lang="en-US" dirty="0"/>
              <a:t>- Most financial fraud detection systems generate a binary output: a prediction indicating whether a transaction is fraudulent or not. The positive class corresponds to the fraud transaction, the negative class corresponds to genuine transactions.</a:t>
            </a:r>
          </a:p>
          <a:p>
            <a:endParaRPr lang="en-US" dirty="0"/>
          </a:p>
          <a:p>
            <a:r>
              <a:rPr lang="en-US" dirty="0"/>
              <a:t>The interesting part here is that both the false positives and the false negatives have a cost associated with them for the business:</a:t>
            </a:r>
          </a:p>
          <a:p>
            <a:endParaRPr lang="en-US" dirty="0"/>
          </a:p>
          <a:p>
            <a:pPr>
              <a:buFont typeface="+mj-lt"/>
              <a:buNone/>
            </a:pPr>
            <a:r>
              <a:rPr lang="en-US" dirty="0"/>
              <a:t>- For example, having a lot of false positives means unnecessary costs and operational inefficiencies because we’re essentially stopping transactions from legit customers.</a:t>
            </a:r>
          </a:p>
        </p:txBody>
      </p:sp>
    </p:spTree>
    <p:extLst>
      <p:ext uri="{BB962C8B-B14F-4D97-AF65-F5344CB8AC3E}">
        <p14:creationId xmlns:p14="http://schemas.microsoft.com/office/powerpoint/2010/main" val="3521513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a:buFont typeface="+mj-lt"/>
              <a:buNone/>
            </a:pPr>
            <a:r>
              <a:rPr lang="en-US" dirty="0"/>
              <a:t>On the other hand, having false negatives means that the fraud detection system could not detect the fraud and, as a consequence, money was lost.</a:t>
            </a:r>
          </a:p>
          <a:p>
            <a:pPr>
              <a:buFont typeface="+mj-lt"/>
              <a:buNone/>
            </a:pPr>
            <a:endParaRPr lang="en-US" dirty="0"/>
          </a:p>
          <a:p>
            <a:r>
              <a:rPr lang="en-US" dirty="0"/>
              <a:t>- And of course we have the standard machine learning metrics like Precision, Recall, and F1 Score, which are based on the confusion matrix.</a:t>
            </a:r>
          </a:p>
          <a:p>
            <a:endParaRPr lang="en-US" dirty="0"/>
          </a:p>
          <a:p>
            <a:r>
              <a:rPr lang="en-US" dirty="0"/>
              <a:t>- But it’s important to note that for this particular problem, Recall is the most important metric because it is the fraction of actual fraud cases that the model correctly predicts as fraud out of all actual fraud cases.</a:t>
            </a:r>
          </a:p>
          <a:p>
            <a:endParaRPr lang="en-US" dirty="0"/>
          </a:p>
          <a:p>
            <a:r>
              <a:rPr lang="en-US" dirty="0"/>
              <a:t>High Recall means having few false negatives, which is really good in fraud detection systems because missing a fraudulent transaction can lead to financial losses.</a:t>
            </a:r>
          </a:p>
        </p:txBody>
      </p:sp>
    </p:spTree>
    <p:extLst>
      <p:ext uri="{BB962C8B-B14F-4D97-AF65-F5344CB8AC3E}">
        <p14:creationId xmlns:p14="http://schemas.microsoft.com/office/powerpoint/2010/main" val="3001096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To control this, we use the idea of setting up a threshold, which is a mechanism for labeling a transaction depending on the probability assigned by the fraud detection system to determine whether the transaction is fraud or not.</a:t>
            </a:r>
          </a:p>
          <a:p>
            <a:endParaRPr lang="en-US" dirty="0"/>
          </a:p>
          <a:p>
            <a:r>
              <a:rPr lang="en-US" dirty="0"/>
              <a:t>- This way, we can usually increase Recall by lowering the detection threshold at the cost of Precision.</a:t>
            </a:r>
          </a:p>
        </p:txBody>
      </p:sp>
    </p:spTree>
    <p:extLst>
      <p:ext uri="{BB962C8B-B14F-4D97-AF65-F5344CB8AC3E}">
        <p14:creationId xmlns:p14="http://schemas.microsoft.com/office/powerpoint/2010/main" val="899185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This idea is easier to appreciate by looking at the Area Under the Precision-Recall Curve (AUPRC).</a:t>
            </a:r>
          </a:p>
          <a:p>
            <a:r>
              <a:rPr lang="en-US" dirty="0"/>
              <a:t>As you can see, the figure plots Precision versus Recall and focuses on performance for the positive class (fraud), so it tells us how well the models catch fraud while keeping false positives low.</a:t>
            </a:r>
          </a:p>
          <a:p>
            <a:r>
              <a:rPr lang="en-US" dirty="0"/>
              <a:t>This metric is widely used for highly imbalanced problems like this because it summarizes very well the trade-off between Precision and Recall.</a:t>
            </a:r>
          </a:p>
          <a:p>
            <a:endParaRPr lang="en-US" dirty="0"/>
          </a:p>
          <a:p>
            <a:r>
              <a:rPr lang="en-US" dirty="0"/>
              <a:t>In this case, if you look at the Precision-Recall curves, it’s clear that Model B is better than Model A overall.</a:t>
            </a:r>
          </a:p>
          <a:p>
            <a:endParaRPr lang="en-US" dirty="0"/>
          </a:p>
          <a:p>
            <a:r>
              <a:rPr lang="en-US" dirty="0"/>
              <a:t>For Model B, different threshold values correspond to different trade-offs between Precision and Recall.</a:t>
            </a:r>
          </a:p>
          <a:p>
            <a:endParaRPr lang="en-US" dirty="0"/>
          </a:p>
          <a:p>
            <a:r>
              <a:rPr lang="en-US" dirty="0"/>
              <a:t>- For example, if we pick 0.88, we get high precision and low recall.</a:t>
            </a:r>
          </a:p>
        </p:txBody>
      </p:sp>
    </p:spTree>
    <p:extLst>
      <p:ext uri="{BB962C8B-B14F-4D97-AF65-F5344CB8AC3E}">
        <p14:creationId xmlns:p14="http://schemas.microsoft.com/office/powerpoint/2010/main" val="3165293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algn="l"/>
            <a:r>
              <a:rPr lang="en-US" b="0" i="0" dirty="0">
                <a:solidFill>
                  <a:srgbClr val="1A1A1A"/>
                </a:solidFill>
                <a:effectLst/>
                <a:latin typeface="Century Supra T4"/>
              </a:rPr>
              <a:t>- If we pick 0.03, we get high recall and low precision.</a:t>
            </a:r>
          </a:p>
          <a:p>
            <a:pPr algn="l"/>
            <a:endParaRPr lang="en-US" b="0" i="0" dirty="0">
              <a:solidFill>
                <a:srgbClr val="1A1A1A"/>
              </a:solidFill>
              <a:effectLst/>
              <a:latin typeface="Century Supra T4"/>
            </a:endParaRPr>
          </a:p>
          <a:p>
            <a:pPr algn="l"/>
            <a:r>
              <a:rPr lang="en-US" b="0" i="0" dirty="0">
                <a:solidFill>
                  <a:srgbClr val="1A1A1A"/>
                </a:solidFill>
                <a:effectLst/>
                <a:latin typeface="Century Supra T4"/>
              </a:rPr>
              <a:t>So this choice is very specific to the business objectives and constraints.</a:t>
            </a:r>
            <a:endParaRPr lang="en-US" dirty="0"/>
          </a:p>
        </p:txBody>
      </p:sp>
    </p:spTree>
    <p:extLst>
      <p:ext uri="{BB962C8B-B14F-4D97-AF65-F5344CB8AC3E}">
        <p14:creationId xmlns:p14="http://schemas.microsoft.com/office/powerpoint/2010/main" val="504257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In Python, we can get all these metrics from the “scikit-learn” package. </a:t>
            </a:r>
          </a:p>
          <a:p>
            <a:r>
              <a:rPr lang="en-US" dirty="0"/>
              <a:t>It’s straightforward to compute precision and recall for a chosen threshold and to generate a precision-recall curve using the dedicated functions in “</a:t>
            </a:r>
            <a:r>
              <a:rPr lang="en-US" dirty="0" err="1"/>
              <a:t>sklearn.metrics</a:t>
            </a:r>
            <a:r>
              <a:rPr lang="en-US" dirty="0"/>
              <a:t>”. </a:t>
            </a:r>
          </a:p>
          <a:p>
            <a:r>
              <a:rPr lang="en-US" dirty="0"/>
              <a:t>This also makes it easy to experiment with different thresholds and evaluate the business impact of each Precision-Recall trade-off.</a:t>
            </a:r>
          </a:p>
        </p:txBody>
      </p:sp>
    </p:spTree>
    <p:extLst>
      <p:ext uri="{BB962C8B-B14F-4D97-AF65-F5344CB8AC3E}">
        <p14:creationId xmlns:p14="http://schemas.microsoft.com/office/powerpoint/2010/main" val="925767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summarize what we have seen regarding the metrics used for this highly imbalanced type of problem:</a:t>
            </a:r>
          </a:p>
          <a:p>
            <a:endParaRPr lang="en-US" dirty="0"/>
          </a:p>
          <a:p>
            <a:r>
              <a:rPr lang="en-US" dirty="0"/>
              <a:t>A key takeaway here is that in fraud detection systems where, for instance, 0.1 percent of transactions are fraudulent, a model that labels every transaction as legit will achieve 99.9 percent accuracy, but it provides zero business value in reality. So it’s very important to use the right metrics.</a:t>
            </a:r>
          </a:p>
          <a:p>
            <a:endParaRPr lang="en-US" dirty="0"/>
          </a:p>
          <a:p>
            <a:r>
              <a:rPr lang="en-US" dirty="0"/>
              <a:t>- That’s why precision and recall actually tell the real story about your model.</a:t>
            </a:r>
          </a:p>
          <a:p>
            <a:endParaRPr lang="en-US" dirty="0"/>
          </a:p>
          <a:p>
            <a:pPr marL="0" indent="0">
              <a:buFontTx/>
              <a:buNone/>
            </a:pPr>
            <a:r>
              <a:rPr lang="en-US" dirty="0"/>
              <a:t>- It’s also important to be careful with the thresholds and threat them as first-class product decisions because they drive direct business impact.</a:t>
            </a:r>
            <a:br>
              <a:rPr lang="en-US" dirty="0"/>
            </a:br>
            <a:endParaRPr lang="en-US" dirty="0"/>
          </a:p>
          <a:p>
            <a:pPr marL="0" indent="0">
              <a:buFontTx/>
              <a:buNone/>
            </a:pPr>
            <a:r>
              <a:rPr lang="en-US" dirty="0"/>
              <a:t>In my experience, it’s good to have a version-control system for thresholds and all these metrics.</a:t>
            </a:r>
            <a:br>
              <a:rPr lang="en-US" dirty="0"/>
            </a:br>
            <a:r>
              <a:rPr lang="en-US" dirty="0"/>
              <a:t>It’s also good to maintain segment-specific thresholds because, for example, new users may need stricter settings than long-time customers.</a:t>
            </a:r>
            <a:br>
              <a:rPr lang="en-US" dirty="0"/>
            </a:br>
            <a:r>
              <a:rPr lang="en-US" dirty="0"/>
              <a:t>And monitor the thresholds weekly.</a:t>
            </a:r>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So, now let’s talk about validation and the problem of delayed ground truth.</a:t>
            </a:r>
          </a:p>
        </p:txBody>
      </p:sp>
    </p:spTree>
    <p:extLst>
      <p:ext uri="{BB962C8B-B14F-4D97-AF65-F5344CB8AC3E}">
        <p14:creationId xmlns:p14="http://schemas.microsoft.com/office/powerpoint/2010/main" val="3801800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related to how and when we train our model.</a:t>
            </a:r>
          </a:p>
          <a:p>
            <a:endParaRPr lang="en-US" b="0"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working with fraud detection, the ground truth arrives with a delay, so the way we split data becomes critical.</a:t>
            </a:r>
            <a:br>
              <a:rPr lang="en-US" dirty="0"/>
            </a:br>
            <a:r>
              <a:rPr lang="en-US" dirty="0"/>
              <a:t>Here, we should never randomize timestamps. We should train on past data only, validate on the near future, and test on a held-out future.</a:t>
            </a:r>
            <a:br>
              <a:rPr lang="en-US" dirty="0"/>
            </a:br>
            <a:r>
              <a:rPr lang="en-US" dirty="0"/>
              <a:t>The idea is simple: just respect the direction of time. Because if the model ever sees future information during training, the evaluation then becomes meaningless.</a:t>
            </a:r>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4040833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Here’s how this session is organized:</a:t>
            </a:r>
          </a:p>
          <a:p>
            <a:endParaRPr lang="en-US" dirty="0"/>
          </a:p>
          <a:p>
            <a:r>
              <a:rPr lang="en-US" dirty="0"/>
              <a:t>- First, we’re going to frame the problem from both a technical and a non-technical perspective. This part is about fraud detection and its specific challenges, such as class imbalance, label delay, adversarial behavior, and so on.</a:t>
            </a:r>
          </a:p>
          <a:p>
            <a:endParaRPr lang="en-US" dirty="0"/>
          </a:p>
          <a:p>
            <a:r>
              <a:rPr lang="en-US" dirty="0"/>
              <a:t>- Second, we’re going to talk about the right metrics for this kind of problem. I’ll not only cover the classic Precision and Recall, but also the area under the precision–recall curve, calibrating thresholds, and so on.</a:t>
            </a:r>
          </a:p>
          <a:p>
            <a:endParaRPr lang="en-US" dirty="0"/>
          </a:p>
          <a:p>
            <a:r>
              <a:rPr lang="en-US" dirty="0"/>
              <a:t>- Third, it’s also important to understand how these models are validated and enhanced with, for example, temporal splits, rolling cross-validation, etc.</a:t>
            </a:r>
          </a:p>
          <a:p>
            <a:endParaRPr lang="en-US" dirty="0"/>
          </a:p>
          <a:p>
            <a:r>
              <a:rPr lang="en-US" dirty="0"/>
              <a:t>- Fourth, we’ll look at the constraints for modeling. Latency, in this case, is a major constraint. We’ll also discuss which kinds of models perform best and when to use Deep Learning.</a:t>
            </a:r>
          </a:p>
          <a:p>
            <a:endParaRPr lang="en-US" dirty="0"/>
          </a:p>
          <a:p>
            <a:r>
              <a:rPr lang="en-US" dirty="0"/>
              <a:t>- And last but not least, we’ll talk about modern </a:t>
            </a:r>
            <a:r>
              <a:rPr lang="en-US" dirty="0" err="1"/>
              <a:t>MLOps</a:t>
            </a:r>
            <a:r>
              <a:rPr lang="en-US" dirty="0"/>
              <a:t> pipelines for model serving and operations.</a:t>
            </a:r>
          </a:p>
          <a:p>
            <a:endParaRPr lang="en-US" dirty="0"/>
          </a:p>
          <a:p>
            <a:r>
              <a:rPr lang="en-US" dirty="0"/>
              <a:t>So, </a:t>
            </a:r>
            <a:r>
              <a:rPr lang="en-US" dirty="0" err="1"/>
              <a:t>le’t</a:t>
            </a:r>
            <a:r>
              <a:rPr lang="en-US" dirty="0"/>
              <a:t> start with problem framing.</a:t>
            </a:r>
          </a:p>
        </p:txBody>
      </p:sp>
    </p:spTree>
    <p:extLst>
      <p:ext uri="{BB962C8B-B14F-4D97-AF65-F5344CB8AC3E}">
        <p14:creationId xmlns:p14="http://schemas.microsoft.com/office/powerpoint/2010/main" val="514661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delayed labels, even temporal splits are not enough.</a:t>
            </a:r>
            <a:br>
              <a:rPr lang="en-US" dirty="0"/>
            </a:br>
            <a:r>
              <a:rPr lang="en-US" dirty="0"/>
              <a:t>Production systems make decisions today, but the true labels might arrive weeks later. To simulate this, we use rolling time windows that slide forward exactly as a deployed model would.</a:t>
            </a:r>
            <a:br>
              <a:rPr lang="en-US" dirty="0"/>
            </a:br>
            <a:r>
              <a:rPr lang="en-US" dirty="0"/>
              <a:t>We also add </a:t>
            </a:r>
            <a:r>
              <a:rPr lang="en-US" i="1" dirty="0"/>
              <a:t>safety gaps</a:t>
            </a:r>
            <a:r>
              <a:rPr lang="en-US" dirty="0"/>
              <a:t> between training and validation to mimic the label delay and avoid contaminating the evaluation with information the model would not have at prediction time.</a:t>
            </a:r>
            <a:endParaRPr lang="en-US" b="0"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691668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must enforce strict controls so that no future information leaks into training.</a:t>
            </a:r>
            <a:br>
              <a:rPr lang="en-US" dirty="0"/>
            </a:br>
            <a:r>
              <a:rPr lang="en-US" dirty="0"/>
              <a:t>A single timestamp error can artificially inflate performance and create false confidence.</a:t>
            </a:r>
            <a:br>
              <a:rPr lang="en-US" dirty="0"/>
            </a:br>
            <a:r>
              <a:rPr lang="en-US" dirty="0"/>
              <a:t>In fraud detection, this is a classic pitfall: leakage makes the offline metrics look great, but the model collapses the moment it hits production.</a:t>
            </a:r>
            <a:endParaRPr lang="en-US" b="0"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390784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takeaway here is to never randomly split the training dataset, and use time-based validation instead to predict real model performance.</a:t>
            </a:r>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876909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Here’s a visualization of how rolling windows looks in production, for real.</a:t>
            </a:r>
          </a:p>
          <a:p>
            <a:r>
              <a:rPr lang="en-US" dirty="0"/>
              <a:t>The y-axis are the rolling windows, the x-axis represents the timestamps, and as you can se each training window is separated from its test window by a safety gap in order to take into account the label delay.</a:t>
            </a:r>
          </a:p>
        </p:txBody>
      </p:sp>
    </p:spTree>
    <p:extLst>
      <p:ext uri="{BB962C8B-B14F-4D97-AF65-F5344CB8AC3E}">
        <p14:creationId xmlns:p14="http://schemas.microsoft.com/office/powerpoint/2010/main" val="12550940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Now, I want to talk about the challenge of latency, which is he time it takes for the system to process a transaction and make an inference</a:t>
            </a:r>
          </a:p>
        </p:txBody>
      </p:sp>
    </p:spTree>
    <p:extLst>
      <p:ext uri="{BB962C8B-B14F-4D97-AF65-F5344CB8AC3E}">
        <p14:creationId xmlns:p14="http://schemas.microsoft.com/office/powerpoint/2010/main" val="1150981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Keeping latency low is crucial for real-time payment systems. Fraud models not only need to have good statistical performance but also must operate quickly enough to be used in practice.</a:t>
            </a:r>
          </a:p>
          <a:p>
            <a:endParaRPr lang="en-US" dirty="0"/>
          </a:p>
          <a:p>
            <a:pPr marL="171450" indent="-171450">
              <a:buFontTx/>
              <a:buChar char="-"/>
            </a:pPr>
            <a:r>
              <a:rPr lang="en-US" dirty="0"/>
              <a:t>It’s important to realize that the fraud check is only one part of the payment service.</a:t>
            </a:r>
          </a:p>
          <a:p>
            <a:pPr marL="0" indent="0">
              <a:buFontTx/>
              <a:buNone/>
            </a:pPr>
            <a:br>
              <a:rPr lang="en-US" dirty="0"/>
            </a:br>
            <a:r>
              <a:rPr lang="en-US" dirty="0"/>
              <a:t>In this figure, for example, the Payment Server dispatches parallel calls to the KYC Service, the Fraud Check, and the Payment Rail, but the transaction can only complete once the slowest of these services responds (the KYC Service in this example). Even though the Fraud Check takes just 25 </a:t>
            </a:r>
            <a:r>
              <a:rPr lang="en-US" dirty="0" err="1"/>
              <a:t>ms</a:t>
            </a:r>
            <a:r>
              <a:rPr lang="en-US" dirty="0"/>
              <a:t>, any fluctuation (such as a network issue or a slow third-party response) can bottleneck the entire flow. That’s why latency is a system-wide risk amplifier.</a:t>
            </a:r>
          </a:p>
        </p:txBody>
      </p:sp>
    </p:spTree>
    <p:extLst>
      <p:ext uri="{BB962C8B-B14F-4D97-AF65-F5344CB8AC3E}">
        <p14:creationId xmlns:p14="http://schemas.microsoft.com/office/powerpoint/2010/main" val="2871019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latency budgets you can think of.</a:t>
            </a:r>
          </a:p>
          <a:p>
            <a:endParaRPr lang="en-US" dirty="0"/>
          </a:p>
          <a:p>
            <a:r>
              <a:rPr lang="en-US" dirty="0"/>
              <a:t>- First, rule-based systems, super fast, deterministic and explainable. </a:t>
            </a:r>
          </a:p>
          <a:p>
            <a:endParaRPr lang="en-US" dirty="0"/>
          </a:p>
          <a:p>
            <a:r>
              <a:rPr lang="en-US" dirty="0"/>
              <a:t>- Second, machine learning models for which you take into account the inference time which is tide to the family of models used for training. For example, gradient-boosted trees typically run in </a:t>
            </a:r>
            <a:r>
              <a:rPr lang="en-US" dirty="0" err="1"/>
              <a:t>millisecons</a:t>
            </a:r>
            <a:r>
              <a:rPr lang="en-US" dirty="0"/>
              <a:t> and neural networks reach between 100 and 200 </a:t>
            </a:r>
            <a:r>
              <a:rPr lang="en-US" dirty="0" err="1"/>
              <a:t>ms</a:t>
            </a:r>
            <a:r>
              <a:rPr lang="en-US" dirty="0"/>
              <a:t> depending on complexity and infrastructure.</a:t>
            </a:r>
          </a:p>
          <a:p>
            <a:endParaRPr lang="en-US" dirty="0"/>
          </a:p>
          <a:p>
            <a:r>
              <a:rPr lang="en-US" dirty="0"/>
              <a:t>As you see, there is a big difference between both.</a:t>
            </a:r>
          </a:p>
          <a:p>
            <a:endParaRPr lang="en-US" dirty="0"/>
          </a:p>
          <a:p>
            <a:r>
              <a:rPr lang="en-US" dirty="0"/>
              <a:t>- In practice, the best-performing systems use a hybrid approach. They use rules to catch the obvious fraud cases, and models for more complex fraud scenarios.</a:t>
            </a:r>
          </a:p>
          <a:p>
            <a:endParaRPr lang="en-US" dirty="0"/>
          </a:p>
          <a:p>
            <a:r>
              <a:rPr lang="en-US" dirty="0"/>
              <a:t>- This way, you get the best of both worlds: instant reactions for high-risk events and smarter decisions for everything else, all within acceptable latency.</a:t>
            </a:r>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So, when it comes to choosing between deep learning or traditional machine learning model, it’s important to recall that model choice is a function of data volume.</a:t>
            </a:r>
          </a:p>
          <a:p>
            <a:endParaRPr lang="en-US" dirty="0"/>
          </a:p>
          <a:p>
            <a:r>
              <a:rPr lang="en-US" dirty="0"/>
              <a:t>- As you know, traditional ML works great when data is limited, but deep learning scales better with volume.</a:t>
            </a:r>
          </a:p>
          <a:p>
            <a:endParaRPr lang="en-US" dirty="0"/>
          </a:p>
          <a:p>
            <a:r>
              <a:rPr lang="en-US" dirty="0"/>
              <a:t>But in fraud detection, we also need to consider latency.</a:t>
            </a:r>
          </a:p>
          <a:p>
            <a:r>
              <a:rPr lang="en-US" dirty="0"/>
              <a:t>A model that is slightly better than another buts too slow for real-time assessment can be worse than a faster model with marginally lower performance.</a:t>
            </a:r>
          </a:p>
        </p:txBody>
      </p:sp>
    </p:spTree>
    <p:extLst>
      <p:ext uri="{BB962C8B-B14F-4D97-AF65-F5344CB8AC3E}">
        <p14:creationId xmlns:p14="http://schemas.microsoft.com/office/powerpoint/2010/main" val="3934508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definitely recommend starting with </a:t>
            </a:r>
            <a:r>
              <a:rPr lang="en-US" dirty="0" err="1"/>
              <a:t>XGBoost</a:t>
            </a:r>
            <a:r>
              <a:rPr lang="en-US" dirty="0"/>
              <a:t>, which is a great model for tabular data.</a:t>
            </a:r>
          </a:p>
          <a:p>
            <a:r>
              <a:rPr lang="en-US" dirty="0"/>
              <a:t>The Python package is fantastic, very straightforward to use.</a:t>
            </a:r>
          </a:p>
          <a:p>
            <a:r>
              <a:rPr lang="en-US" dirty="0"/>
              <a:t>It has many useful features for fraud detection, it’s robust to missing values, outliers, and overall it’s the standard choice for production ready fraud detection systems.</a:t>
            </a:r>
          </a:p>
          <a:p>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question, then, is when to use deep learning.</a:t>
            </a:r>
          </a:p>
          <a:p>
            <a:endParaRPr lang="en-US" dirty="0"/>
          </a:p>
          <a:p>
            <a:r>
              <a:rPr lang="en-US" dirty="0"/>
              <a:t>- As I mentioned before, deep learning shines when traditional models hit a ceiling.</a:t>
            </a:r>
            <a:br>
              <a:rPr lang="en-US" dirty="0"/>
            </a:br>
            <a:r>
              <a:rPr lang="en-US" dirty="0"/>
              <a:t>If the training data has high cardinality, such as device hashes, text metadata, or sequences, then architectures like </a:t>
            </a:r>
            <a:r>
              <a:rPr lang="en-US" dirty="0" err="1"/>
              <a:t>TabNet</a:t>
            </a:r>
            <a:r>
              <a:rPr lang="en-US" dirty="0"/>
              <a:t> or FT-Transformer are well suited for this task.</a:t>
            </a:r>
          </a:p>
          <a:p>
            <a:endParaRPr lang="en-US" dirty="0"/>
          </a:p>
          <a:p>
            <a:r>
              <a:rPr lang="en-US" dirty="0"/>
              <a:t>- Tabular deep learning or embedding layers can learn complex interactions by compressing these categorical explosions into dense representations, enabling the models to learn more nuanced entity relationships.</a:t>
            </a:r>
          </a:p>
          <a:p>
            <a:endParaRPr lang="en-US" dirty="0"/>
          </a:p>
          <a:p>
            <a:r>
              <a:rPr lang="en-US" dirty="0"/>
              <a:t>- Deep learning is also used today to discover business rules and generate features for machine learning models automatically. This is currently a very active research direction.</a:t>
            </a:r>
          </a:p>
          <a:p>
            <a:endParaRPr lang="en-US" dirty="0"/>
          </a:p>
          <a:p>
            <a:r>
              <a:rPr lang="en-US" dirty="0"/>
              <a:t>- That being said, it’s very important to keep an eye on inference latency and training cost when deploying deep learning models in production, especially when it comes to SLAs (or service level agreements), which are critical for the business.</a:t>
            </a:r>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This context is necessary to understand the problem domain.</a:t>
            </a:r>
          </a:p>
        </p:txBody>
      </p:sp>
    </p:spTree>
    <p:extLst>
      <p:ext uri="{BB962C8B-B14F-4D97-AF65-F5344CB8AC3E}">
        <p14:creationId xmlns:p14="http://schemas.microsoft.com/office/powerpoint/2010/main" val="28281061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Now, moving on to the last part, which is crucial: shipping and operations. As you know, building a great fraud detection system is worthless if it cannot be deployed and maintained easily in production.</a:t>
            </a:r>
          </a:p>
        </p:txBody>
      </p:sp>
    </p:spTree>
    <p:extLst>
      <p:ext uri="{BB962C8B-B14F-4D97-AF65-F5344CB8AC3E}">
        <p14:creationId xmlns:p14="http://schemas.microsoft.com/office/powerpoint/2010/main" val="28382887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b="0" i="0" dirty="0">
                <a:solidFill>
                  <a:srgbClr val="202124"/>
                </a:solidFill>
                <a:effectLst/>
                <a:latin typeface="Roboto" panose="02000000000000000000" pitchFamily="2" charset="0"/>
              </a:rPr>
              <a:t>- And indeed, only a small fraction of a real-world Machine Learning system is composed of the Machine Learning code.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02124"/>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4"/>
                </a:solidFill>
                <a:effectLst/>
                <a:latin typeface="Roboto" panose="02000000000000000000" pitchFamily="2" charset="0"/>
              </a:rPr>
              <a:t>The required surrounding elements are vast and complex: Configuration, Automation, Data collection, Monitoring, Infrastructure, etc.</a:t>
            </a:r>
            <a:endParaRPr lang="en-US" dirty="0"/>
          </a:p>
        </p:txBody>
      </p:sp>
    </p:spTree>
    <p:extLst>
      <p:ext uri="{BB962C8B-B14F-4D97-AF65-F5344CB8AC3E}">
        <p14:creationId xmlns:p14="http://schemas.microsoft.com/office/powerpoint/2010/main" val="1930676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b="0" i="0" dirty="0">
                <a:solidFill>
                  <a:srgbClr val="202124"/>
                </a:solidFill>
                <a:effectLst/>
                <a:latin typeface="Roboto" panose="02000000000000000000" pitchFamily="2" charset="0"/>
              </a:rPr>
              <a:t>The following figure is a schematic representation of an automated CI/CD ML pipeline</a:t>
            </a:r>
          </a:p>
          <a:p>
            <a:pPr algn="l"/>
            <a:endParaRPr lang="en-US" b="0" i="0" dirty="0">
              <a:solidFill>
                <a:srgbClr val="202124"/>
              </a:solidFill>
              <a:effectLst/>
              <a:latin typeface="Roboto" panose="02000000000000000000" pitchFamily="2" charset="0"/>
            </a:endParaRPr>
          </a:p>
          <a:p>
            <a:pPr algn="l"/>
            <a:r>
              <a:rPr lang="en-US" b="0" i="0" dirty="0">
                <a:solidFill>
                  <a:srgbClr val="202124"/>
                </a:solidFill>
                <a:effectLst/>
                <a:latin typeface="Roboto" panose="02000000000000000000" pitchFamily="2" charset="0"/>
              </a:rPr>
              <a:t>- As you can see, the model analysis part is very small in comparison to the rest of the </a:t>
            </a:r>
            <a:r>
              <a:rPr lang="en-US" b="0" i="0" dirty="0" err="1">
                <a:solidFill>
                  <a:srgbClr val="202124"/>
                </a:solidFill>
                <a:effectLst/>
                <a:latin typeface="Roboto" panose="02000000000000000000" pitchFamily="2" charset="0"/>
              </a:rPr>
              <a:t>MLOps</a:t>
            </a:r>
            <a:r>
              <a:rPr lang="en-US" b="0" i="0" dirty="0">
                <a:solidFill>
                  <a:srgbClr val="202124"/>
                </a:solidFill>
                <a:effectLst/>
                <a:latin typeface="Roboto" panose="02000000000000000000" pitchFamily="2" charset="0"/>
              </a:rPr>
              <a:t> pipeline.</a:t>
            </a:r>
          </a:p>
          <a:p>
            <a:pPr algn="l"/>
            <a:endParaRPr lang="en-US" b="0" i="0" dirty="0">
              <a:solidFill>
                <a:srgbClr val="202124"/>
              </a:solidFill>
              <a:effectLst/>
              <a:latin typeface="Roboto" panose="02000000000000000000" pitchFamily="2" charset="0"/>
            </a:endParaRPr>
          </a:p>
          <a:p>
            <a:pPr algn="l"/>
            <a:r>
              <a:rPr lang="en-US" b="0" i="0" dirty="0">
                <a:solidFill>
                  <a:srgbClr val="202124"/>
                </a:solidFill>
                <a:effectLst/>
                <a:latin typeface="Roboto" panose="02000000000000000000" pitchFamily="2" charset="0"/>
              </a:rPr>
              <a:t>This figure is just to give you an idea of the complexity associated to maintaining this type of system.</a:t>
            </a:r>
          </a:p>
          <a:p>
            <a:pPr algn="l"/>
            <a:endParaRPr lang="en-US" b="0" i="0" dirty="0">
              <a:solidFill>
                <a:srgbClr val="202124"/>
              </a:solidFill>
              <a:effectLst/>
              <a:latin typeface="Roboto" panose="02000000000000000000" pitchFamily="2" charset="0"/>
            </a:endParaRPr>
          </a:p>
          <a:p>
            <a:pPr algn="l">
              <a:buFont typeface="Arial" panose="020B0604020202020204" pitchFamily="34" charset="0"/>
              <a:buNone/>
            </a:pPr>
            <a:r>
              <a:rPr lang="en-US" b="0" i="0" dirty="0">
                <a:solidFill>
                  <a:srgbClr val="202124"/>
                </a:solidFill>
                <a:effectLst/>
                <a:latin typeface="Roboto" panose="02000000000000000000" pitchFamily="2" charset="0"/>
              </a:rPr>
              <a:t>You will need things like deployment services, a model registry, feature stores, an orchestrator for the machine learning pipeline, and many more.</a:t>
            </a:r>
          </a:p>
        </p:txBody>
      </p:sp>
    </p:spTree>
    <p:extLst>
      <p:ext uri="{BB962C8B-B14F-4D97-AF65-F5344CB8AC3E}">
        <p14:creationId xmlns:p14="http://schemas.microsoft.com/office/powerpoint/2010/main" val="11627885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So, typically you will start with a </a:t>
            </a:r>
            <a:r>
              <a:rPr lang="en-US" dirty="0" err="1"/>
              <a:t>Jupyter</a:t>
            </a:r>
            <a:r>
              <a:rPr lang="en-US" dirty="0"/>
              <a:t> notebook, then transition to a Python project with small functions and unit tests.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Then, you package the model and the preprocessors, it’s important to make sure that the are identical online and offline.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And for the prediction service, you can expose a </a:t>
            </a:r>
            <a:r>
              <a:rPr lang="en-US" dirty="0" err="1"/>
              <a:t>FastAPI</a:t>
            </a:r>
            <a:r>
              <a:rPr lang="en-US" dirty="0"/>
              <a:t> endpoint that accepts a transaction payload and returns a score plus decision metadata, for example the threshold used, he features, or the version of the model that is being used in production. It’s also important to keep the container small and also enforce input contracts with schema validation.</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 also want to remark that there’s no silver bullet here, no single architecture fits every use case. </a:t>
            </a:r>
          </a:p>
          <a:p>
            <a:endParaRPr lang="en-US" b="1" dirty="0"/>
          </a:p>
          <a:p>
            <a:r>
              <a:rPr lang="en-US" b="0" dirty="0"/>
              <a:t>- But in my experience, it’s good practice to support both batch and online scoring.</a:t>
            </a:r>
          </a:p>
          <a:p>
            <a:endParaRPr lang="en-US" b="0" dirty="0"/>
          </a:p>
          <a:p>
            <a:pPr marL="0" indent="0">
              <a:buFontTx/>
              <a:buNone/>
            </a:pPr>
            <a:r>
              <a:rPr lang="en-US" b="0" dirty="0"/>
              <a:t>- I also recommend to st</a:t>
            </a:r>
            <a:r>
              <a:rPr lang="en-US" dirty="0"/>
              <a:t>art simple with </a:t>
            </a:r>
            <a:r>
              <a:rPr lang="en-US" dirty="0" err="1"/>
              <a:t>FastAPI</a:t>
            </a:r>
            <a:r>
              <a:rPr lang="en-US" dirty="0"/>
              <a:t>, use feature stores or cached lookups for high-latency attributes.</a:t>
            </a:r>
          </a:p>
          <a:p>
            <a:pPr marL="171450" indent="-171450">
              <a:buFontTx/>
              <a:buChar char="-"/>
            </a:pPr>
            <a:endParaRPr lang="en-US" dirty="0"/>
          </a:p>
          <a:p>
            <a:pPr marL="0" indent="0">
              <a:buFontTx/>
              <a:buNone/>
            </a:pPr>
            <a:r>
              <a:rPr lang="en-US" dirty="0"/>
              <a:t>- And if you decide to go with deep learning then definitely leverage the framework-native serving for GPU inference. </a:t>
            </a:r>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As takeaways, I would like to let with some patters and good practices. </a:t>
            </a:r>
          </a:p>
          <a:p>
            <a:endParaRPr lang="en-US" b="0" dirty="0"/>
          </a:p>
          <a:p>
            <a:r>
              <a:rPr lang="en-US" b="0" dirty="0"/>
              <a:t>First of all, it’s always good to remember that f</a:t>
            </a:r>
            <a:r>
              <a:rPr lang="en-US" dirty="0"/>
              <a:t>raud detection is an adversarial domain with real money and real latency constraints. </a:t>
            </a:r>
            <a:br>
              <a:rPr lang="en-US" dirty="0"/>
            </a:br>
            <a:r>
              <a:rPr lang="en-US" dirty="0"/>
              <a:t>I</a:t>
            </a:r>
            <a:r>
              <a:rPr lang="en-US" b="0" dirty="0"/>
              <a:t>t’s also important to remark that fraud detection in production is a systems problem, not just a modeling problem. The best Machine Learning model you can think of will fail if you cannot ship it to production.</a:t>
            </a:r>
          </a:p>
          <a:p>
            <a:endParaRPr lang="en-US" dirty="0"/>
          </a:p>
          <a:p>
            <a:pPr marL="171450" indent="-171450">
              <a:buFontTx/>
              <a:buChar char="-"/>
            </a:pPr>
            <a:r>
              <a:rPr lang="en-US" dirty="0"/>
              <a:t>So optimize for business impact instead of accuracy. </a:t>
            </a:r>
          </a:p>
          <a:p>
            <a:pPr marL="171450" indent="-171450">
              <a:buFontTx/>
              <a:buChar char="-"/>
            </a:pPr>
            <a:endParaRPr lang="en-US" dirty="0"/>
          </a:p>
          <a:p>
            <a:pPr marL="171450" indent="-171450">
              <a:buFontTx/>
              <a:buChar char="-"/>
            </a:pPr>
            <a:r>
              <a:rPr lang="en-US" dirty="0"/>
              <a:t>Validate on time, calibrate scores, and again choose models that you could evaluate well using temporal cross-validation to prevent overfitting.</a:t>
            </a:r>
          </a:p>
          <a:p>
            <a:pPr marL="171450" indent="-171450">
              <a:buFontTx/>
              <a:buChar char="-"/>
            </a:pPr>
            <a:endParaRPr lang="en-US" dirty="0"/>
          </a:p>
          <a:p>
            <a:pPr marL="171450" indent="-171450">
              <a:buFontTx/>
              <a:buChar char="-"/>
            </a:pPr>
            <a:r>
              <a:rPr lang="en-US" dirty="0"/>
              <a:t>Ship small, with guardrails. Take into account that it’s not just about the model or the business rules, there’s a whole </a:t>
            </a:r>
            <a:r>
              <a:rPr lang="en-US" dirty="0" err="1"/>
              <a:t>MLOps</a:t>
            </a:r>
            <a:r>
              <a:rPr lang="en-US" dirty="0"/>
              <a:t> pipeline that is necessary when building this systems for real. And of course observability is not optional.</a:t>
            </a:r>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Finally, I want to share two recommended resources if you want to dive deeper into this topic:</a:t>
            </a:r>
          </a:p>
          <a:p>
            <a:endParaRPr lang="en-US" dirty="0"/>
          </a:p>
          <a:p>
            <a:r>
              <a:rPr lang="en-US" dirty="0"/>
              <a:t>- First, the book “Fight Fraud with Machine Learning,” published by Manning. It will give you a solid foundation.</a:t>
            </a:r>
          </a:p>
          <a:p>
            <a:r>
              <a:rPr lang="en-US" dirty="0"/>
              <a:t>- And second, this excellent GitHub repository, “graph-fraud-detection-papers,” which contains a list of the latest papers in the field.</a:t>
            </a:r>
          </a:p>
          <a:p>
            <a:endParaRPr lang="en-US" dirty="0"/>
          </a:p>
          <a:p>
            <a:r>
              <a:rPr lang="en-US" dirty="0"/>
              <a:t>With this, I conclude my presentation.</a:t>
            </a:r>
          </a:p>
          <a:p>
            <a:r>
              <a:rPr lang="en-US" dirty="0"/>
              <a:t>Thank you very much for your attention, and I’ll be happy to take your questions if there’s time left for it. Otherwise, I can answer your questions in the chat. Thank you again. </a:t>
            </a:r>
          </a:p>
        </p:txBody>
      </p:sp>
    </p:spTree>
    <p:extLst>
      <p:ext uri="{BB962C8B-B14F-4D97-AF65-F5344CB8AC3E}">
        <p14:creationId xmlns:p14="http://schemas.microsoft.com/office/powerpoint/2010/main" val="24049489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So now I’ll go through my current </a:t>
            </a:r>
            <a:r>
              <a:rPr lang="en-US" dirty="0" err="1"/>
              <a:t>Pyton</a:t>
            </a:r>
            <a:r>
              <a:rPr lang="en-US" dirty="0"/>
              <a:t> toolbox. </a:t>
            </a:r>
          </a:p>
        </p:txBody>
      </p:sp>
    </p:spTree>
    <p:extLst>
      <p:ext uri="{BB962C8B-B14F-4D97-AF65-F5344CB8AC3E}">
        <p14:creationId xmlns:p14="http://schemas.microsoft.com/office/powerpoint/2010/main" val="928762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Let me start with a very simplified overview of how this works. </a:t>
            </a:r>
          </a:p>
          <a:p>
            <a:endParaRPr lang="en-US" dirty="0"/>
          </a:p>
          <a:p>
            <a:pPr marL="171450" indent="-171450">
              <a:buFontTx/>
              <a:buChar char="-"/>
            </a:pPr>
            <a:r>
              <a:rPr lang="en-US" dirty="0"/>
              <a:t>In this case, you have a legit customer who sends a transaction request to a financial institution like a bank.</a:t>
            </a:r>
          </a:p>
          <a:p>
            <a:pPr marL="171450" indent="-171450">
              <a:buFontTx/>
              <a:buChar char="-"/>
            </a:pPr>
            <a:r>
              <a:rPr lang="en-US" dirty="0"/>
              <a:t>Let’s say the bank has a fraud detection system that uses business rules and machine learning</a:t>
            </a:r>
          </a:p>
          <a:p>
            <a:pPr marL="171450" indent="-171450">
              <a:buFontTx/>
              <a:buChar char="-"/>
            </a:pPr>
            <a:r>
              <a:rPr lang="en-US" dirty="0"/>
              <a:t>And then, based on the many variables like customer profile, the type of transaction, the recipient, and many other metric, the transaction is approved and everybody is happy.</a:t>
            </a:r>
          </a:p>
          <a:p>
            <a:endParaRPr lang="en-US" dirty="0"/>
          </a:p>
          <a:p>
            <a:pPr marL="171450" indent="-171450">
              <a:buFontTx/>
              <a:buChar char="-"/>
            </a:pPr>
            <a:r>
              <a:rPr lang="en-US" dirty="0"/>
              <a:t>On the other hand, if the transaction request is sent by a fraudster, </a:t>
            </a:r>
          </a:p>
          <a:p>
            <a:pPr marL="171450" indent="-171450">
              <a:buFontTx/>
              <a:buChar char="-"/>
            </a:pPr>
            <a:r>
              <a:rPr lang="en-US" dirty="0"/>
              <a:t>Then the fraud detection system should be able to decline the transaction. </a:t>
            </a:r>
          </a:p>
          <a:p>
            <a:pPr marL="171450" indent="-171450">
              <a:buFontTx/>
              <a:buChar char="-"/>
            </a:pPr>
            <a:r>
              <a:rPr lang="en-US" dirty="0"/>
              <a:t>In this way, the money never leaves the financial institution, the legit customers are protected, and the fraud never happens.</a:t>
            </a:r>
          </a:p>
          <a:p>
            <a:endParaRPr lang="en-US" dirty="0"/>
          </a:p>
          <a:p>
            <a:r>
              <a:rPr lang="en-US" dirty="0"/>
              <a:t>So, at a very high level, these are the two scenarios.</a:t>
            </a:r>
          </a:p>
        </p:txBody>
      </p:sp>
    </p:spTree>
    <p:extLst>
      <p:ext uri="{BB962C8B-B14F-4D97-AF65-F5344CB8AC3E}">
        <p14:creationId xmlns:p14="http://schemas.microsoft.com/office/powerpoint/2010/main" val="1338304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it’s important to mention that in this particular context the stakes are very, very high.</a:t>
            </a:r>
          </a:p>
          <a:p>
            <a:endParaRPr lang="en-US" dirty="0"/>
          </a:p>
          <a:p>
            <a:r>
              <a:rPr lang="en-US" dirty="0"/>
              <a:t>Why?</a:t>
            </a:r>
          </a:p>
          <a:p>
            <a:pPr>
              <a:buFont typeface="+mj-lt"/>
              <a:buAutoNum type="arabicPeriod"/>
            </a:pPr>
            <a:endParaRPr lang="en-US" dirty="0"/>
          </a:p>
          <a:p>
            <a:pPr>
              <a:buFont typeface="+mj-lt"/>
              <a:buNone/>
            </a:pPr>
            <a:r>
              <a:rPr lang="en-US" dirty="0"/>
              <a:t>- Because we’re talking about protecting real money from customers, and every transaction requires a decision in milliseconds. For financial institutions, every card payment, every transfer, or every login in the banking app is a chance to help a customer or a risk of dealing with a fraudster. </a:t>
            </a:r>
          </a:p>
          <a:p>
            <a:pPr>
              <a:buFont typeface="+mj-lt"/>
              <a:buAutoNum type="arabicPeriod"/>
            </a:pPr>
            <a:endParaRPr lang="en-US" dirty="0"/>
          </a:p>
          <a:p>
            <a:pPr>
              <a:buFont typeface="+mj-lt"/>
              <a:buNone/>
            </a:pPr>
            <a:r>
              <a:rPr lang="en-US" dirty="0"/>
              <a:t>- Another challenge is that fraud patterns evolve quite rapidly. Fraudsters adapt faster than rule-based systems can keep up. They behave like well-funded startups: testing boundaries and trying to reverse-engineer the detection systems.</a:t>
            </a:r>
          </a:p>
          <a:p>
            <a:pPr>
              <a:buFont typeface="+mj-lt"/>
              <a:buAutoNum type="arabicPeriod"/>
            </a:pPr>
            <a:endParaRPr lang="en-US" dirty="0"/>
          </a:p>
          <a:p>
            <a:pPr>
              <a:buFont typeface="+mj-lt"/>
              <a:buNone/>
            </a:pPr>
            <a:r>
              <a:rPr lang="en-US" dirty="0"/>
              <a:t>- And very importantly, the whole banking business is about trust, and as we know, trust is fragile. False positives frustrate legit customers and damage the reputation of financial institutions. There’s always the risk of blocking too many transactions, which leads to customers getting upset and abandoning the services.</a:t>
            </a:r>
          </a:p>
          <a:p>
            <a:pPr>
              <a:buFont typeface="+mj-lt"/>
              <a:buAutoNum type="arabicPeriod"/>
            </a:pPr>
            <a:endParaRPr lang="en-US" dirty="0"/>
          </a:p>
          <a:p>
            <a:pPr>
              <a:buFont typeface="+mj-lt"/>
              <a:buNone/>
            </a:pPr>
            <a:endParaRPr lang="en-US" dirty="0"/>
          </a:p>
          <a:p>
            <a:pPr>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On the other hand, fraud is a big deal globally. Just for you to get an idea, the amount of money lost due to online payment fraud alone this year so far is estimated to be more than 50 billion dollars.</a:t>
            </a:r>
          </a:p>
          <a:p>
            <a:endParaRPr lang="en-US" dirty="0"/>
          </a:p>
          <a:p>
            <a:r>
              <a:rPr lang="en-US" dirty="0"/>
              <a:t>And all projections forecast an increase in the coming years.</a:t>
            </a:r>
          </a:p>
          <a:p>
            <a:endParaRPr lang="en-US" dirty="0"/>
          </a:p>
          <a:p>
            <a:r>
              <a:rPr lang="en-US" dirty="0"/>
              <a:t>This is partly because the number of online payment services keeps going up, and also because technically stopping fraud is very hard.</a:t>
            </a:r>
          </a:p>
        </p:txBody>
      </p:sp>
    </p:spTree>
    <p:extLst>
      <p:ext uri="{BB962C8B-B14F-4D97-AF65-F5344CB8AC3E}">
        <p14:creationId xmlns:p14="http://schemas.microsoft.com/office/powerpoint/2010/main" val="975183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it hard?</a:t>
            </a:r>
          </a:p>
          <a:p>
            <a:endParaRPr lang="en-US" dirty="0"/>
          </a:p>
          <a:p>
            <a:pPr>
              <a:buFont typeface="+mj-lt"/>
              <a:buNone/>
            </a:pPr>
            <a:r>
              <a:rPr lang="en-US" dirty="0"/>
              <a:t>- First, fraud events are rare. They represent between 0.1 and 2 percent of the total number of transactions in most financial systems, so searching for fraud patterns is like trying to find a needle in a haystack. This extreme class imbalance makes traditional machine learning metrics like accuracy meaningless.</a:t>
            </a:r>
          </a:p>
          <a:p>
            <a:pPr>
              <a:buFont typeface="+mj-lt"/>
              <a:buNone/>
            </a:pPr>
            <a:endParaRPr lang="en-US" dirty="0"/>
          </a:p>
          <a:p>
            <a:pPr>
              <a:buFont typeface="+mj-lt"/>
              <a:buNone/>
            </a:pPr>
            <a:r>
              <a:rPr lang="en-US" dirty="0"/>
              <a:t>- Second, labels arrive late into the </a:t>
            </a:r>
            <a:r>
              <a:rPr lang="en-US" dirty="0" err="1"/>
              <a:t>froud</a:t>
            </a:r>
            <a:r>
              <a:rPr lang="en-US" dirty="0"/>
              <a:t> reporting systems, sometimes weeks after the transaction happened, because it takes time for the human investigators to contact customers and confirm whether what happened was an actual fraud or not. This means the feedback loop gets delayed, and that the machine learning models inevitably train on outdated patterns.</a:t>
            </a:r>
          </a:p>
          <a:p>
            <a:pPr>
              <a:buFont typeface="+mj-lt"/>
              <a:buAutoNum type="arabicPeriod"/>
            </a:pPr>
            <a:endParaRPr lang="en-US" dirty="0"/>
          </a:p>
          <a:p>
            <a:pPr>
              <a:buFont typeface="+mj-lt"/>
              <a:buNone/>
            </a:pPr>
            <a:r>
              <a:rPr lang="en-US" dirty="0"/>
              <a:t>- Third, this situation gives an advantage to the fraudsters. They are constantly testing the systems to bypass the guardrails, forcing the models to be in constant adaptation.</a:t>
            </a:r>
          </a:p>
          <a:p>
            <a:pPr>
              <a:buFont typeface="+mj-lt"/>
              <a:buAutoNum type="arabicPeriod"/>
            </a:pPr>
            <a:endParaRPr lang="en-US" dirty="0"/>
          </a:p>
          <a:p>
            <a:r>
              <a:rPr lang="en-US" dirty="0"/>
              <a:t>So, the problem of detecting fraud is about playing a very dynamic game in which we’re trying to figure out signals and patterns out of a few fraud cases, reasoning about delayed ground truth, and designing models and processes that can predict tactics that are evolving all the time.</a:t>
            </a:r>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So, the first challenge is about using the right metrics.</a:t>
            </a:r>
          </a:p>
          <a:p>
            <a:r>
              <a:rPr lang="en-US" dirty="0"/>
              <a:t>Let’s talk about it.</a:t>
            </a:r>
          </a:p>
        </p:txBody>
      </p:sp>
    </p:spTree>
    <p:extLst>
      <p:ext uri="{BB962C8B-B14F-4D97-AF65-F5344CB8AC3E}">
        <p14:creationId xmlns:p14="http://schemas.microsoft.com/office/powerpoint/2010/main" val="2967290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You’re probably familiar with this figure. It’s a confusion matrix, and it’s a widely used tool for summarizing and visualizing the performance of a classification model in a tabular format.</a:t>
            </a:r>
          </a:p>
          <a:p>
            <a:endParaRPr lang="en-US" dirty="0"/>
          </a:p>
          <a:p>
            <a:r>
              <a:rPr lang="en-US" dirty="0"/>
              <a:t>But I made this confusion matrix in particular to visualize the different outcomes for this problem.</a:t>
            </a:r>
          </a:p>
          <a:p>
            <a:endParaRPr lang="en-US" dirty="0"/>
          </a:p>
          <a:p>
            <a:r>
              <a:rPr lang="en-US" dirty="0"/>
              <a:t>- Most financial fraud detection systems generate a binary output: a prediction indicating whether a transaction is fraudulent or not. The positive class corresponds to the fraud transaction, the negative class corresponds to genuine transactions.</a:t>
            </a:r>
          </a:p>
          <a:p>
            <a:endParaRPr lang="en-US" dirty="0"/>
          </a:p>
          <a:p>
            <a:r>
              <a:rPr lang="en-US" dirty="0"/>
              <a:t>The interesting part here is that both the false positives and the false negatives have a cost associated with them for the business:</a:t>
            </a:r>
          </a:p>
          <a:p>
            <a:endParaRPr lang="en-US" dirty="0"/>
          </a:p>
          <a:p>
            <a:pPr>
              <a:buFont typeface="+mj-lt"/>
              <a:buNone/>
            </a:pPr>
            <a:r>
              <a:rPr lang="en-US" dirty="0"/>
              <a:t>- For example, having a lot of false positives means unnecessary costs and operational inefficiencies because we’re essentially stopping transactions from legit customers.</a:t>
            </a:r>
          </a:p>
        </p:txBody>
      </p:sp>
    </p:spTree>
    <p:extLst>
      <p:ext uri="{BB962C8B-B14F-4D97-AF65-F5344CB8AC3E}">
        <p14:creationId xmlns:p14="http://schemas.microsoft.com/office/powerpoint/2010/main" val="2173325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1.png"/><Relationship Id="rId10" Type="http://schemas.openxmlformats.org/officeDocument/2006/relationships/image" Target="../media/image21.png"/><Relationship Id="rId4" Type="http://schemas.openxmlformats.org/officeDocument/2006/relationships/image" Target="../media/image17.sv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4.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1.wdp"/><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hyperlink" Target="https://docs.cloud.google.com/architecture/mlops-continuous-delivery-and-automation-pipelines-in-machine-learning"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docs.cloud.google.com/architecture/mlops-continuous-delivery-and-automation-pipelines-in-machine-learning" TargetMode="External"/><Relationship Id="rId7" Type="http://schemas.microsoft.com/office/2007/relationships/hdphoto" Target="../media/hdphoto1.wdp"/><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32.sv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3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2.png"/><Relationship Id="rId7"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36.svg"/><Relationship Id="rId5" Type="http://schemas.openxmlformats.org/officeDocument/2006/relationships/image" Target="../media/image35.png"/><Relationship Id="rId10" Type="http://schemas.microsoft.com/office/2007/relationships/hdphoto" Target="../media/hdphoto1.wdp"/><Relationship Id="rId4" Type="http://schemas.openxmlformats.org/officeDocument/2006/relationships/image" Target="../media/image13.svg"/><Relationship Id="rId9"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microsoft.com/office/2007/relationships/hdphoto" Target="../media/hdphoto4.wdp"/></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7" Type="http://schemas.microsoft.com/office/2007/relationships/hdphoto" Target="../media/hdphoto1.wdp"/><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image" Target="../media/image41.png"/><Relationship Id="rId4" Type="http://schemas.openxmlformats.org/officeDocument/2006/relationships/hyperlink" Target="https://github.com/safe-graph/graph-fraud-detection-paper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10" Type="http://schemas.microsoft.com/office/2007/relationships/hdphoto" Target="../media/hdphoto1.wdp"/><Relationship Id="rId4" Type="http://schemas.openxmlformats.org/officeDocument/2006/relationships/image" Target="../media/image3.svg"/><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3.svg"/><Relationship Id="rId5" Type="http://schemas.openxmlformats.org/officeDocument/2006/relationships/image" Target="../media/image12.png"/><Relationship Id="rId10" Type="http://schemas.microsoft.com/office/2007/relationships/hdphoto" Target="../media/hdphoto1.wdp"/><Relationship Id="rId4" Type="http://schemas.openxmlformats.org/officeDocument/2006/relationships/image" Target="../media/image11.svg"/><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822345" y="1088153"/>
            <a:ext cx="12985710" cy="2187972"/>
          </a:xfrm>
          <a:prstGeom prst="rect">
            <a:avLst/>
          </a:prstGeom>
          <a:noFill/>
          <a:ln/>
        </p:spPr>
        <p:txBody>
          <a:bodyPr wrap="square" lIns="0" tIns="0" rIns="0" bIns="0" rtlCol="0" anchor="t"/>
          <a:lstStyle/>
          <a:p>
            <a:pPr marL="0" indent="0" algn="ctr">
              <a:buNone/>
            </a:pPr>
            <a:r>
              <a:rPr lang="en-US" sz="5400" b="1" dirty="0">
                <a:solidFill>
                  <a:srgbClr val="030303"/>
                </a:solidFill>
                <a:latin typeface="DejaVu Sans" panose="020B0603030804020204" pitchFamily="34" charset="0"/>
                <a:ea typeface="DejaVu Sans" panose="020B0603030804020204" pitchFamily="34" charset="0"/>
                <a:cs typeface="DejaVu Sans" panose="020B0603030804020204" pitchFamily="34" charset="0"/>
              </a:rPr>
              <a:t>Real-time Financial Fraud Detection with Modern Python</a:t>
            </a:r>
            <a:endParaRPr lang="en-US" sz="5400" b="1"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4" name="Text 1"/>
          <p:cNvSpPr/>
          <p:nvPr/>
        </p:nvSpPr>
        <p:spPr>
          <a:xfrm>
            <a:off x="1247795" y="3203745"/>
            <a:ext cx="12134810" cy="725805"/>
          </a:xfrm>
          <a:prstGeom prst="rect">
            <a:avLst/>
          </a:prstGeom>
          <a:noFill/>
          <a:ln/>
        </p:spPr>
        <p:txBody>
          <a:bodyPr wrap="square" lIns="0" tIns="0" rIns="0" bIns="0" rtlCol="0" anchor="t"/>
          <a:lstStyle/>
          <a:p>
            <a:pPr marL="0" indent="0" algn="ctr">
              <a:lnSpc>
                <a:spcPts val="2850"/>
              </a:lnSpc>
              <a:buNone/>
            </a:pPr>
            <a:r>
              <a:rPr lang="en-US" sz="2000" dirty="0">
                <a:solidFill>
                  <a:srgbClr val="464646"/>
                </a:solidFill>
                <a:latin typeface="DejaVu Sans Light" panose="020B0203030804020204" pitchFamily="34" charset="0"/>
                <a:ea typeface="DejaVu Sans Light" panose="020B0203030804020204" pitchFamily="34" charset="0"/>
                <a:cs typeface="DejaVu Sans Light" panose="020B0203030804020204" pitchFamily="34" charset="0"/>
              </a:rPr>
              <a:t>How to build production-grade fraud detection systems that make sub-second assessments on financial transactions while adversaries constantly adapt.</a:t>
            </a:r>
            <a:endParaRPr lang="en-US" sz="2000" dirty="0">
              <a:latin typeface="DejaVu Sans Light" panose="020B0203030804020204" pitchFamily="34" charset="0"/>
              <a:ea typeface="DejaVu Sans Light" panose="020B0203030804020204" pitchFamily="34" charset="0"/>
              <a:cs typeface="DejaVu Sans Light" panose="020B0203030804020204" pitchFamily="34" charset="0"/>
            </a:endParaRPr>
          </a:p>
        </p:txBody>
      </p:sp>
      <p:sp>
        <p:nvSpPr>
          <p:cNvPr id="5" name="Text 0">
            <a:extLst>
              <a:ext uri="{FF2B5EF4-FFF2-40B4-BE49-F238E27FC236}">
                <a16:creationId xmlns:a16="http://schemas.microsoft.com/office/drawing/2014/main" id="{C26BA5D5-F3CD-B63F-61DA-83E5804A9D4F}"/>
              </a:ext>
            </a:extLst>
          </p:cNvPr>
          <p:cNvSpPr/>
          <p:nvPr/>
        </p:nvSpPr>
        <p:spPr>
          <a:xfrm>
            <a:off x="3924954" y="5496472"/>
            <a:ext cx="6780491" cy="1996528"/>
          </a:xfrm>
          <a:prstGeom prst="rect">
            <a:avLst/>
          </a:prstGeom>
          <a:noFill/>
          <a:ln/>
        </p:spPr>
        <p:txBody>
          <a:bodyPr wrap="none" lIns="0" tIns="0" rIns="0" bIns="0" rtlCol="0" anchor="t"/>
          <a:lstStyle/>
          <a:p>
            <a:pPr marL="0" indent="0" algn="ctr">
              <a:lnSpc>
                <a:spcPct val="150000"/>
              </a:lnSpc>
              <a:buNone/>
            </a:pPr>
            <a:r>
              <a:rPr lang="en-US" sz="2000" dirty="0">
                <a:solidFill>
                  <a:schemeClr val="bg2">
                    <a:lumMod val="25000"/>
                  </a:schemeClr>
                </a:solidFill>
                <a:latin typeface="DejaVu Sans" panose="020B0603030804020204" pitchFamily="34" charset="0"/>
                <a:ea typeface="DejaVu Sans" panose="020B0603030804020204" pitchFamily="34" charset="0"/>
                <a:cs typeface="DejaVu Sans" panose="020B0603030804020204" pitchFamily="34" charset="0"/>
              </a:rPr>
              <a:t>César Soto Valero</a:t>
            </a:r>
          </a:p>
          <a:p>
            <a:pPr marL="0" indent="0" algn="ctr">
              <a:lnSpc>
                <a:spcPct val="150000"/>
              </a:lnSpc>
              <a:buNone/>
            </a:pPr>
            <a:r>
              <a:rPr lang="en-US" sz="2000" dirty="0">
                <a:solidFill>
                  <a:schemeClr val="bg2">
                    <a:lumMod val="25000"/>
                  </a:schemeClr>
                </a:solidFill>
                <a:latin typeface="DejaVu Sans" panose="020B0603030804020204" pitchFamily="34" charset="0"/>
                <a:ea typeface="DejaVu Sans" panose="020B0603030804020204" pitchFamily="34" charset="0"/>
                <a:cs typeface="DejaVu Sans" panose="020B0603030804020204" pitchFamily="34" charset="0"/>
              </a:rPr>
              <a:t>Data Scientist / ML Engineer</a:t>
            </a:r>
            <a:endParaRPr lang="en-US" sz="2400" dirty="0">
              <a:solidFill>
                <a:schemeClr val="bg2">
                  <a:lumMod val="25000"/>
                </a:schemeClr>
              </a:solidFill>
              <a:latin typeface="DejaVu Sans Light" panose="020B0203030804020204" pitchFamily="34" charset="0"/>
              <a:ea typeface="DejaVu Sans Light" panose="020B0203030804020204" pitchFamily="34" charset="0"/>
              <a:cs typeface="DejaVu Sans Light" panose="020B0203030804020204" pitchFamily="34" charset="0"/>
            </a:endParaRPr>
          </a:p>
        </p:txBody>
      </p:sp>
      <p:pic>
        <p:nvPicPr>
          <p:cNvPr id="8" name="Picture 7" descr="A close-up of a black background&#10;&#10;Description automatically generated">
            <a:extLst>
              <a:ext uri="{FF2B5EF4-FFF2-40B4-BE49-F238E27FC236}">
                <a16:creationId xmlns:a16="http://schemas.microsoft.com/office/drawing/2014/main" id="{0AAA580E-4C23-D39B-EF5E-4252455AFAA5}"/>
              </a:ext>
            </a:extLst>
          </p:cNvPr>
          <p:cNvPicPr>
            <a:picLocks noChangeAspect="1"/>
          </p:cNvPicPr>
          <p:nvPr/>
        </p:nvPicPr>
        <p:blipFill>
          <a:blip r:embed="rId3">
            <a:extLst>
              <a:ext uri="{BEBA8EAE-BF5A-486C-A8C5-ECC9F3942E4B}">
                <a14:imgProps xmlns:a14="http://schemas.microsoft.com/office/drawing/2010/main">
                  <a14:imgLayer r:embed="rId4">
                    <a14:imgEffect>
                      <a14:artisticPencilGrayscale/>
                    </a14:imgEffect>
                  </a14:imgLayer>
                </a14:imgProps>
              </a:ext>
            </a:extLst>
          </a:blip>
          <a:stretch>
            <a:fillRect/>
          </a:stretch>
        </p:blipFill>
        <p:spPr>
          <a:xfrm>
            <a:off x="13293725" y="7600673"/>
            <a:ext cx="1057275" cy="441236"/>
          </a:xfrm>
          <a:prstGeom prst="rect">
            <a:avLst/>
          </a:prstGeom>
        </p:spPr>
      </p:pic>
      <p:sp>
        <p:nvSpPr>
          <p:cNvPr id="9" name="TextBox 8">
            <a:extLst>
              <a:ext uri="{FF2B5EF4-FFF2-40B4-BE49-F238E27FC236}">
                <a16:creationId xmlns:a16="http://schemas.microsoft.com/office/drawing/2014/main" id="{DDA19D97-9D00-3A42-B82E-45C5DF97DA04}"/>
              </a:ext>
            </a:extLst>
          </p:cNvPr>
          <p:cNvSpPr txBox="1"/>
          <p:nvPr/>
        </p:nvSpPr>
        <p:spPr>
          <a:xfrm>
            <a:off x="279400" y="7734132"/>
            <a:ext cx="7315200" cy="307777"/>
          </a:xfrm>
          <a:prstGeom prst="rect">
            <a:avLst/>
          </a:prstGeom>
        </p:spPr>
        <p:txBody>
          <a:bodyPr wrap="square">
            <a:spAutoFit/>
          </a:bodyPr>
          <a:lstStyle/>
          <a:p>
            <a:r>
              <a:rPr lang="en-US" sz="1400" dirty="0">
                <a:solidFill>
                  <a:schemeClr val="bg2">
                    <a:lumMod val="75000"/>
                  </a:schemeClr>
                </a:solidFill>
                <a:latin typeface="DejaVu Sans Light" panose="020B0203030804020204" pitchFamily="34" charset="0"/>
                <a:ea typeface="DejaVu Sans Light" panose="020B0203030804020204" pitchFamily="34" charset="0"/>
                <a:cs typeface="DejaVu Sans Light" panose="020B0203030804020204" pitchFamily="34" charset="0"/>
              </a:rPr>
              <a:t>cesarsotovalero.net </a:t>
            </a:r>
            <a:endParaRPr lang="en-US" sz="1400" dirty="0">
              <a:solidFill>
                <a:schemeClr val="bg2">
                  <a:lumMod val="7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2C8F456-0C7B-41CD-24A4-7B1C6F4134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806" y="704288"/>
            <a:ext cx="6131484" cy="5969561"/>
          </a:xfrm>
          <a:prstGeom prst="rect">
            <a:avLst/>
          </a:prstGeom>
        </p:spPr>
      </p:pic>
      <p:pic>
        <p:nvPicPr>
          <p:cNvPr id="15" name="Picture 14" descr="A close-up of a black background&#10;&#10;Description automatically generated">
            <a:extLst>
              <a:ext uri="{FF2B5EF4-FFF2-40B4-BE49-F238E27FC236}">
                <a16:creationId xmlns:a16="http://schemas.microsoft.com/office/drawing/2014/main" id="{7D97FD1F-78A9-9AC7-3DF0-5B04CCEE0946}"/>
              </a:ext>
            </a:extLst>
          </p:cNvPr>
          <p:cNvPicPr>
            <a:picLocks noChangeAspect="1"/>
          </p:cNvPicPr>
          <p:nvPr/>
        </p:nvPicPr>
        <p:blipFill>
          <a:blip r:embed="rId5">
            <a:extLst>
              <a:ext uri="{BEBA8EAE-BF5A-486C-A8C5-ECC9F3942E4B}">
                <a14:imgProps xmlns:a14="http://schemas.microsoft.com/office/drawing/2010/main">
                  <a14:imgLayer r:embed="rId6">
                    <a14:imgEffect>
                      <a14:artisticPencilGrayscale/>
                    </a14:imgEffect>
                  </a14:imgLayer>
                </a14:imgProps>
              </a:ext>
            </a:extLst>
          </a:blip>
          <a:stretch>
            <a:fillRect/>
          </a:stretch>
        </p:blipFill>
        <p:spPr>
          <a:xfrm>
            <a:off x="13293725" y="7600673"/>
            <a:ext cx="1057275" cy="441236"/>
          </a:xfrm>
          <a:prstGeom prst="rect">
            <a:avLst/>
          </a:prstGeom>
        </p:spPr>
      </p:pic>
      <p:sp>
        <p:nvSpPr>
          <p:cNvPr id="16" name="TextBox 15">
            <a:extLst>
              <a:ext uri="{FF2B5EF4-FFF2-40B4-BE49-F238E27FC236}">
                <a16:creationId xmlns:a16="http://schemas.microsoft.com/office/drawing/2014/main" id="{BA9D8B3A-F1E7-AECA-BE33-581051CC127E}"/>
              </a:ext>
            </a:extLst>
          </p:cNvPr>
          <p:cNvSpPr txBox="1"/>
          <p:nvPr/>
        </p:nvSpPr>
        <p:spPr>
          <a:xfrm>
            <a:off x="279400" y="7734132"/>
            <a:ext cx="7315200" cy="307777"/>
          </a:xfrm>
          <a:prstGeom prst="rect">
            <a:avLst/>
          </a:prstGeom>
        </p:spPr>
        <p:txBody>
          <a:bodyPr wrap="square">
            <a:spAutoFit/>
          </a:bodyPr>
          <a:lstStyle/>
          <a:p>
            <a:r>
              <a:rPr lang="en-US" sz="1400" dirty="0">
                <a:solidFill>
                  <a:schemeClr val="bg2">
                    <a:lumMod val="75000"/>
                  </a:schemeClr>
                </a:solidFill>
                <a:latin typeface="DejaVu Sans Light" panose="020B0203030804020204" pitchFamily="34" charset="0"/>
                <a:ea typeface="DejaVu Sans Light" panose="020B0203030804020204" pitchFamily="34" charset="0"/>
                <a:cs typeface="DejaVu Sans Light" panose="020B0203030804020204" pitchFamily="34" charset="0"/>
              </a:rPr>
              <a:t>cesarsotovalero.net </a:t>
            </a:r>
            <a:endParaRPr lang="en-US" sz="1400" dirty="0">
              <a:solidFill>
                <a:schemeClr val="bg2">
                  <a:lumMod val="75000"/>
                </a:schemeClr>
              </a:solidFill>
            </a:endParaRPr>
          </a:p>
        </p:txBody>
      </p:sp>
      <p:pic>
        <p:nvPicPr>
          <p:cNvPr id="17" name="Picture 16" descr="A red arrow pointing down&#10;&#10;Description automatically generated">
            <a:extLst>
              <a:ext uri="{FF2B5EF4-FFF2-40B4-BE49-F238E27FC236}">
                <a16:creationId xmlns:a16="http://schemas.microsoft.com/office/drawing/2014/main" id="{D9845086-684F-5C26-7AD3-6A44E8B843D0}"/>
              </a:ext>
            </a:extLst>
          </p:cNvPr>
          <p:cNvPicPr>
            <a:picLocks noChangeAspect="1"/>
          </p:cNvPicPr>
          <p:nvPr/>
        </p:nvPicPr>
        <p:blipFill>
          <a:blip r:embed="rId7"/>
          <a:stretch>
            <a:fillRect/>
          </a:stretch>
        </p:blipFill>
        <p:spPr>
          <a:xfrm rot="7150665">
            <a:off x="6977758" y="1725343"/>
            <a:ext cx="1257379" cy="1176337"/>
          </a:xfrm>
          <a:prstGeom prst="rect">
            <a:avLst/>
          </a:prstGeom>
        </p:spPr>
      </p:pic>
      <p:sp>
        <p:nvSpPr>
          <p:cNvPr id="19" name="Rectangle: Rounded Corners 18">
            <a:extLst>
              <a:ext uri="{FF2B5EF4-FFF2-40B4-BE49-F238E27FC236}">
                <a16:creationId xmlns:a16="http://schemas.microsoft.com/office/drawing/2014/main" id="{CCA8ED87-233D-B689-7F36-855C6CF5BA08}"/>
              </a:ext>
            </a:extLst>
          </p:cNvPr>
          <p:cNvSpPr/>
          <p:nvPr/>
        </p:nvSpPr>
        <p:spPr>
          <a:xfrm>
            <a:off x="2295000" y="1104900"/>
            <a:ext cx="4715400" cy="575645"/>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424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2C8F456-0C7B-41CD-24A4-7B1C6F4134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806" y="704288"/>
            <a:ext cx="6131484" cy="5969561"/>
          </a:xfrm>
          <a:prstGeom prst="rect">
            <a:avLst/>
          </a:prstGeom>
        </p:spPr>
      </p:pic>
      <p:pic>
        <p:nvPicPr>
          <p:cNvPr id="15" name="Picture 14" descr="A close-up of a black background&#10;&#10;Description automatically generated">
            <a:extLst>
              <a:ext uri="{FF2B5EF4-FFF2-40B4-BE49-F238E27FC236}">
                <a16:creationId xmlns:a16="http://schemas.microsoft.com/office/drawing/2014/main" id="{7D97FD1F-78A9-9AC7-3DF0-5B04CCEE0946}"/>
              </a:ext>
            </a:extLst>
          </p:cNvPr>
          <p:cNvPicPr>
            <a:picLocks noChangeAspect="1"/>
          </p:cNvPicPr>
          <p:nvPr/>
        </p:nvPicPr>
        <p:blipFill>
          <a:blip r:embed="rId5">
            <a:extLst>
              <a:ext uri="{BEBA8EAE-BF5A-486C-A8C5-ECC9F3942E4B}">
                <a14:imgProps xmlns:a14="http://schemas.microsoft.com/office/drawing/2010/main">
                  <a14:imgLayer r:embed="rId6">
                    <a14:imgEffect>
                      <a14:artisticPencilGrayscale/>
                    </a14:imgEffect>
                  </a14:imgLayer>
                </a14:imgProps>
              </a:ext>
            </a:extLst>
          </a:blip>
          <a:stretch>
            <a:fillRect/>
          </a:stretch>
        </p:blipFill>
        <p:spPr>
          <a:xfrm>
            <a:off x="13293725" y="7600673"/>
            <a:ext cx="1057275" cy="441236"/>
          </a:xfrm>
          <a:prstGeom prst="rect">
            <a:avLst/>
          </a:prstGeom>
        </p:spPr>
      </p:pic>
      <p:sp>
        <p:nvSpPr>
          <p:cNvPr id="16" name="TextBox 15">
            <a:extLst>
              <a:ext uri="{FF2B5EF4-FFF2-40B4-BE49-F238E27FC236}">
                <a16:creationId xmlns:a16="http://schemas.microsoft.com/office/drawing/2014/main" id="{BA9D8B3A-F1E7-AECA-BE33-581051CC127E}"/>
              </a:ext>
            </a:extLst>
          </p:cNvPr>
          <p:cNvSpPr txBox="1"/>
          <p:nvPr/>
        </p:nvSpPr>
        <p:spPr>
          <a:xfrm>
            <a:off x="279400" y="7734132"/>
            <a:ext cx="7315200" cy="307777"/>
          </a:xfrm>
          <a:prstGeom prst="rect">
            <a:avLst/>
          </a:prstGeom>
        </p:spPr>
        <p:txBody>
          <a:bodyPr wrap="square">
            <a:spAutoFit/>
          </a:bodyPr>
          <a:lstStyle/>
          <a:p>
            <a:r>
              <a:rPr lang="en-US" sz="1400" dirty="0">
                <a:solidFill>
                  <a:schemeClr val="bg2">
                    <a:lumMod val="75000"/>
                  </a:schemeClr>
                </a:solidFill>
                <a:latin typeface="DejaVu Sans Light" panose="020B0203030804020204" pitchFamily="34" charset="0"/>
                <a:ea typeface="DejaVu Sans Light" panose="020B0203030804020204" pitchFamily="34" charset="0"/>
                <a:cs typeface="DejaVu Sans Light" panose="020B0203030804020204" pitchFamily="34" charset="0"/>
              </a:rPr>
              <a:t>cesarsotovalero.net </a:t>
            </a:r>
            <a:endParaRPr lang="en-US" sz="1400" dirty="0">
              <a:solidFill>
                <a:schemeClr val="bg2">
                  <a:lumMod val="75000"/>
                </a:schemeClr>
              </a:solidFill>
            </a:endParaRPr>
          </a:p>
        </p:txBody>
      </p:sp>
      <p:pic>
        <p:nvPicPr>
          <p:cNvPr id="17" name="Picture 16" descr="A red arrow pointing down&#10;&#10;Description automatically generated">
            <a:extLst>
              <a:ext uri="{FF2B5EF4-FFF2-40B4-BE49-F238E27FC236}">
                <a16:creationId xmlns:a16="http://schemas.microsoft.com/office/drawing/2014/main" id="{D9845086-684F-5C26-7AD3-6A44E8B843D0}"/>
              </a:ext>
            </a:extLst>
          </p:cNvPr>
          <p:cNvPicPr>
            <a:picLocks noChangeAspect="1"/>
          </p:cNvPicPr>
          <p:nvPr/>
        </p:nvPicPr>
        <p:blipFill>
          <a:blip r:embed="rId7"/>
          <a:stretch>
            <a:fillRect/>
          </a:stretch>
        </p:blipFill>
        <p:spPr>
          <a:xfrm rot="16539668">
            <a:off x="1250654" y="6085681"/>
            <a:ext cx="1257379" cy="1176337"/>
          </a:xfrm>
          <a:prstGeom prst="rect">
            <a:avLst/>
          </a:prstGeom>
        </p:spPr>
      </p:pic>
      <p:pic>
        <p:nvPicPr>
          <p:cNvPr id="2" name="Picture 1">
            <a:extLst>
              <a:ext uri="{FF2B5EF4-FFF2-40B4-BE49-F238E27FC236}">
                <a16:creationId xmlns:a16="http://schemas.microsoft.com/office/drawing/2014/main" id="{BA56537E-D846-75AA-E03D-E3EB95BB3A06}"/>
              </a:ext>
            </a:extLst>
          </p:cNvPr>
          <p:cNvPicPr>
            <a:picLocks noChangeAspect="1"/>
          </p:cNvPicPr>
          <p:nvPr/>
        </p:nvPicPr>
        <p:blipFill rotWithShape="1">
          <a:blip r:embed="rId8"/>
          <a:srcRect r="43461"/>
          <a:stretch/>
        </p:blipFill>
        <p:spPr>
          <a:xfrm>
            <a:off x="9222792" y="1362940"/>
            <a:ext cx="2825506" cy="1053309"/>
          </a:xfrm>
          <a:prstGeom prst="rect">
            <a:avLst/>
          </a:prstGeom>
        </p:spPr>
      </p:pic>
      <p:pic>
        <p:nvPicPr>
          <p:cNvPr id="3" name="Picture 2">
            <a:extLst>
              <a:ext uri="{FF2B5EF4-FFF2-40B4-BE49-F238E27FC236}">
                <a16:creationId xmlns:a16="http://schemas.microsoft.com/office/drawing/2014/main" id="{67540822-E4CC-E495-5958-B3301F951348}"/>
              </a:ext>
            </a:extLst>
          </p:cNvPr>
          <p:cNvPicPr>
            <a:picLocks noChangeAspect="1"/>
          </p:cNvPicPr>
          <p:nvPr/>
        </p:nvPicPr>
        <p:blipFill rotWithShape="1">
          <a:blip r:embed="rId9"/>
          <a:srcRect r="47550"/>
          <a:stretch/>
        </p:blipFill>
        <p:spPr>
          <a:xfrm>
            <a:off x="9237859" y="3320288"/>
            <a:ext cx="2486589" cy="958822"/>
          </a:xfrm>
          <a:prstGeom prst="rect">
            <a:avLst/>
          </a:prstGeom>
        </p:spPr>
      </p:pic>
      <p:pic>
        <p:nvPicPr>
          <p:cNvPr id="4" name="Picture 3">
            <a:extLst>
              <a:ext uri="{FF2B5EF4-FFF2-40B4-BE49-F238E27FC236}">
                <a16:creationId xmlns:a16="http://schemas.microsoft.com/office/drawing/2014/main" id="{6D6BD693-72AC-17DF-E954-CB887E00EADC}"/>
              </a:ext>
            </a:extLst>
          </p:cNvPr>
          <p:cNvPicPr>
            <a:picLocks noChangeAspect="1"/>
          </p:cNvPicPr>
          <p:nvPr/>
        </p:nvPicPr>
        <p:blipFill>
          <a:blip r:embed="rId10"/>
          <a:stretch>
            <a:fillRect/>
          </a:stretch>
        </p:blipFill>
        <p:spPr>
          <a:xfrm>
            <a:off x="9237859" y="5140723"/>
            <a:ext cx="3513197" cy="1045065"/>
          </a:xfrm>
          <a:prstGeom prst="rect">
            <a:avLst/>
          </a:prstGeom>
        </p:spPr>
      </p:pic>
      <p:sp>
        <p:nvSpPr>
          <p:cNvPr id="6" name="Rectangle: Rounded Corners 5">
            <a:extLst>
              <a:ext uri="{FF2B5EF4-FFF2-40B4-BE49-F238E27FC236}">
                <a16:creationId xmlns:a16="http://schemas.microsoft.com/office/drawing/2014/main" id="{EE98AF18-4925-CDEA-32C0-CFD58312A494}"/>
              </a:ext>
            </a:extLst>
          </p:cNvPr>
          <p:cNvSpPr/>
          <p:nvPr/>
        </p:nvSpPr>
        <p:spPr>
          <a:xfrm>
            <a:off x="9083150" y="3118982"/>
            <a:ext cx="3104789" cy="136826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8411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a bar and a line&#10;&#10;Description automatically generated with medium confidence">
            <a:extLst>
              <a:ext uri="{FF2B5EF4-FFF2-40B4-BE49-F238E27FC236}">
                <a16:creationId xmlns:a16="http://schemas.microsoft.com/office/drawing/2014/main" id="{B6CC9FE9-9CF7-E767-6B7C-9C026F21BD7F}"/>
              </a:ext>
            </a:extLst>
          </p:cNvPr>
          <p:cNvPicPr>
            <a:picLocks noChangeAspect="1"/>
          </p:cNvPicPr>
          <p:nvPr/>
        </p:nvPicPr>
        <p:blipFill>
          <a:blip r:embed="rId3"/>
          <a:stretch>
            <a:fillRect/>
          </a:stretch>
        </p:blipFill>
        <p:spPr>
          <a:xfrm>
            <a:off x="556542" y="1739496"/>
            <a:ext cx="13517315" cy="4607982"/>
          </a:xfrm>
          <a:prstGeom prst="rect">
            <a:avLst/>
          </a:prstGeom>
        </p:spPr>
      </p:pic>
      <p:pic>
        <p:nvPicPr>
          <p:cNvPr id="4" name="Picture 3" descr="A close-up of a black background&#10;&#10;Description automatically generated">
            <a:extLst>
              <a:ext uri="{FF2B5EF4-FFF2-40B4-BE49-F238E27FC236}">
                <a16:creationId xmlns:a16="http://schemas.microsoft.com/office/drawing/2014/main" id="{5EE5A3C8-01D0-92F7-FA0C-E10105C4861C}"/>
              </a:ext>
            </a:extLst>
          </p:cNvPr>
          <p:cNvPicPr>
            <a:picLocks noChangeAspect="1"/>
          </p:cNvPicPr>
          <p:nvPr/>
        </p:nvPicPr>
        <p:blipFill>
          <a:blip r:embed="rId4">
            <a:extLst>
              <a:ext uri="{BEBA8EAE-BF5A-486C-A8C5-ECC9F3942E4B}">
                <a14:imgProps xmlns:a14="http://schemas.microsoft.com/office/drawing/2010/main">
                  <a14:imgLayer r:embed="rId5">
                    <a14:imgEffect>
                      <a14:artisticPencilGrayscale/>
                    </a14:imgEffect>
                  </a14:imgLayer>
                </a14:imgProps>
              </a:ext>
            </a:extLst>
          </a:blip>
          <a:stretch>
            <a:fillRect/>
          </a:stretch>
        </p:blipFill>
        <p:spPr>
          <a:xfrm>
            <a:off x="13293725" y="7600673"/>
            <a:ext cx="1057275" cy="441236"/>
          </a:xfrm>
          <a:prstGeom prst="rect">
            <a:avLst/>
          </a:prstGeom>
        </p:spPr>
      </p:pic>
      <p:sp>
        <p:nvSpPr>
          <p:cNvPr id="5" name="TextBox 4">
            <a:extLst>
              <a:ext uri="{FF2B5EF4-FFF2-40B4-BE49-F238E27FC236}">
                <a16:creationId xmlns:a16="http://schemas.microsoft.com/office/drawing/2014/main" id="{8812D6E2-869C-B110-A209-3236B6DA491D}"/>
              </a:ext>
            </a:extLst>
          </p:cNvPr>
          <p:cNvSpPr txBox="1"/>
          <p:nvPr/>
        </p:nvSpPr>
        <p:spPr>
          <a:xfrm>
            <a:off x="279400" y="7734132"/>
            <a:ext cx="7315200" cy="307777"/>
          </a:xfrm>
          <a:prstGeom prst="rect">
            <a:avLst/>
          </a:prstGeom>
        </p:spPr>
        <p:txBody>
          <a:bodyPr wrap="square">
            <a:spAutoFit/>
          </a:bodyPr>
          <a:lstStyle/>
          <a:p>
            <a:r>
              <a:rPr lang="en-US" sz="1400" dirty="0">
                <a:solidFill>
                  <a:schemeClr val="bg2">
                    <a:lumMod val="75000"/>
                  </a:schemeClr>
                </a:solidFill>
                <a:latin typeface="DejaVu Sans Light" panose="020B0203030804020204" pitchFamily="34" charset="0"/>
                <a:ea typeface="DejaVu Sans Light" panose="020B0203030804020204" pitchFamily="34" charset="0"/>
                <a:cs typeface="DejaVu Sans Light" panose="020B0203030804020204" pitchFamily="34" charset="0"/>
              </a:rPr>
              <a:t>cesarsotovalero.net </a:t>
            </a:r>
            <a:endParaRPr lang="en-US" sz="1400" dirty="0">
              <a:solidFill>
                <a:schemeClr val="bg2">
                  <a:lumMod val="75000"/>
                </a:schemeClr>
              </a:solidFill>
            </a:endParaRPr>
          </a:p>
        </p:txBody>
      </p:sp>
      <p:sp>
        <p:nvSpPr>
          <p:cNvPr id="6" name="Rectangle: Rounded Corners 5">
            <a:extLst>
              <a:ext uri="{FF2B5EF4-FFF2-40B4-BE49-F238E27FC236}">
                <a16:creationId xmlns:a16="http://schemas.microsoft.com/office/drawing/2014/main" id="{C70EA8EC-67FB-F433-A126-E72AD99A198D}"/>
              </a:ext>
            </a:extLst>
          </p:cNvPr>
          <p:cNvSpPr/>
          <p:nvPr/>
        </p:nvSpPr>
        <p:spPr>
          <a:xfrm>
            <a:off x="10280650" y="1882122"/>
            <a:ext cx="4006850" cy="1901750"/>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532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line&#10;&#10;Description automatically generated with medium confidence">
            <a:extLst>
              <a:ext uri="{FF2B5EF4-FFF2-40B4-BE49-F238E27FC236}">
                <a16:creationId xmlns:a16="http://schemas.microsoft.com/office/drawing/2014/main" id="{B47613F5-EDC0-58B2-527E-20B88DB4EFD7}"/>
              </a:ext>
            </a:extLst>
          </p:cNvPr>
          <p:cNvPicPr>
            <a:picLocks noChangeAspect="1"/>
          </p:cNvPicPr>
          <p:nvPr/>
        </p:nvPicPr>
        <p:blipFill>
          <a:blip r:embed="rId3"/>
          <a:stretch>
            <a:fillRect/>
          </a:stretch>
        </p:blipFill>
        <p:spPr>
          <a:xfrm>
            <a:off x="2334835" y="403225"/>
            <a:ext cx="9960730" cy="7423150"/>
          </a:xfrm>
          <a:prstGeom prst="rect">
            <a:avLst/>
          </a:prstGeom>
        </p:spPr>
      </p:pic>
      <p:sp>
        <p:nvSpPr>
          <p:cNvPr id="4" name="Rectangle: Rounded Corners 3">
            <a:extLst>
              <a:ext uri="{FF2B5EF4-FFF2-40B4-BE49-F238E27FC236}">
                <a16:creationId xmlns:a16="http://schemas.microsoft.com/office/drawing/2014/main" id="{BCF54E26-7ED1-5758-B904-1156F707D00D}"/>
              </a:ext>
            </a:extLst>
          </p:cNvPr>
          <p:cNvSpPr/>
          <p:nvPr/>
        </p:nvSpPr>
        <p:spPr>
          <a:xfrm>
            <a:off x="4718838" y="206908"/>
            <a:ext cx="3744368" cy="136826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black background&#10;&#10;Description automatically generated">
            <a:extLst>
              <a:ext uri="{FF2B5EF4-FFF2-40B4-BE49-F238E27FC236}">
                <a16:creationId xmlns:a16="http://schemas.microsoft.com/office/drawing/2014/main" id="{C958E712-6976-0C32-4787-F7F628D0B776}"/>
              </a:ext>
            </a:extLst>
          </p:cNvPr>
          <p:cNvPicPr>
            <a:picLocks noChangeAspect="1"/>
          </p:cNvPicPr>
          <p:nvPr/>
        </p:nvPicPr>
        <p:blipFill>
          <a:blip r:embed="rId4">
            <a:extLst>
              <a:ext uri="{BEBA8EAE-BF5A-486C-A8C5-ECC9F3942E4B}">
                <a14:imgProps xmlns:a14="http://schemas.microsoft.com/office/drawing/2010/main">
                  <a14:imgLayer r:embed="rId5">
                    <a14:imgEffect>
                      <a14:artisticPencilGrayscale/>
                    </a14:imgEffect>
                  </a14:imgLayer>
                </a14:imgProps>
              </a:ext>
            </a:extLst>
          </a:blip>
          <a:stretch>
            <a:fillRect/>
          </a:stretch>
        </p:blipFill>
        <p:spPr>
          <a:xfrm>
            <a:off x="13293725" y="7600673"/>
            <a:ext cx="1057275" cy="441236"/>
          </a:xfrm>
          <a:prstGeom prst="rect">
            <a:avLst/>
          </a:prstGeom>
        </p:spPr>
      </p:pic>
      <p:sp>
        <p:nvSpPr>
          <p:cNvPr id="6" name="TextBox 5">
            <a:extLst>
              <a:ext uri="{FF2B5EF4-FFF2-40B4-BE49-F238E27FC236}">
                <a16:creationId xmlns:a16="http://schemas.microsoft.com/office/drawing/2014/main" id="{0CBBEA74-BDA4-C6C8-33B3-90DCC9F6F574}"/>
              </a:ext>
            </a:extLst>
          </p:cNvPr>
          <p:cNvSpPr txBox="1"/>
          <p:nvPr/>
        </p:nvSpPr>
        <p:spPr>
          <a:xfrm>
            <a:off x="279400" y="7734132"/>
            <a:ext cx="7315200" cy="307777"/>
          </a:xfrm>
          <a:prstGeom prst="rect">
            <a:avLst/>
          </a:prstGeom>
        </p:spPr>
        <p:txBody>
          <a:bodyPr wrap="square">
            <a:spAutoFit/>
          </a:bodyPr>
          <a:lstStyle/>
          <a:p>
            <a:r>
              <a:rPr lang="en-US" sz="1400" dirty="0">
                <a:solidFill>
                  <a:schemeClr val="bg2">
                    <a:lumMod val="75000"/>
                  </a:schemeClr>
                </a:solidFill>
                <a:latin typeface="DejaVu Sans Light" panose="020B0203030804020204" pitchFamily="34" charset="0"/>
                <a:ea typeface="DejaVu Sans Light" panose="020B0203030804020204" pitchFamily="34" charset="0"/>
                <a:cs typeface="DejaVu Sans Light" panose="020B0203030804020204" pitchFamily="34" charset="0"/>
              </a:rPr>
              <a:t>cesarsotovalero.net </a:t>
            </a:r>
            <a:endParaRPr lang="en-US" sz="1400" dirty="0">
              <a:solidFill>
                <a:schemeClr val="bg2">
                  <a:lumMod val="75000"/>
                </a:schemeClr>
              </a:solidFill>
            </a:endParaRPr>
          </a:p>
        </p:txBody>
      </p:sp>
    </p:spTree>
    <p:extLst>
      <p:ext uri="{BB962C8B-B14F-4D97-AF65-F5344CB8AC3E}">
        <p14:creationId xmlns:p14="http://schemas.microsoft.com/office/powerpoint/2010/main" val="260902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line&#10;&#10;Description automatically generated with medium confidence">
            <a:extLst>
              <a:ext uri="{FF2B5EF4-FFF2-40B4-BE49-F238E27FC236}">
                <a16:creationId xmlns:a16="http://schemas.microsoft.com/office/drawing/2014/main" id="{B47613F5-EDC0-58B2-527E-20B88DB4EFD7}"/>
              </a:ext>
            </a:extLst>
          </p:cNvPr>
          <p:cNvPicPr>
            <a:picLocks noChangeAspect="1"/>
          </p:cNvPicPr>
          <p:nvPr/>
        </p:nvPicPr>
        <p:blipFill>
          <a:blip r:embed="rId3"/>
          <a:stretch>
            <a:fillRect/>
          </a:stretch>
        </p:blipFill>
        <p:spPr>
          <a:xfrm>
            <a:off x="2334835" y="403225"/>
            <a:ext cx="9960730" cy="7423150"/>
          </a:xfrm>
          <a:prstGeom prst="rect">
            <a:avLst/>
          </a:prstGeom>
        </p:spPr>
      </p:pic>
      <p:sp>
        <p:nvSpPr>
          <p:cNvPr id="4" name="Rectangle: Rounded Corners 3">
            <a:extLst>
              <a:ext uri="{FF2B5EF4-FFF2-40B4-BE49-F238E27FC236}">
                <a16:creationId xmlns:a16="http://schemas.microsoft.com/office/drawing/2014/main" id="{BCF54E26-7ED1-5758-B904-1156F707D00D}"/>
              </a:ext>
            </a:extLst>
          </p:cNvPr>
          <p:cNvSpPr/>
          <p:nvPr/>
        </p:nvSpPr>
        <p:spPr>
          <a:xfrm>
            <a:off x="8069412" y="3864507"/>
            <a:ext cx="4118137" cy="1868848"/>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up of a black background&#10;&#10;Description automatically generated">
            <a:extLst>
              <a:ext uri="{FF2B5EF4-FFF2-40B4-BE49-F238E27FC236}">
                <a16:creationId xmlns:a16="http://schemas.microsoft.com/office/drawing/2014/main" id="{4631A32C-1DBE-EC5A-85B3-1042B09C44F7}"/>
              </a:ext>
            </a:extLst>
          </p:cNvPr>
          <p:cNvPicPr>
            <a:picLocks noChangeAspect="1"/>
          </p:cNvPicPr>
          <p:nvPr/>
        </p:nvPicPr>
        <p:blipFill>
          <a:blip r:embed="rId4">
            <a:extLst>
              <a:ext uri="{BEBA8EAE-BF5A-486C-A8C5-ECC9F3942E4B}">
                <a14:imgProps xmlns:a14="http://schemas.microsoft.com/office/drawing/2010/main">
                  <a14:imgLayer r:embed="rId5">
                    <a14:imgEffect>
                      <a14:artisticPencilGrayscale/>
                    </a14:imgEffect>
                  </a14:imgLayer>
                </a14:imgProps>
              </a:ext>
            </a:extLst>
          </a:blip>
          <a:stretch>
            <a:fillRect/>
          </a:stretch>
        </p:blipFill>
        <p:spPr>
          <a:xfrm>
            <a:off x="13293725" y="7600673"/>
            <a:ext cx="1057275" cy="441236"/>
          </a:xfrm>
          <a:prstGeom prst="rect">
            <a:avLst/>
          </a:prstGeom>
        </p:spPr>
      </p:pic>
      <p:sp>
        <p:nvSpPr>
          <p:cNvPr id="5" name="TextBox 4">
            <a:extLst>
              <a:ext uri="{FF2B5EF4-FFF2-40B4-BE49-F238E27FC236}">
                <a16:creationId xmlns:a16="http://schemas.microsoft.com/office/drawing/2014/main" id="{472CEB71-A5C4-3CD2-FF0D-07ED29924D70}"/>
              </a:ext>
            </a:extLst>
          </p:cNvPr>
          <p:cNvSpPr txBox="1"/>
          <p:nvPr/>
        </p:nvSpPr>
        <p:spPr>
          <a:xfrm>
            <a:off x="279400" y="7734132"/>
            <a:ext cx="7315200" cy="307777"/>
          </a:xfrm>
          <a:prstGeom prst="rect">
            <a:avLst/>
          </a:prstGeom>
        </p:spPr>
        <p:txBody>
          <a:bodyPr wrap="square">
            <a:spAutoFit/>
          </a:bodyPr>
          <a:lstStyle/>
          <a:p>
            <a:r>
              <a:rPr lang="en-US" sz="1400" dirty="0">
                <a:solidFill>
                  <a:schemeClr val="bg2">
                    <a:lumMod val="75000"/>
                  </a:schemeClr>
                </a:solidFill>
                <a:latin typeface="DejaVu Sans Light" panose="020B0203030804020204" pitchFamily="34" charset="0"/>
                <a:ea typeface="DejaVu Sans Light" panose="020B0203030804020204" pitchFamily="34" charset="0"/>
                <a:cs typeface="DejaVu Sans Light" panose="020B0203030804020204" pitchFamily="34" charset="0"/>
              </a:rPr>
              <a:t>cesarsotovalero.net </a:t>
            </a:r>
            <a:endParaRPr lang="en-US" sz="1400" dirty="0">
              <a:solidFill>
                <a:schemeClr val="bg2">
                  <a:lumMod val="75000"/>
                </a:schemeClr>
              </a:solidFill>
            </a:endParaRPr>
          </a:p>
        </p:txBody>
      </p:sp>
    </p:spTree>
    <p:extLst>
      <p:ext uri="{BB962C8B-B14F-4D97-AF65-F5344CB8AC3E}">
        <p14:creationId xmlns:p14="http://schemas.microsoft.com/office/powerpoint/2010/main" val="4198006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6A7CE9C-521C-D13F-AA3F-798BE5B170CC}"/>
              </a:ext>
            </a:extLst>
          </p:cNvPr>
          <p:cNvSpPr txBox="1"/>
          <p:nvPr/>
        </p:nvSpPr>
        <p:spPr>
          <a:xfrm>
            <a:off x="842262" y="2685633"/>
            <a:ext cx="13471392" cy="2554545"/>
          </a:xfrm>
          <a:prstGeom prst="rect">
            <a:avLst/>
          </a:prstGeom>
          <a:noFill/>
        </p:spPr>
        <p:txBody>
          <a:bodyPr wrap="square">
            <a:spAutoFit/>
          </a:bodyPr>
          <a:lstStyle/>
          <a:p>
            <a:r>
              <a:rPr lang="en-US" sz="2000" b="0" dirty="0">
                <a:solidFill>
                  <a:schemeClr val="accent1"/>
                </a:solidFill>
                <a:effectLst/>
                <a:latin typeface="Fira Mono" panose="020F0502020204030204" pitchFamily="49" charset="0"/>
              </a:rPr>
              <a:t>from</a:t>
            </a:r>
            <a:r>
              <a:rPr lang="en-US" sz="2000" b="0" dirty="0">
                <a:solidFill>
                  <a:schemeClr val="bg2">
                    <a:lumMod val="25000"/>
                  </a:schemeClr>
                </a:solidFill>
                <a:effectLst/>
                <a:latin typeface="Fira Mono" panose="020F0502020204030204" pitchFamily="49" charset="0"/>
              </a:rPr>
              <a:t> </a:t>
            </a:r>
            <a:r>
              <a:rPr lang="en-US" sz="2000" b="0" dirty="0" err="1">
                <a:solidFill>
                  <a:schemeClr val="bg2">
                    <a:lumMod val="25000"/>
                  </a:schemeClr>
                </a:solidFill>
                <a:effectLst/>
                <a:latin typeface="Fira Mono" panose="020F0502020204030204" pitchFamily="49" charset="0"/>
              </a:rPr>
              <a:t>sklearn.metrics</a:t>
            </a:r>
            <a:r>
              <a:rPr lang="en-US" sz="2000" b="0" dirty="0">
                <a:solidFill>
                  <a:schemeClr val="bg2">
                    <a:lumMod val="25000"/>
                  </a:schemeClr>
                </a:solidFill>
                <a:effectLst/>
                <a:latin typeface="Fira Mono" panose="020F0502020204030204" pitchFamily="49" charset="0"/>
              </a:rPr>
              <a:t> </a:t>
            </a:r>
            <a:r>
              <a:rPr lang="en-US" sz="2000" b="0" dirty="0">
                <a:solidFill>
                  <a:schemeClr val="accent1"/>
                </a:solidFill>
                <a:effectLst/>
                <a:latin typeface="Fira Mono" panose="020F0502020204030204" pitchFamily="49" charset="0"/>
              </a:rPr>
              <a:t>import</a:t>
            </a:r>
            <a:r>
              <a:rPr lang="en-US" sz="2000" b="0" dirty="0">
                <a:solidFill>
                  <a:schemeClr val="bg2">
                    <a:lumMod val="25000"/>
                  </a:schemeClr>
                </a:solidFill>
                <a:effectLst/>
                <a:latin typeface="Fira Mono" panose="020F0502020204030204" pitchFamily="49" charset="0"/>
              </a:rPr>
              <a:t> </a:t>
            </a:r>
            <a:r>
              <a:rPr lang="en-US" sz="2000" b="0" dirty="0" err="1">
                <a:solidFill>
                  <a:schemeClr val="bg2">
                    <a:lumMod val="25000"/>
                  </a:schemeClr>
                </a:solidFill>
                <a:effectLst/>
                <a:latin typeface="Fira Mono" panose="020F0502020204030204" pitchFamily="49" charset="0"/>
              </a:rPr>
              <a:t>precision_score</a:t>
            </a:r>
            <a:r>
              <a:rPr lang="en-US" sz="2000" b="0" dirty="0">
                <a:solidFill>
                  <a:schemeClr val="bg2">
                    <a:lumMod val="25000"/>
                  </a:schemeClr>
                </a:solidFill>
                <a:effectLst/>
                <a:latin typeface="Fira Mono" panose="020F0502020204030204" pitchFamily="49" charset="0"/>
              </a:rPr>
              <a:t>, </a:t>
            </a:r>
            <a:r>
              <a:rPr lang="en-US" sz="2000" b="0" dirty="0" err="1">
                <a:solidFill>
                  <a:schemeClr val="bg2">
                    <a:lumMod val="25000"/>
                  </a:schemeClr>
                </a:solidFill>
                <a:effectLst/>
                <a:latin typeface="Fira Mono" panose="020F0502020204030204" pitchFamily="49" charset="0"/>
              </a:rPr>
              <a:t>recall_score</a:t>
            </a:r>
            <a:r>
              <a:rPr lang="en-US" sz="2000" b="0" dirty="0">
                <a:solidFill>
                  <a:schemeClr val="bg2">
                    <a:lumMod val="25000"/>
                  </a:schemeClr>
                </a:solidFill>
                <a:effectLst/>
                <a:latin typeface="Fira Mono" panose="020F0502020204030204" pitchFamily="49" charset="0"/>
              </a:rPr>
              <a:t>, </a:t>
            </a:r>
            <a:r>
              <a:rPr lang="en-US" sz="2000" b="0" dirty="0" err="1">
                <a:solidFill>
                  <a:schemeClr val="bg2">
                    <a:lumMod val="25000"/>
                  </a:schemeClr>
                </a:solidFill>
                <a:effectLst/>
                <a:latin typeface="Fira Mono" panose="020F0502020204030204" pitchFamily="49" charset="0"/>
              </a:rPr>
              <a:t>precision_recall_curve</a:t>
            </a:r>
            <a:endParaRPr lang="en-US" sz="2000" b="0" dirty="0">
              <a:solidFill>
                <a:schemeClr val="bg2">
                  <a:lumMod val="25000"/>
                </a:schemeClr>
              </a:solidFill>
              <a:effectLst/>
              <a:latin typeface="Fira Mono" panose="020F0502020204030204" pitchFamily="49" charset="0"/>
            </a:endParaRPr>
          </a:p>
          <a:p>
            <a:br>
              <a:rPr lang="en-US" sz="2000" b="0" dirty="0">
                <a:solidFill>
                  <a:schemeClr val="bg2">
                    <a:lumMod val="25000"/>
                  </a:schemeClr>
                </a:solidFill>
                <a:effectLst/>
                <a:latin typeface="Fira Mono" panose="020F0502020204030204" pitchFamily="49" charset="0"/>
              </a:rPr>
            </a:br>
            <a:r>
              <a:rPr lang="en-US" sz="2000" b="0" dirty="0">
                <a:solidFill>
                  <a:srgbClr val="00B050"/>
                </a:solidFill>
                <a:effectLst/>
                <a:latin typeface="Fira Mono" panose="020F0502020204030204" pitchFamily="49" charset="0"/>
              </a:rPr>
              <a:t># </a:t>
            </a:r>
            <a:r>
              <a:rPr lang="en-US" sz="2000" b="0" dirty="0" err="1">
                <a:solidFill>
                  <a:srgbClr val="00B050"/>
                </a:solidFill>
                <a:effectLst/>
                <a:latin typeface="Fira Mono" panose="020F0502020204030204" pitchFamily="49" charset="0"/>
              </a:rPr>
              <a:t>y_true</a:t>
            </a:r>
            <a:r>
              <a:rPr lang="en-US" sz="2000" b="0" dirty="0">
                <a:solidFill>
                  <a:srgbClr val="00B050"/>
                </a:solidFill>
                <a:effectLst/>
                <a:latin typeface="Fira Mono" panose="020F0502020204030204" pitchFamily="49" charset="0"/>
              </a:rPr>
              <a:t>:  0 = genuine, 1 = fraud</a:t>
            </a:r>
          </a:p>
          <a:p>
            <a:r>
              <a:rPr lang="en-US" sz="2000" b="0" dirty="0">
                <a:solidFill>
                  <a:srgbClr val="00B050"/>
                </a:solidFill>
                <a:effectLst/>
                <a:latin typeface="Fira Mono" panose="020F0502020204030204" pitchFamily="49" charset="0"/>
              </a:rPr>
              <a:t># </a:t>
            </a:r>
            <a:r>
              <a:rPr lang="en-US" sz="2000" b="0" dirty="0" err="1">
                <a:solidFill>
                  <a:srgbClr val="00B050"/>
                </a:solidFill>
                <a:effectLst/>
                <a:latin typeface="Fira Mono" panose="020F0502020204030204" pitchFamily="49" charset="0"/>
              </a:rPr>
              <a:t>y_pred</a:t>
            </a:r>
            <a:r>
              <a:rPr lang="en-US" sz="2000" b="0" dirty="0">
                <a:solidFill>
                  <a:srgbClr val="00B050"/>
                </a:solidFill>
                <a:effectLst/>
                <a:latin typeface="Fira Mono" panose="020F0502020204030204" pitchFamily="49" charset="0"/>
              </a:rPr>
              <a:t>:  model's predicted labels after thresholding probabilities</a:t>
            </a:r>
          </a:p>
          <a:p>
            <a:r>
              <a:rPr lang="en-US" sz="2000" b="0" dirty="0">
                <a:solidFill>
                  <a:schemeClr val="bg2">
                    <a:lumMod val="25000"/>
                  </a:schemeClr>
                </a:solidFill>
                <a:effectLst/>
                <a:latin typeface="Fira Mono" panose="020F0502020204030204" pitchFamily="49" charset="0"/>
              </a:rPr>
              <a:t>precision = </a:t>
            </a:r>
            <a:r>
              <a:rPr lang="en-US" sz="2000" b="0" dirty="0" err="1">
                <a:solidFill>
                  <a:schemeClr val="bg2">
                    <a:lumMod val="25000"/>
                  </a:schemeClr>
                </a:solidFill>
                <a:effectLst/>
                <a:latin typeface="Fira Mono" panose="020F0502020204030204" pitchFamily="49" charset="0"/>
              </a:rPr>
              <a:t>precision_score</a:t>
            </a:r>
            <a:r>
              <a:rPr lang="en-US" sz="2000" b="0" dirty="0">
                <a:solidFill>
                  <a:schemeClr val="bg2">
                    <a:lumMod val="25000"/>
                  </a:schemeClr>
                </a:solidFill>
                <a:effectLst/>
                <a:latin typeface="Fira Mono" panose="020F0502020204030204" pitchFamily="49" charset="0"/>
              </a:rPr>
              <a:t>(</a:t>
            </a:r>
            <a:r>
              <a:rPr lang="en-US" sz="2000" b="0" dirty="0" err="1">
                <a:solidFill>
                  <a:schemeClr val="bg2">
                    <a:lumMod val="25000"/>
                  </a:schemeClr>
                </a:solidFill>
                <a:effectLst/>
                <a:latin typeface="Fira Mono" panose="020F0502020204030204" pitchFamily="49" charset="0"/>
              </a:rPr>
              <a:t>y_true</a:t>
            </a:r>
            <a:r>
              <a:rPr lang="en-US" sz="2000" b="0" dirty="0">
                <a:solidFill>
                  <a:schemeClr val="bg2">
                    <a:lumMod val="25000"/>
                  </a:schemeClr>
                </a:solidFill>
                <a:effectLst/>
                <a:latin typeface="Fira Mono" panose="020F0502020204030204" pitchFamily="49" charset="0"/>
              </a:rPr>
              <a:t>, </a:t>
            </a:r>
            <a:r>
              <a:rPr lang="en-US" sz="2000" b="0" dirty="0" err="1">
                <a:solidFill>
                  <a:schemeClr val="bg2">
                    <a:lumMod val="25000"/>
                  </a:schemeClr>
                </a:solidFill>
                <a:effectLst/>
                <a:latin typeface="Fira Mono" panose="020F0502020204030204" pitchFamily="49" charset="0"/>
              </a:rPr>
              <a:t>y_pred</a:t>
            </a:r>
            <a:r>
              <a:rPr lang="en-US" sz="2000" b="0" dirty="0">
                <a:solidFill>
                  <a:schemeClr val="bg2">
                    <a:lumMod val="25000"/>
                  </a:schemeClr>
                </a:solidFill>
                <a:effectLst/>
                <a:latin typeface="Fira Mono" panose="020F0502020204030204" pitchFamily="49" charset="0"/>
              </a:rPr>
              <a:t>, </a:t>
            </a:r>
            <a:r>
              <a:rPr lang="en-US" sz="2000" b="0" dirty="0" err="1">
                <a:solidFill>
                  <a:schemeClr val="bg2">
                    <a:lumMod val="25000"/>
                  </a:schemeClr>
                </a:solidFill>
                <a:effectLst/>
                <a:latin typeface="Fira Mono" panose="020F0502020204030204" pitchFamily="49" charset="0"/>
              </a:rPr>
              <a:t>pos_label</a:t>
            </a:r>
            <a:r>
              <a:rPr lang="en-US" sz="2000" b="0" dirty="0">
                <a:solidFill>
                  <a:schemeClr val="bg2">
                    <a:lumMod val="25000"/>
                  </a:schemeClr>
                </a:solidFill>
                <a:effectLst/>
                <a:latin typeface="Fira Mono" panose="020F0502020204030204" pitchFamily="49" charset="0"/>
              </a:rPr>
              <a:t>=1)</a:t>
            </a:r>
          </a:p>
          <a:p>
            <a:r>
              <a:rPr lang="en-US" sz="2000" b="0" dirty="0">
                <a:solidFill>
                  <a:schemeClr val="bg2">
                    <a:lumMod val="25000"/>
                  </a:schemeClr>
                </a:solidFill>
                <a:effectLst/>
                <a:latin typeface="Fira Mono" panose="020F0502020204030204" pitchFamily="49" charset="0"/>
              </a:rPr>
              <a:t>recall    = </a:t>
            </a:r>
            <a:r>
              <a:rPr lang="en-US" sz="2000" b="0" dirty="0" err="1">
                <a:solidFill>
                  <a:schemeClr val="bg2">
                    <a:lumMod val="25000"/>
                  </a:schemeClr>
                </a:solidFill>
                <a:effectLst/>
                <a:latin typeface="Fira Mono" panose="020F0502020204030204" pitchFamily="49" charset="0"/>
              </a:rPr>
              <a:t>recall_score</a:t>
            </a:r>
            <a:r>
              <a:rPr lang="en-US" sz="2000" b="0" dirty="0">
                <a:solidFill>
                  <a:schemeClr val="bg2">
                    <a:lumMod val="25000"/>
                  </a:schemeClr>
                </a:solidFill>
                <a:effectLst/>
                <a:latin typeface="Fira Mono" panose="020F0502020204030204" pitchFamily="49" charset="0"/>
              </a:rPr>
              <a:t>(</a:t>
            </a:r>
            <a:r>
              <a:rPr lang="en-US" sz="2000" b="0" dirty="0" err="1">
                <a:solidFill>
                  <a:schemeClr val="bg2">
                    <a:lumMod val="25000"/>
                  </a:schemeClr>
                </a:solidFill>
                <a:effectLst/>
                <a:latin typeface="Fira Mono" panose="020F0502020204030204" pitchFamily="49" charset="0"/>
              </a:rPr>
              <a:t>y_true</a:t>
            </a:r>
            <a:r>
              <a:rPr lang="en-US" sz="2000" b="0" dirty="0">
                <a:solidFill>
                  <a:schemeClr val="bg2">
                    <a:lumMod val="25000"/>
                  </a:schemeClr>
                </a:solidFill>
                <a:effectLst/>
                <a:latin typeface="Fira Mono" panose="020F0502020204030204" pitchFamily="49" charset="0"/>
              </a:rPr>
              <a:t>, </a:t>
            </a:r>
            <a:r>
              <a:rPr lang="en-US" sz="2000" b="0" dirty="0" err="1">
                <a:solidFill>
                  <a:schemeClr val="bg2">
                    <a:lumMod val="25000"/>
                  </a:schemeClr>
                </a:solidFill>
                <a:effectLst/>
                <a:latin typeface="Fira Mono" panose="020F0502020204030204" pitchFamily="49" charset="0"/>
              </a:rPr>
              <a:t>y_pred</a:t>
            </a:r>
            <a:r>
              <a:rPr lang="en-US" sz="2000" b="0" dirty="0">
                <a:solidFill>
                  <a:schemeClr val="bg2">
                    <a:lumMod val="25000"/>
                  </a:schemeClr>
                </a:solidFill>
                <a:effectLst/>
                <a:latin typeface="Fira Mono" panose="020F0502020204030204" pitchFamily="49" charset="0"/>
              </a:rPr>
              <a:t>, </a:t>
            </a:r>
            <a:r>
              <a:rPr lang="en-US" sz="2000" b="0" dirty="0" err="1">
                <a:solidFill>
                  <a:schemeClr val="bg2">
                    <a:lumMod val="25000"/>
                  </a:schemeClr>
                </a:solidFill>
                <a:effectLst/>
                <a:latin typeface="Fira Mono" panose="020F0502020204030204" pitchFamily="49" charset="0"/>
              </a:rPr>
              <a:t>pos_label</a:t>
            </a:r>
            <a:r>
              <a:rPr lang="en-US" sz="2000" b="0" dirty="0">
                <a:solidFill>
                  <a:schemeClr val="bg2">
                    <a:lumMod val="25000"/>
                  </a:schemeClr>
                </a:solidFill>
                <a:effectLst/>
                <a:latin typeface="Fira Mono" panose="020F0502020204030204" pitchFamily="49" charset="0"/>
              </a:rPr>
              <a:t>=1)</a:t>
            </a:r>
          </a:p>
          <a:p>
            <a:br>
              <a:rPr lang="en-US" sz="2000" b="0" dirty="0">
                <a:solidFill>
                  <a:schemeClr val="bg2">
                    <a:lumMod val="25000"/>
                  </a:schemeClr>
                </a:solidFill>
                <a:effectLst/>
                <a:latin typeface="Fira Mono" panose="020F0502020204030204" pitchFamily="49" charset="0"/>
              </a:rPr>
            </a:br>
            <a:r>
              <a:rPr lang="en-US" sz="2000" b="0" dirty="0">
                <a:solidFill>
                  <a:schemeClr val="bg2">
                    <a:lumMod val="25000"/>
                  </a:schemeClr>
                </a:solidFill>
                <a:effectLst/>
                <a:latin typeface="Fira Mono" panose="020F0502020204030204" pitchFamily="49" charset="0"/>
              </a:rPr>
              <a:t>precision, recall, thresholds = </a:t>
            </a:r>
            <a:r>
              <a:rPr lang="en-US" sz="2000" b="0" dirty="0" err="1">
                <a:solidFill>
                  <a:schemeClr val="bg2">
                    <a:lumMod val="25000"/>
                  </a:schemeClr>
                </a:solidFill>
                <a:effectLst/>
                <a:latin typeface="Fira Mono" panose="020F0502020204030204" pitchFamily="49" charset="0"/>
              </a:rPr>
              <a:t>precision_recall_curve</a:t>
            </a:r>
            <a:r>
              <a:rPr lang="en-US" sz="2000" b="0" dirty="0">
                <a:solidFill>
                  <a:schemeClr val="bg2">
                    <a:lumMod val="25000"/>
                  </a:schemeClr>
                </a:solidFill>
                <a:effectLst/>
                <a:latin typeface="Fira Mono" panose="020F0502020204030204" pitchFamily="49" charset="0"/>
              </a:rPr>
              <a:t>(</a:t>
            </a:r>
            <a:r>
              <a:rPr lang="en-US" sz="2000" b="0" dirty="0" err="1">
                <a:solidFill>
                  <a:schemeClr val="bg2">
                    <a:lumMod val="25000"/>
                  </a:schemeClr>
                </a:solidFill>
                <a:effectLst/>
                <a:latin typeface="Fira Mono" panose="020F0502020204030204" pitchFamily="49" charset="0"/>
              </a:rPr>
              <a:t>y_true</a:t>
            </a:r>
            <a:r>
              <a:rPr lang="en-US" sz="2000" b="0" dirty="0">
                <a:solidFill>
                  <a:schemeClr val="bg2">
                    <a:lumMod val="25000"/>
                  </a:schemeClr>
                </a:solidFill>
                <a:effectLst/>
                <a:latin typeface="Fira Mono" panose="020F0502020204030204" pitchFamily="49" charset="0"/>
              </a:rPr>
              <a:t>, </a:t>
            </a:r>
            <a:r>
              <a:rPr lang="en-US" sz="2000" b="0" dirty="0" err="1">
                <a:solidFill>
                  <a:schemeClr val="bg2">
                    <a:lumMod val="25000"/>
                  </a:schemeClr>
                </a:solidFill>
                <a:effectLst/>
                <a:latin typeface="Fira Mono" panose="020F0502020204030204" pitchFamily="49" charset="0"/>
              </a:rPr>
              <a:t>p_fraud</a:t>
            </a:r>
            <a:r>
              <a:rPr lang="en-US" sz="2000" b="0" dirty="0">
                <a:solidFill>
                  <a:schemeClr val="bg2">
                    <a:lumMod val="25000"/>
                  </a:schemeClr>
                </a:solidFill>
                <a:effectLst/>
                <a:latin typeface="Fira Mono" panose="020F0502020204030204" pitchFamily="49" charset="0"/>
              </a:rPr>
              <a:t>, </a:t>
            </a:r>
            <a:r>
              <a:rPr lang="en-US" sz="2000" b="0" dirty="0" err="1">
                <a:solidFill>
                  <a:schemeClr val="bg2">
                    <a:lumMod val="25000"/>
                  </a:schemeClr>
                </a:solidFill>
                <a:effectLst/>
                <a:latin typeface="Fira Mono" panose="020F0502020204030204" pitchFamily="49" charset="0"/>
              </a:rPr>
              <a:t>pos_label</a:t>
            </a:r>
            <a:r>
              <a:rPr lang="en-US" sz="2000" b="0" dirty="0">
                <a:solidFill>
                  <a:schemeClr val="bg2">
                    <a:lumMod val="25000"/>
                  </a:schemeClr>
                </a:solidFill>
                <a:effectLst/>
                <a:latin typeface="Fira Mono" panose="020F0502020204030204" pitchFamily="49" charset="0"/>
              </a:rPr>
              <a:t>=1)</a:t>
            </a:r>
          </a:p>
        </p:txBody>
      </p:sp>
      <p:pic>
        <p:nvPicPr>
          <p:cNvPr id="2" name="Picture 1" descr="A close-up of a black background&#10;&#10;Description automatically generated">
            <a:extLst>
              <a:ext uri="{FF2B5EF4-FFF2-40B4-BE49-F238E27FC236}">
                <a16:creationId xmlns:a16="http://schemas.microsoft.com/office/drawing/2014/main" id="{20B6F31F-0F23-7B8F-C30B-EAF6EE5113D0}"/>
              </a:ext>
            </a:extLst>
          </p:cNvPr>
          <p:cNvPicPr>
            <a:picLocks noChangeAspect="1"/>
          </p:cNvPicPr>
          <p:nvPr/>
        </p:nvPicPr>
        <p:blipFill>
          <a:blip r:embed="rId3">
            <a:extLst>
              <a:ext uri="{BEBA8EAE-BF5A-486C-A8C5-ECC9F3942E4B}">
                <a14:imgProps xmlns:a14="http://schemas.microsoft.com/office/drawing/2010/main">
                  <a14:imgLayer r:embed="rId4">
                    <a14:imgEffect>
                      <a14:artisticPencilGrayscale/>
                    </a14:imgEffect>
                  </a14:imgLayer>
                </a14:imgProps>
              </a:ext>
            </a:extLst>
          </a:blip>
          <a:stretch>
            <a:fillRect/>
          </a:stretch>
        </p:blipFill>
        <p:spPr>
          <a:xfrm>
            <a:off x="13293725" y="7600673"/>
            <a:ext cx="1057275" cy="441236"/>
          </a:xfrm>
          <a:prstGeom prst="rect">
            <a:avLst/>
          </a:prstGeom>
        </p:spPr>
      </p:pic>
      <p:sp>
        <p:nvSpPr>
          <p:cNvPr id="3" name="TextBox 2">
            <a:extLst>
              <a:ext uri="{FF2B5EF4-FFF2-40B4-BE49-F238E27FC236}">
                <a16:creationId xmlns:a16="http://schemas.microsoft.com/office/drawing/2014/main" id="{D0AA0FD5-6A93-58DA-FDA6-D9605CCBDACF}"/>
              </a:ext>
            </a:extLst>
          </p:cNvPr>
          <p:cNvSpPr txBox="1"/>
          <p:nvPr/>
        </p:nvSpPr>
        <p:spPr>
          <a:xfrm>
            <a:off x="279400" y="7734132"/>
            <a:ext cx="7315200" cy="307777"/>
          </a:xfrm>
          <a:prstGeom prst="rect">
            <a:avLst/>
          </a:prstGeom>
        </p:spPr>
        <p:txBody>
          <a:bodyPr wrap="square">
            <a:spAutoFit/>
          </a:bodyPr>
          <a:lstStyle/>
          <a:p>
            <a:r>
              <a:rPr lang="en-US" sz="1400" dirty="0">
                <a:solidFill>
                  <a:schemeClr val="bg2">
                    <a:lumMod val="75000"/>
                  </a:schemeClr>
                </a:solidFill>
                <a:latin typeface="DejaVu Sans Light" panose="020B0203030804020204" pitchFamily="34" charset="0"/>
                <a:ea typeface="DejaVu Sans Light" panose="020B0203030804020204" pitchFamily="34" charset="0"/>
                <a:cs typeface="DejaVu Sans Light" panose="020B0203030804020204" pitchFamily="34" charset="0"/>
              </a:rPr>
              <a:t>cesarsotovalero.net </a:t>
            </a:r>
            <a:endParaRPr lang="en-US" sz="1400" dirty="0">
              <a:solidFill>
                <a:schemeClr val="bg2">
                  <a:lumMod val="75000"/>
                </a:schemeClr>
              </a:solidFill>
            </a:endParaRPr>
          </a:p>
        </p:txBody>
      </p:sp>
      <p:pic>
        <p:nvPicPr>
          <p:cNvPr id="6146" name="Picture 2">
            <a:extLst>
              <a:ext uri="{FF2B5EF4-FFF2-40B4-BE49-F238E27FC236}">
                <a16:creationId xmlns:a16="http://schemas.microsoft.com/office/drawing/2014/main" id="{59A3F156-2E06-B1C3-1680-90C19982EF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262" y="717576"/>
            <a:ext cx="2367133" cy="127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058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70484" y="736299"/>
            <a:ext cx="13471847" cy="1287542"/>
          </a:xfrm>
          <a:prstGeom prst="rect">
            <a:avLst/>
          </a:prstGeom>
          <a:noFill/>
          <a:ln/>
        </p:spPr>
        <p:txBody>
          <a:bodyPr wrap="square" lIns="0" tIns="0" rIns="0" bIns="0" rtlCol="0" anchor="t"/>
          <a:lstStyle/>
          <a:p>
            <a:pPr marL="0" indent="0" algn="l">
              <a:lnSpc>
                <a:spcPts val="5050"/>
              </a:lnSpc>
              <a:buNone/>
            </a:pPr>
            <a:r>
              <a:rPr lang="en-US" sz="4050" dirty="0">
                <a:solidFill>
                  <a:srgbClr val="030303"/>
                </a:solidFill>
                <a:latin typeface="DejaVu Sans" panose="020B0603030804020204" pitchFamily="34" charset="0"/>
                <a:ea typeface="DejaVu Sans" panose="020B0603030804020204" pitchFamily="34" charset="0"/>
                <a:cs typeface="DejaVu Sans" panose="020B0603030804020204" pitchFamily="34" charset="0"/>
              </a:rPr>
              <a:t>Extreme Class Imbalance</a:t>
            </a:r>
            <a:endParaRPr lang="en-US" sz="4050" dirty="0">
              <a:latin typeface="DejaVu Sans" panose="020B0603030804020204" pitchFamily="34" charset="0"/>
              <a:ea typeface="DejaVu Sans" panose="020B0603030804020204" pitchFamily="34" charset="0"/>
              <a:cs typeface="DejaVu Sans" panose="020B0603030804020204" pitchFamily="34" charset="0"/>
            </a:endParaRPr>
          </a:p>
        </p:txBody>
      </p:sp>
      <p:grpSp>
        <p:nvGrpSpPr>
          <p:cNvPr id="12" name="Group 11">
            <a:extLst>
              <a:ext uri="{FF2B5EF4-FFF2-40B4-BE49-F238E27FC236}">
                <a16:creationId xmlns:a16="http://schemas.microsoft.com/office/drawing/2014/main" id="{EB13AAB7-3F8A-E935-DD81-2E416356F30C}"/>
              </a:ext>
            </a:extLst>
          </p:cNvPr>
          <p:cNvGrpSpPr/>
          <p:nvPr/>
        </p:nvGrpSpPr>
        <p:grpSpPr>
          <a:xfrm>
            <a:off x="670484" y="2023841"/>
            <a:ext cx="10676966" cy="1452086"/>
            <a:chOff x="670484" y="2023841"/>
            <a:chExt cx="9965757" cy="1452086"/>
          </a:xfrm>
        </p:grpSpPr>
        <p:sp>
          <p:nvSpPr>
            <p:cNvPr id="4" name="Text 1"/>
            <p:cNvSpPr/>
            <p:nvPr/>
          </p:nvSpPr>
          <p:spPr>
            <a:xfrm>
              <a:off x="956591" y="2255537"/>
              <a:ext cx="9679650" cy="988695"/>
            </a:xfrm>
            <a:prstGeom prst="rect">
              <a:avLst/>
            </a:prstGeom>
            <a:noFill/>
            <a:ln/>
          </p:spPr>
          <p:txBody>
            <a:bodyPr wrap="square" lIns="0" tIns="0" rIns="0" bIns="0" rtlCol="0" anchor="t"/>
            <a:lstStyle/>
            <a:p>
              <a:pPr marL="0" indent="0" algn="l">
                <a:lnSpc>
                  <a:spcPts val="2550"/>
                </a:lnSpc>
                <a:buNone/>
              </a:pPr>
              <a:r>
                <a:rPr lang="en-US" sz="2000" dirty="0">
                  <a:latin typeface="DejaVu Sans Light" panose="020B0203030804020204" pitchFamily="34" charset="0"/>
                  <a:ea typeface="DejaVu Sans Light" panose="020B0203030804020204" pitchFamily="34" charset="0"/>
                  <a:cs typeface="DejaVu Sans Light" panose="020B0203030804020204" pitchFamily="34" charset="0"/>
                </a:rPr>
                <a:t>A model that labels everything as legitimate achieves 99.9% accuracy while catching zero fraud. Accuracy is a dangerous illusion when classes are imbalanced.</a:t>
              </a:r>
            </a:p>
          </p:txBody>
        </p:sp>
        <p:sp>
          <p:nvSpPr>
            <p:cNvPr id="5" name="Shape 2"/>
            <p:cNvSpPr/>
            <p:nvPr/>
          </p:nvSpPr>
          <p:spPr>
            <a:xfrm flipH="1">
              <a:off x="670484" y="2023841"/>
              <a:ext cx="50558" cy="1452086"/>
            </a:xfrm>
            <a:prstGeom prst="rect">
              <a:avLst/>
            </a:prstGeom>
            <a:solidFill>
              <a:srgbClr val="1C9770"/>
            </a:solidFill>
            <a:ln/>
          </p:spPr>
          <p:txBody>
            <a:bodyPr/>
            <a:lstStyle/>
            <a:p>
              <a:endParaRPr lang="en-US" sz="2000" dirty="0"/>
            </a:p>
          </p:txBody>
        </p:sp>
      </p:grpSp>
      <p:grpSp>
        <p:nvGrpSpPr>
          <p:cNvPr id="13" name="Group 12">
            <a:extLst>
              <a:ext uri="{FF2B5EF4-FFF2-40B4-BE49-F238E27FC236}">
                <a16:creationId xmlns:a16="http://schemas.microsoft.com/office/drawing/2014/main" id="{D9924705-02AF-12AE-626B-FAB868CB9873}"/>
              </a:ext>
            </a:extLst>
          </p:cNvPr>
          <p:cNvGrpSpPr/>
          <p:nvPr/>
        </p:nvGrpSpPr>
        <p:grpSpPr>
          <a:xfrm>
            <a:off x="647624" y="4162485"/>
            <a:ext cx="6507389" cy="2037461"/>
            <a:chOff x="647624" y="4563573"/>
            <a:chExt cx="6507389" cy="2037461"/>
          </a:xfrm>
        </p:grpSpPr>
        <p:sp>
          <p:nvSpPr>
            <p:cNvPr id="6" name="Shape 3"/>
            <p:cNvSpPr/>
            <p:nvPr/>
          </p:nvSpPr>
          <p:spPr>
            <a:xfrm>
              <a:off x="647624" y="4563573"/>
              <a:ext cx="463510" cy="463510"/>
            </a:xfrm>
            <a:prstGeom prst="roundRect">
              <a:avLst>
                <a:gd name="adj" fmla="val 6668"/>
              </a:avLst>
            </a:prstGeom>
            <a:solidFill>
              <a:srgbClr val="92D050"/>
            </a:solidFill>
            <a:ln/>
          </p:spPr>
          <p:txBody>
            <a:bodyPr/>
            <a:lstStyle/>
            <a:p>
              <a:pPr algn="ctr"/>
              <a:endParaRPr lang="en-US" sz="2400" dirty="0"/>
            </a:p>
          </p:txBody>
        </p:sp>
        <p:sp>
          <p:nvSpPr>
            <p:cNvPr id="7" name="Text 4"/>
            <p:cNvSpPr/>
            <p:nvPr/>
          </p:nvSpPr>
          <p:spPr>
            <a:xfrm>
              <a:off x="1317112" y="4602149"/>
              <a:ext cx="5687497" cy="386358"/>
            </a:xfrm>
            <a:prstGeom prst="rect">
              <a:avLst/>
            </a:prstGeom>
            <a:noFill/>
            <a:ln/>
          </p:spPr>
          <p:txBody>
            <a:bodyPr wrap="none" lIns="0" tIns="0" rIns="0" bIns="0" rtlCol="0" anchor="t"/>
            <a:lstStyle/>
            <a:p>
              <a:pPr marL="0" indent="0" algn="l">
                <a:lnSpc>
                  <a:spcPts val="3000"/>
                </a:lnSpc>
                <a:buNone/>
              </a:pPr>
              <a:r>
                <a:rPr lang="en-US" sz="2400" dirty="0">
                  <a:latin typeface="DejaVu Sans" panose="020B0603030804020204" pitchFamily="34" charset="0"/>
                  <a:ea typeface="DejaVu Sans" panose="020B0603030804020204" pitchFamily="34" charset="0"/>
                  <a:cs typeface="DejaVu Sans" panose="020B0603030804020204" pitchFamily="34" charset="0"/>
                </a:rPr>
                <a:t>Precision and Recall Tell the Real Story</a:t>
              </a:r>
            </a:p>
          </p:txBody>
        </p:sp>
        <p:sp>
          <p:nvSpPr>
            <p:cNvPr id="8" name="Text 5"/>
            <p:cNvSpPr/>
            <p:nvPr/>
          </p:nvSpPr>
          <p:spPr>
            <a:xfrm>
              <a:off x="1317112" y="5112094"/>
              <a:ext cx="5837901" cy="1488940"/>
            </a:xfrm>
            <a:prstGeom prst="rect">
              <a:avLst/>
            </a:prstGeom>
            <a:noFill/>
            <a:ln/>
          </p:spPr>
          <p:txBody>
            <a:bodyPr wrap="square" lIns="0" tIns="0" rIns="0" bIns="0" rtlCol="0" anchor="t"/>
            <a:lstStyle/>
            <a:p>
              <a:pPr marL="0" indent="0" algn="l">
                <a:lnSpc>
                  <a:spcPts val="2550"/>
                </a:lnSpc>
                <a:buNone/>
              </a:pPr>
              <a:r>
                <a:rPr lang="en-US" dirty="0">
                  <a:latin typeface="DejaVu Sans Light" panose="020B0203030804020204" pitchFamily="34" charset="0"/>
                  <a:ea typeface="DejaVu Sans Light" panose="020B0203030804020204" pitchFamily="34" charset="0"/>
                  <a:cs typeface="DejaVu Sans Light" panose="020B0203030804020204" pitchFamily="34" charset="0"/>
                </a:rPr>
                <a:t>Precision measures how many alerts are actually fraud. Recall captures what percentage of fraud you catch. Both matter intensely for business outcomes.</a:t>
              </a:r>
            </a:p>
          </p:txBody>
        </p:sp>
      </p:grpSp>
      <p:grpSp>
        <p:nvGrpSpPr>
          <p:cNvPr id="14" name="Group 13">
            <a:extLst>
              <a:ext uri="{FF2B5EF4-FFF2-40B4-BE49-F238E27FC236}">
                <a16:creationId xmlns:a16="http://schemas.microsoft.com/office/drawing/2014/main" id="{07C2340D-1A44-54F7-D430-4514BB4D172D}"/>
              </a:ext>
            </a:extLst>
          </p:cNvPr>
          <p:cNvGrpSpPr/>
          <p:nvPr/>
        </p:nvGrpSpPr>
        <p:grpSpPr>
          <a:xfrm>
            <a:off x="7835437" y="4157755"/>
            <a:ext cx="5893339" cy="2395937"/>
            <a:chOff x="8089437" y="4558843"/>
            <a:chExt cx="5893339" cy="2395937"/>
          </a:xfrm>
        </p:grpSpPr>
        <p:sp>
          <p:nvSpPr>
            <p:cNvPr id="9" name="Shape 6"/>
            <p:cNvSpPr/>
            <p:nvPr/>
          </p:nvSpPr>
          <p:spPr>
            <a:xfrm>
              <a:off x="8089437" y="4558843"/>
              <a:ext cx="463510" cy="463510"/>
            </a:xfrm>
            <a:prstGeom prst="roundRect">
              <a:avLst>
                <a:gd name="adj" fmla="val 6668"/>
              </a:avLst>
            </a:prstGeom>
            <a:solidFill>
              <a:srgbClr val="92D050"/>
            </a:solidFill>
            <a:ln/>
          </p:spPr>
          <p:txBody>
            <a:bodyPr/>
            <a:lstStyle/>
            <a:p>
              <a:pPr algn="ctr"/>
              <a:endParaRPr lang="en-US" sz="2400" dirty="0"/>
            </a:p>
            <a:p>
              <a:pPr algn="ctr"/>
              <a:endParaRPr lang="en-US" sz="2400" dirty="0"/>
            </a:p>
          </p:txBody>
        </p:sp>
        <p:sp>
          <p:nvSpPr>
            <p:cNvPr id="10" name="Text 7"/>
            <p:cNvSpPr/>
            <p:nvPr/>
          </p:nvSpPr>
          <p:spPr>
            <a:xfrm>
              <a:off x="8758925" y="4597419"/>
              <a:ext cx="5011222" cy="386358"/>
            </a:xfrm>
            <a:prstGeom prst="rect">
              <a:avLst/>
            </a:prstGeom>
            <a:noFill/>
            <a:ln/>
          </p:spPr>
          <p:txBody>
            <a:bodyPr wrap="none" lIns="0" tIns="0" rIns="0" bIns="0" rtlCol="0" anchor="t"/>
            <a:lstStyle/>
            <a:p>
              <a:pPr marL="0" indent="0" algn="l">
                <a:lnSpc>
                  <a:spcPts val="3000"/>
                </a:lnSpc>
                <a:buNone/>
              </a:pPr>
              <a:r>
                <a:rPr lang="en-US" sz="2400" dirty="0">
                  <a:latin typeface="DejaVu Sans" panose="020B0603030804020204" pitchFamily="34" charset="0"/>
                  <a:ea typeface="DejaVu Sans" panose="020B0603030804020204" pitchFamily="34" charset="0"/>
                  <a:cs typeface="DejaVu Sans" panose="020B0603030804020204" pitchFamily="34" charset="0"/>
                </a:rPr>
                <a:t>Thresholds Drive Business Impact</a:t>
              </a:r>
            </a:p>
          </p:txBody>
        </p:sp>
        <p:sp>
          <p:nvSpPr>
            <p:cNvPr id="11" name="Text 8"/>
            <p:cNvSpPr/>
            <p:nvPr/>
          </p:nvSpPr>
          <p:spPr>
            <a:xfrm>
              <a:off x="8758925" y="5107364"/>
              <a:ext cx="5223851" cy="1847416"/>
            </a:xfrm>
            <a:prstGeom prst="rect">
              <a:avLst/>
            </a:prstGeom>
            <a:noFill/>
            <a:ln/>
          </p:spPr>
          <p:txBody>
            <a:bodyPr wrap="square" lIns="0" tIns="0" rIns="0" bIns="0" rtlCol="0" anchor="t"/>
            <a:lstStyle/>
            <a:p>
              <a:pPr marL="0" indent="0" algn="l">
                <a:lnSpc>
                  <a:spcPts val="2550"/>
                </a:lnSpc>
                <a:buNone/>
              </a:pPr>
              <a:r>
                <a:rPr lang="en-US" dirty="0">
                  <a:latin typeface="DejaVu Sans Light" panose="020B0203030804020204" pitchFamily="34" charset="0"/>
                  <a:ea typeface="DejaVu Sans Light" panose="020B0203030804020204" pitchFamily="34" charset="0"/>
                  <a:cs typeface="DejaVu Sans Light" panose="020B0203030804020204" pitchFamily="34" charset="0"/>
                </a:rPr>
                <a:t>Moving a decision threshold changes precision-recall balance and directly affects revenue, review costs, and customer experience. The threshold is a business lever, not just a technical parameter.</a:t>
              </a:r>
            </a:p>
          </p:txBody>
        </p:sp>
      </p:grpSp>
      <p:pic>
        <p:nvPicPr>
          <p:cNvPr id="15" name="Picture 14" descr="A close-up of a black background&#10;&#10;Description automatically generated">
            <a:extLst>
              <a:ext uri="{FF2B5EF4-FFF2-40B4-BE49-F238E27FC236}">
                <a16:creationId xmlns:a16="http://schemas.microsoft.com/office/drawing/2014/main" id="{8588849F-EA08-D74A-CEB0-4BAB50FED5A3}"/>
              </a:ext>
            </a:extLst>
          </p:cNvPr>
          <p:cNvPicPr>
            <a:picLocks noChangeAspect="1"/>
          </p:cNvPicPr>
          <p:nvPr/>
        </p:nvPicPr>
        <p:blipFill>
          <a:blip r:embed="rId3">
            <a:extLst>
              <a:ext uri="{BEBA8EAE-BF5A-486C-A8C5-ECC9F3942E4B}">
                <a14:imgProps xmlns:a14="http://schemas.microsoft.com/office/drawing/2010/main">
                  <a14:imgLayer r:embed="rId4">
                    <a14:imgEffect>
                      <a14:artisticPencilGrayscale/>
                    </a14:imgEffect>
                  </a14:imgLayer>
                </a14:imgProps>
              </a:ext>
            </a:extLst>
          </a:blip>
          <a:stretch>
            <a:fillRect/>
          </a:stretch>
        </p:blipFill>
        <p:spPr>
          <a:xfrm>
            <a:off x="13293725" y="7600673"/>
            <a:ext cx="1057275" cy="441236"/>
          </a:xfrm>
          <a:prstGeom prst="rect">
            <a:avLst/>
          </a:prstGeom>
        </p:spPr>
      </p:pic>
      <p:sp>
        <p:nvSpPr>
          <p:cNvPr id="16" name="TextBox 15">
            <a:extLst>
              <a:ext uri="{FF2B5EF4-FFF2-40B4-BE49-F238E27FC236}">
                <a16:creationId xmlns:a16="http://schemas.microsoft.com/office/drawing/2014/main" id="{19B718A4-53EB-F971-9D01-4BF68DBF9D8D}"/>
              </a:ext>
            </a:extLst>
          </p:cNvPr>
          <p:cNvSpPr txBox="1"/>
          <p:nvPr/>
        </p:nvSpPr>
        <p:spPr>
          <a:xfrm>
            <a:off x="279400" y="7734132"/>
            <a:ext cx="7315200" cy="307777"/>
          </a:xfrm>
          <a:prstGeom prst="rect">
            <a:avLst/>
          </a:prstGeom>
        </p:spPr>
        <p:txBody>
          <a:bodyPr wrap="square">
            <a:spAutoFit/>
          </a:bodyPr>
          <a:lstStyle/>
          <a:p>
            <a:r>
              <a:rPr lang="en-US" sz="1400" dirty="0">
                <a:solidFill>
                  <a:schemeClr val="bg2">
                    <a:lumMod val="75000"/>
                  </a:schemeClr>
                </a:solidFill>
                <a:latin typeface="DejaVu Sans Light" panose="020B0203030804020204" pitchFamily="34" charset="0"/>
                <a:ea typeface="DejaVu Sans Light" panose="020B0203030804020204" pitchFamily="34" charset="0"/>
                <a:cs typeface="DejaVu Sans Light" panose="020B0203030804020204" pitchFamily="34" charset="0"/>
              </a:rPr>
              <a:t>cesarsotovalero.net </a:t>
            </a:r>
            <a:endParaRPr lang="en-US" sz="1400" dirty="0">
              <a:solidFill>
                <a:schemeClr val="bg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E6A1C50B-8714-86EE-15AE-E54731F5FA1C}"/>
              </a:ext>
            </a:extLst>
          </p:cNvPr>
          <p:cNvSpPr/>
          <p:nvPr/>
        </p:nvSpPr>
        <p:spPr>
          <a:xfrm>
            <a:off x="0" y="3020814"/>
            <a:ext cx="14630400" cy="2187972"/>
          </a:xfrm>
          <a:prstGeom prst="rect">
            <a:avLst/>
          </a:prstGeom>
          <a:noFill/>
          <a:ln/>
        </p:spPr>
        <p:txBody>
          <a:bodyPr wrap="square" lIns="0" tIns="0" rIns="0" bIns="0" rtlCol="0" anchor="ctr"/>
          <a:lstStyle/>
          <a:p>
            <a:pPr marL="0" indent="0" algn="ctr">
              <a:buNone/>
            </a:pPr>
            <a:r>
              <a:rPr lang="en-US" sz="5400" b="1" dirty="0">
                <a:solidFill>
                  <a:srgbClr val="030303"/>
                </a:solidFill>
                <a:latin typeface="DejaVu Sans" panose="020B0603030804020204" pitchFamily="34" charset="0"/>
                <a:ea typeface="DejaVu Sans" panose="020B0603030804020204" pitchFamily="34" charset="0"/>
                <a:cs typeface="DejaVu Sans" panose="020B0603030804020204" pitchFamily="34" charset="0"/>
              </a:rPr>
              <a:t>3. Time-Aware Validation</a:t>
            </a:r>
            <a:endParaRPr lang="en-US" sz="5400" b="1" dirty="0">
              <a:latin typeface="DejaVu Sans" panose="020B0603030804020204" pitchFamily="34" charset="0"/>
              <a:ea typeface="DejaVu Sans" panose="020B0603030804020204" pitchFamily="34" charset="0"/>
              <a:cs typeface="DejaVu Sans" panose="020B0603030804020204" pitchFamily="34" charset="0"/>
            </a:endParaRPr>
          </a:p>
        </p:txBody>
      </p:sp>
    </p:spTree>
    <p:extLst>
      <p:ext uri="{BB962C8B-B14F-4D97-AF65-F5344CB8AC3E}">
        <p14:creationId xmlns:p14="http://schemas.microsoft.com/office/powerpoint/2010/main" val="1502359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9020" y="572810"/>
            <a:ext cx="7497008" cy="650915"/>
          </a:xfrm>
          <a:prstGeom prst="rect">
            <a:avLst/>
          </a:prstGeom>
          <a:noFill/>
          <a:ln/>
        </p:spPr>
        <p:txBody>
          <a:bodyPr wrap="none" lIns="0" tIns="0" rIns="0" bIns="0" rtlCol="0" anchor="t"/>
          <a:lstStyle/>
          <a:p>
            <a:pPr marL="0" indent="0" algn="l">
              <a:lnSpc>
                <a:spcPts val="5100"/>
              </a:lnSpc>
              <a:buNone/>
            </a:pPr>
            <a:r>
              <a:rPr lang="en-US" sz="4400" dirty="0">
                <a:solidFill>
                  <a:srgbClr val="464646"/>
                </a:solidFill>
                <a:latin typeface="DejaVu Sans" panose="020B0603030804020204" pitchFamily="34" charset="0"/>
                <a:ea typeface="DejaVu Sans" panose="020B0603030804020204" pitchFamily="34" charset="0"/>
                <a:cs typeface="DejaVu Sans" panose="020B0603030804020204" pitchFamily="34" charset="0"/>
              </a:rPr>
              <a:t>Delayed Ground Truth</a:t>
            </a:r>
            <a:endParaRPr lang="en-US" sz="4100" dirty="0"/>
          </a:p>
        </p:txBody>
      </p:sp>
      <p:sp>
        <p:nvSpPr>
          <p:cNvPr id="3" name="Shape 1"/>
          <p:cNvSpPr/>
          <p:nvPr/>
        </p:nvSpPr>
        <p:spPr>
          <a:xfrm>
            <a:off x="740449" y="3901083"/>
            <a:ext cx="13172361" cy="22860"/>
          </a:xfrm>
          <a:prstGeom prst="roundRect">
            <a:avLst>
              <a:gd name="adj" fmla="val 136687"/>
            </a:avLst>
          </a:prstGeom>
          <a:solidFill>
            <a:srgbClr val="D8D4D4"/>
          </a:solidFill>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9020" y="572810"/>
            <a:ext cx="7497008" cy="650915"/>
          </a:xfrm>
          <a:prstGeom prst="rect">
            <a:avLst/>
          </a:prstGeom>
          <a:noFill/>
          <a:ln/>
        </p:spPr>
        <p:txBody>
          <a:bodyPr wrap="none" lIns="0" tIns="0" rIns="0" bIns="0" rtlCol="0" anchor="t"/>
          <a:lstStyle/>
          <a:p>
            <a:pPr marL="0" indent="0" algn="l">
              <a:lnSpc>
                <a:spcPts val="5100"/>
              </a:lnSpc>
              <a:buNone/>
            </a:pPr>
            <a:r>
              <a:rPr lang="en-US" sz="4400" dirty="0">
                <a:latin typeface="DejaVu Sans" panose="020B0603030804020204" pitchFamily="34" charset="0"/>
                <a:ea typeface="DejaVu Sans" panose="020B0603030804020204" pitchFamily="34" charset="0"/>
                <a:cs typeface="DejaVu Sans" panose="020B0603030804020204" pitchFamily="34" charset="0"/>
              </a:rPr>
              <a:t>Delayed Ground Truth</a:t>
            </a:r>
            <a:endParaRPr lang="en-US" sz="4100" dirty="0"/>
          </a:p>
        </p:txBody>
      </p:sp>
      <p:sp>
        <p:nvSpPr>
          <p:cNvPr id="3" name="Shape 1"/>
          <p:cNvSpPr/>
          <p:nvPr/>
        </p:nvSpPr>
        <p:spPr>
          <a:xfrm>
            <a:off x="740449" y="3901083"/>
            <a:ext cx="13172361" cy="22860"/>
          </a:xfrm>
          <a:prstGeom prst="roundRect">
            <a:avLst>
              <a:gd name="adj" fmla="val 136687"/>
            </a:avLst>
          </a:prstGeom>
          <a:solidFill>
            <a:srgbClr val="D8D4D4"/>
          </a:solidFill>
          <a:ln/>
        </p:spPr>
        <p:txBody>
          <a:bodyPr/>
          <a:lstStyle/>
          <a:p>
            <a:endParaRPr lang="en-US"/>
          </a:p>
        </p:txBody>
      </p:sp>
      <p:sp>
        <p:nvSpPr>
          <p:cNvPr id="4" name="Shape 2"/>
          <p:cNvSpPr/>
          <p:nvPr/>
        </p:nvSpPr>
        <p:spPr>
          <a:xfrm>
            <a:off x="3945612" y="3299103"/>
            <a:ext cx="22860" cy="624840"/>
          </a:xfrm>
          <a:prstGeom prst="roundRect">
            <a:avLst>
              <a:gd name="adj" fmla="val 136687"/>
            </a:avLst>
          </a:prstGeom>
          <a:solidFill>
            <a:srgbClr val="D8D4D4"/>
          </a:solidFill>
          <a:ln/>
        </p:spPr>
        <p:txBody>
          <a:bodyPr/>
          <a:lstStyle/>
          <a:p>
            <a:endParaRPr lang="en-US"/>
          </a:p>
        </p:txBody>
      </p:sp>
      <p:sp>
        <p:nvSpPr>
          <p:cNvPr id="5" name="Shape 3"/>
          <p:cNvSpPr/>
          <p:nvPr/>
        </p:nvSpPr>
        <p:spPr>
          <a:xfrm>
            <a:off x="3722727" y="3689628"/>
            <a:ext cx="468630" cy="468630"/>
          </a:xfrm>
          <a:prstGeom prst="roundRect">
            <a:avLst>
              <a:gd name="adj" fmla="val 6668"/>
            </a:avLst>
          </a:prstGeom>
          <a:solidFill>
            <a:srgbClr val="F2EEEE"/>
          </a:solidFill>
          <a:ln/>
        </p:spPr>
        <p:txBody>
          <a:bodyPr/>
          <a:lstStyle/>
          <a:p>
            <a:endParaRPr lang="en-US"/>
          </a:p>
        </p:txBody>
      </p:sp>
      <p:sp>
        <p:nvSpPr>
          <p:cNvPr id="6" name="Text 4"/>
          <p:cNvSpPr/>
          <p:nvPr/>
        </p:nvSpPr>
        <p:spPr>
          <a:xfrm>
            <a:off x="3800832" y="3793688"/>
            <a:ext cx="312420" cy="390525"/>
          </a:xfrm>
          <a:prstGeom prst="rect">
            <a:avLst/>
          </a:prstGeom>
          <a:noFill/>
          <a:ln/>
        </p:spPr>
        <p:txBody>
          <a:bodyPr wrap="none" lIns="0" tIns="0" rIns="0" bIns="0" rtlCol="0" anchor="t"/>
          <a:lstStyle/>
          <a:p>
            <a:pPr marL="0" indent="0" algn="ctr">
              <a:lnSpc>
                <a:spcPts val="2450"/>
              </a:lnSpc>
              <a:buNone/>
            </a:pPr>
            <a:r>
              <a:rPr lang="en-US" sz="2450" dirty="0">
                <a:solidFill>
                  <a:srgbClr val="464646"/>
                </a:solidFill>
                <a:latin typeface="DejaVu Sans" panose="020B0603030804020204" pitchFamily="34" charset="0"/>
                <a:ea typeface="DejaVu Sans" panose="020B0603030804020204" pitchFamily="34" charset="0"/>
                <a:cs typeface="DejaVu Sans" panose="020B0603030804020204" pitchFamily="34" charset="0"/>
              </a:rPr>
              <a:t>1</a:t>
            </a:r>
            <a:endParaRPr lang="en-US" sz="2450"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7" name="Text 5"/>
          <p:cNvSpPr/>
          <p:nvPr/>
        </p:nvSpPr>
        <p:spPr>
          <a:xfrm>
            <a:off x="2080260" y="1640324"/>
            <a:ext cx="3753445" cy="325398"/>
          </a:xfrm>
          <a:prstGeom prst="rect">
            <a:avLst/>
          </a:prstGeom>
          <a:noFill/>
          <a:ln/>
        </p:spPr>
        <p:txBody>
          <a:bodyPr wrap="none" lIns="0" tIns="0" rIns="0" bIns="0" rtlCol="0" anchor="t"/>
          <a:lstStyle/>
          <a:p>
            <a:pPr marL="0" indent="0" algn="ctr">
              <a:lnSpc>
                <a:spcPts val="2550"/>
              </a:lnSpc>
              <a:buNone/>
            </a:pPr>
            <a:r>
              <a:rPr lang="en-US" sz="2050" dirty="0">
                <a:latin typeface="DejaVu Sans" panose="020B0603030804020204" pitchFamily="34" charset="0"/>
                <a:ea typeface="DejaVu Sans" panose="020B0603030804020204" pitchFamily="34" charset="0"/>
                <a:cs typeface="DejaVu Sans" panose="020B0603030804020204" pitchFamily="34" charset="0"/>
              </a:rPr>
              <a:t>Temporal Train/Val/Test Splits</a:t>
            </a:r>
          </a:p>
        </p:txBody>
      </p:sp>
      <p:sp>
        <p:nvSpPr>
          <p:cNvPr id="8" name="Text 6"/>
          <p:cNvSpPr/>
          <p:nvPr/>
        </p:nvSpPr>
        <p:spPr>
          <a:xfrm>
            <a:off x="937260" y="2090618"/>
            <a:ext cx="6039564" cy="666750"/>
          </a:xfrm>
          <a:prstGeom prst="rect">
            <a:avLst/>
          </a:prstGeom>
          <a:noFill/>
          <a:ln/>
        </p:spPr>
        <p:txBody>
          <a:bodyPr wrap="square" lIns="0" tIns="0" rIns="0" bIns="0" rtlCol="0" anchor="t"/>
          <a:lstStyle/>
          <a:p>
            <a:pPr marL="0" indent="0" algn="ctr">
              <a:lnSpc>
                <a:spcPts val="2600"/>
              </a:lnSpc>
              <a:buNone/>
            </a:pPr>
            <a:r>
              <a:rPr lang="en-US" sz="1600" dirty="0">
                <a:latin typeface="DejaVu Sans Light" panose="020B0203030804020204" pitchFamily="34" charset="0"/>
                <a:ea typeface="DejaVu Sans Light" panose="020B0203030804020204" pitchFamily="34" charset="0"/>
                <a:cs typeface="DejaVu Sans Light" panose="020B0203030804020204" pitchFamily="34" charset="0"/>
              </a:rPr>
              <a:t>Never randomize timestamps. Train on past data, validate on near-future, test on held-out future. Respect time's arrow.</a:t>
            </a:r>
          </a:p>
        </p:txBody>
      </p:sp>
    </p:spTree>
    <p:extLst>
      <p:ext uri="{BB962C8B-B14F-4D97-AF65-F5344CB8AC3E}">
        <p14:creationId xmlns:p14="http://schemas.microsoft.com/office/powerpoint/2010/main" val="1659600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2">
            <a:extLst>
              <a:ext uri="{FF2B5EF4-FFF2-40B4-BE49-F238E27FC236}">
                <a16:creationId xmlns:a16="http://schemas.microsoft.com/office/drawing/2014/main" id="{42FB4B05-DD5B-584B-C7E5-48C143DDB7C2}"/>
              </a:ext>
            </a:extLst>
          </p:cNvPr>
          <p:cNvSpPr/>
          <p:nvPr/>
        </p:nvSpPr>
        <p:spPr>
          <a:xfrm>
            <a:off x="762714" y="1904999"/>
            <a:ext cx="12724686" cy="5016977"/>
          </a:xfrm>
          <a:prstGeom prst="rect">
            <a:avLst/>
          </a:prstGeom>
          <a:noFill/>
          <a:ln/>
        </p:spPr>
        <p:txBody>
          <a:bodyPr wrap="square" lIns="0" tIns="0" rIns="0" bIns="0" rtlCol="0" anchor="t"/>
          <a:lstStyle/>
          <a:p>
            <a:pPr marL="514350" indent="-514350" algn="l">
              <a:lnSpc>
                <a:spcPct val="200000"/>
              </a:lnSpc>
              <a:buFont typeface="+mj-lt"/>
              <a:buAutoNum type="arabicPeriod"/>
            </a:pPr>
            <a:r>
              <a:rPr lang="en-US" sz="3200" dirty="0">
                <a:solidFill>
                  <a:schemeClr val="bg2"/>
                </a:solidFill>
                <a:latin typeface="DejaVu Sans Light" panose="020B0203030804020204" pitchFamily="34" charset="0"/>
                <a:ea typeface="DejaVu Sans Light" panose="020B0203030804020204" pitchFamily="34" charset="0"/>
                <a:cs typeface="DejaVu Sans Light" panose="020B0203030804020204" pitchFamily="34" charset="0"/>
              </a:rPr>
              <a:t>Problem framing</a:t>
            </a:r>
          </a:p>
          <a:p>
            <a:pPr marL="514350" indent="-514350" algn="l">
              <a:lnSpc>
                <a:spcPct val="200000"/>
              </a:lnSpc>
              <a:buFont typeface="+mj-lt"/>
              <a:buAutoNum type="arabicPeriod"/>
            </a:pPr>
            <a:r>
              <a:rPr lang="en-US" sz="3200" dirty="0">
                <a:solidFill>
                  <a:schemeClr val="bg2"/>
                </a:solidFill>
                <a:latin typeface="DejaVu Sans Light" panose="020B0203030804020204" pitchFamily="34" charset="0"/>
                <a:ea typeface="DejaVu Sans Light" panose="020B0203030804020204" pitchFamily="34" charset="0"/>
                <a:cs typeface="DejaVu Sans Light" panose="020B0203030804020204" pitchFamily="34" charset="0"/>
              </a:rPr>
              <a:t>Decision-first metrics</a:t>
            </a:r>
          </a:p>
          <a:p>
            <a:pPr marL="514350" indent="-514350" algn="l">
              <a:lnSpc>
                <a:spcPct val="200000"/>
              </a:lnSpc>
              <a:buFont typeface="+mj-lt"/>
              <a:buAutoNum type="arabicPeriod"/>
            </a:pPr>
            <a:r>
              <a:rPr lang="en-US" sz="3200" dirty="0">
                <a:solidFill>
                  <a:schemeClr val="bg2"/>
                </a:solidFill>
                <a:latin typeface="DejaVu Sans Light" panose="020B0203030804020204" pitchFamily="34" charset="0"/>
                <a:ea typeface="DejaVu Sans Light" panose="020B0203030804020204" pitchFamily="34" charset="0"/>
                <a:cs typeface="DejaVu Sans Light" panose="020B0203030804020204" pitchFamily="34" charset="0"/>
              </a:rPr>
              <a:t>Time-aware validation</a:t>
            </a:r>
          </a:p>
          <a:p>
            <a:pPr marL="514350" indent="-514350" algn="l">
              <a:lnSpc>
                <a:spcPct val="200000"/>
              </a:lnSpc>
              <a:buFont typeface="+mj-lt"/>
              <a:buAutoNum type="arabicPeriod"/>
            </a:pPr>
            <a:r>
              <a:rPr lang="en-US" sz="3200" dirty="0">
                <a:solidFill>
                  <a:schemeClr val="bg2"/>
                </a:solidFill>
                <a:latin typeface="DejaVu Sans Light" panose="020B0203030804020204" pitchFamily="34" charset="0"/>
                <a:ea typeface="DejaVu Sans Light" panose="020B0203030804020204" pitchFamily="34" charset="0"/>
                <a:cs typeface="DejaVu Sans Light" panose="020B0203030804020204" pitchFamily="34" charset="0"/>
              </a:rPr>
              <a:t>Latency-aware modeling</a:t>
            </a:r>
          </a:p>
          <a:p>
            <a:pPr marL="514350" indent="-514350" algn="l">
              <a:lnSpc>
                <a:spcPct val="200000"/>
              </a:lnSpc>
              <a:buFont typeface="+mj-lt"/>
              <a:buAutoNum type="arabicPeriod"/>
            </a:pPr>
            <a:r>
              <a:rPr lang="en-US" sz="3200" dirty="0">
                <a:solidFill>
                  <a:schemeClr val="bg2"/>
                </a:solidFill>
                <a:latin typeface="DejaVu Sans Light" panose="020B0203030804020204" pitchFamily="34" charset="0"/>
                <a:ea typeface="DejaVu Sans Light" panose="020B0203030804020204" pitchFamily="34" charset="0"/>
                <a:cs typeface="DejaVu Sans Light" panose="020B0203030804020204" pitchFamily="34" charset="0"/>
              </a:rPr>
              <a:t>Shipping &amp; operations</a:t>
            </a:r>
          </a:p>
        </p:txBody>
      </p:sp>
      <p:sp>
        <p:nvSpPr>
          <p:cNvPr id="2" name="Text 0">
            <a:extLst>
              <a:ext uri="{FF2B5EF4-FFF2-40B4-BE49-F238E27FC236}">
                <a16:creationId xmlns:a16="http://schemas.microsoft.com/office/drawing/2014/main" id="{C1EED442-8CB6-F11D-7DEF-377AD16EA671}"/>
              </a:ext>
            </a:extLst>
          </p:cNvPr>
          <p:cNvSpPr/>
          <p:nvPr/>
        </p:nvSpPr>
        <p:spPr>
          <a:xfrm>
            <a:off x="793750" y="672267"/>
            <a:ext cx="6780491" cy="608528"/>
          </a:xfrm>
          <a:prstGeom prst="rect">
            <a:avLst/>
          </a:prstGeom>
          <a:noFill/>
          <a:ln/>
        </p:spPr>
        <p:txBody>
          <a:bodyPr wrap="none" lIns="0" tIns="0" rIns="0" bIns="0" rtlCol="0" anchor="t"/>
          <a:lstStyle/>
          <a:p>
            <a:pPr marL="0" indent="0" algn="l">
              <a:lnSpc>
                <a:spcPts val="4750"/>
              </a:lnSpc>
              <a:buNone/>
            </a:pPr>
            <a:r>
              <a:rPr lang="en-US" sz="3800" dirty="0">
                <a:solidFill>
                  <a:srgbClr val="030303"/>
                </a:solidFill>
                <a:latin typeface="DM Sans Semi Bold" pitchFamily="34" charset="0"/>
                <a:ea typeface="DM Sans Semi Bold" pitchFamily="34" charset="-122"/>
                <a:cs typeface="DM Sans Semi Bold" pitchFamily="34" charset="-120"/>
              </a:rPr>
              <a:t>In This Session</a:t>
            </a:r>
            <a:endParaRPr lang="en-US" sz="3800" dirty="0"/>
          </a:p>
        </p:txBody>
      </p:sp>
      <p:sp>
        <p:nvSpPr>
          <p:cNvPr id="3" name="Text 2">
            <a:extLst>
              <a:ext uri="{FF2B5EF4-FFF2-40B4-BE49-F238E27FC236}">
                <a16:creationId xmlns:a16="http://schemas.microsoft.com/office/drawing/2014/main" id="{6B919F03-3BFE-1EAB-E304-731F760D275B}"/>
              </a:ext>
            </a:extLst>
          </p:cNvPr>
          <p:cNvSpPr/>
          <p:nvPr/>
        </p:nvSpPr>
        <p:spPr>
          <a:xfrm>
            <a:off x="762714" y="1904998"/>
            <a:ext cx="6717586" cy="5016977"/>
          </a:xfrm>
          <a:prstGeom prst="rect">
            <a:avLst/>
          </a:prstGeom>
          <a:noFill/>
          <a:ln/>
        </p:spPr>
        <p:txBody>
          <a:bodyPr wrap="square" lIns="0" tIns="0" rIns="0" bIns="0" rtlCol="0" anchor="t"/>
          <a:lstStyle/>
          <a:p>
            <a:pPr marL="514350" indent="-514350" algn="l">
              <a:lnSpc>
                <a:spcPct val="200000"/>
              </a:lnSpc>
              <a:buFont typeface="+mj-lt"/>
              <a:buAutoNum type="arabicPeriod"/>
            </a:pPr>
            <a:r>
              <a:rPr lang="en-US" sz="3200" dirty="0">
                <a:latin typeface="DejaVu Sans Light" panose="020B0203030804020204" pitchFamily="34" charset="0"/>
                <a:ea typeface="DejaVu Sans Light" panose="020B0203030804020204" pitchFamily="34" charset="0"/>
                <a:cs typeface="DejaVu Sans Light" panose="020B0203030804020204" pitchFamily="34" charset="0"/>
              </a:rPr>
              <a:t>Problem framing</a:t>
            </a:r>
          </a:p>
          <a:p>
            <a:pPr marL="514350" indent="-514350" algn="l">
              <a:lnSpc>
                <a:spcPct val="200000"/>
              </a:lnSpc>
              <a:buFont typeface="+mj-lt"/>
              <a:buAutoNum type="arabicPeriod"/>
            </a:pPr>
            <a:r>
              <a:rPr lang="en-US" sz="3200" dirty="0">
                <a:latin typeface="DejaVu Sans Light" panose="020B0203030804020204" pitchFamily="34" charset="0"/>
                <a:ea typeface="DejaVu Sans Light" panose="020B0203030804020204" pitchFamily="34" charset="0"/>
                <a:cs typeface="DejaVu Sans Light" panose="020B0203030804020204" pitchFamily="34" charset="0"/>
              </a:rPr>
              <a:t>Decision-first metrics</a:t>
            </a:r>
          </a:p>
          <a:p>
            <a:pPr marL="514350" indent="-514350" algn="l">
              <a:lnSpc>
                <a:spcPct val="200000"/>
              </a:lnSpc>
              <a:buFont typeface="+mj-lt"/>
              <a:buAutoNum type="arabicPeriod"/>
            </a:pPr>
            <a:r>
              <a:rPr lang="en-US" sz="3200" dirty="0">
                <a:latin typeface="DejaVu Sans Light" panose="020B0203030804020204" pitchFamily="34" charset="0"/>
                <a:ea typeface="DejaVu Sans Light" panose="020B0203030804020204" pitchFamily="34" charset="0"/>
                <a:cs typeface="DejaVu Sans Light" panose="020B0203030804020204" pitchFamily="34" charset="0"/>
              </a:rPr>
              <a:t>Time-aware validation</a:t>
            </a:r>
          </a:p>
          <a:p>
            <a:pPr marL="514350" indent="-514350" algn="l">
              <a:lnSpc>
                <a:spcPct val="200000"/>
              </a:lnSpc>
              <a:buFont typeface="+mj-lt"/>
              <a:buAutoNum type="arabicPeriod"/>
            </a:pPr>
            <a:r>
              <a:rPr lang="en-US" sz="3200" dirty="0">
                <a:latin typeface="DejaVu Sans Light" panose="020B0203030804020204" pitchFamily="34" charset="0"/>
                <a:ea typeface="DejaVu Sans Light" panose="020B0203030804020204" pitchFamily="34" charset="0"/>
                <a:cs typeface="DejaVu Sans Light" panose="020B0203030804020204" pitchFamily="34" charset="0"/>
              </a:rPr>
              <a:t>Latency-aware modeling</a:t>
            </a:r>
          </a:p>
          <a:p>
            <a:pPr marL="514350" indent="-514350" algn="l">
              <a:lnSpc>
                <a:spcPct val="200000"/>
              </a:lnSpc>
              <a:buFont typeface="+mj-lt"/>
              <a:buAutoNum type="arabicPeriod"/>
            </a:pPr>
            <a:r>
              <a:rPr lang="en-US" sz="3200" dirty="0">
                <a:latin typeface="DejaVu Sans Light" panose="020B0203030804020204" pitchFamily="34" charset="0"/>
                <a:ea typeface="DejaVu Sans Light" panose="020B0203030804020204" pitchFamily="34" charset="0"/>
                <a:cs typeface="DejaVu Sans Light" panose="020B0203030804020204" pitchFamily="34" charset="0"/>
              </a:rPr>
              <a:t>Shipping &amp; operations</a:t>
            </a:r>
          </a:p>
        </p:txBody>
      </p:sp>
      <p:pic>
        <p:nvPicPr>
          <p:cNvPr id="9" name="Picture 8" descr="A close-up of a black background&#10;&#10;Description automatically generated">
            <a:extLst>
              <a:ext uri="{FF2B5EF4-FFF2-40B4-BE49-F238E27FC236}">
                <a16:creationId xmlns:a16="http://schemas.microsoft.com/office/drawing/2014/main" id="{9F3521A3-12E9-6CA9-828C-75E71ECDFAFD}"/>
              </a:ext>
            </a:extLst>
          </p:cNvPr>
          <p:cNvPicPr>
            <a:picLocks noChangeAspect="1"/>
          </p:cNvPicPr>
          <p:nvPr/>
        </p:nvPicPr>
        <p:blipFill>
          <a:blip r:embed="rId3">
            <a:extLst>
              <a:ext uri="{BEBA8EAE-BF5A-486C-A8C5-ECC9F3942E4B}">
                <a14:imgProps xmlns:a14="http://schemas.microsoft.com/office/drawing/2010/main">
                  <a14:imgLayer r:embed="rId4">
                    <a14:imgEffect>
                      <a14:artisticPencilGrayscale/>
                    </a14:imgEffect>
                  </a14:imgLayer>
                </a14:imgProps>
              </a:ext>
            </a:extLst>
          </a:blip>
          <a:stretch>
            <a:fillRect/>
          </a:stretch>
        </p:blipFill>
        <p:spPr>
          <a:xfrm>
            <a:off x="13293725" y="7600673"/>
            <a:ext cx="1057275" cy="441236"/>
          </a:xfrm>
          <a:prstGeom prst="rect">
            <a:avLst/>
          </a:prstGeom>
        </p:spPr>
      </p:pic>
      <p:sp>
        <p:nvSpPr>
          <p:cNvPr id="10" name="TextBox 9">
            <a:extLst>
              <a:ext uri="{FF2B5EF4-FFF2-40B4-BE49-F238E27FC236}">
                <a16:creationId xmlns:a16="http://schemas.microsoft.com/office/drawing/2014/main" id="{12CEE1FE-4581-058A-6139-6EB63C2E508C}"/>
              </a:ext>
            </a:extLst>
          </p:cNvPr>
          <p:cNvSpPr txBox="1"/>
          <p:nvPr/>
        </p:nvSpPr>
        <p:spPr>
          <a:xfrm>
            <a:off x="279400" y="7734132"/>
            <a:ext cx="7315200" cy="307777"/>
          </a:xfrm>
          <a:prstGeom prst="rect">
            <a:avLst/>
          </a:prstGeom>
        </p:spPr>
        <p:txBody>
          <a:bodyPr wrap="square">
            <a:spAutoFit/>
          </a:bodyPr>
          <a:lstStyle/>
          <a:p>
            <a:r>
              <a:rPr lang="en-US" sz="1400" dirty="0">
                <a:solidFill>
                  <a:schemeClr val="bg2">
                    <a:lumMod val="75000"/>
                  </a:schemeClr>
                </a:solidFill>
                <a:latin typeface="DejaVu Sans Light" panose="020B0203030804020204" pitchFamily="34" charset="0"/>
                <a:ea typeface="DejaVu Sans Light" panose="020B0203030804020204" pitchFamily="34" charset="0"/>
                <a:cs typeface="DejaVu Sans Light" panose="020B0203030804020204" pitchFamily="34" charset="0"/>
              </a:rPr>
              <a:t>cesarsotovalero.net </a:t>
            </a:r>
            <a:endParaRPr lang="en-US" sz="1400" dirty="0">
              <a:solidFill>
                <a:schemeClr val="bg2">
                  <a:lumMod val="75000"/>
                </a:schemeClr>
              </a:solidFill>
            </a:endParaRPr>
          </a:p>
        </p:txBody>
      </p:sp>
    </p:spTree>
    <p:extLst>
      <p:ext uri="{BB962C8B-B14F-4D97-AF65-F5344CB8AC3E}">
        <p14:creationId xmlns:p14="http://schemas.microsoft.com/office/powerpoint/2010/main" val="358123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9020" y="572810"/>
            <a:ext cx="7497008" cy="650915"/>
          </a:xfrm>
          <a:prstGeom prst="rect">
            <a:avLst/>
          </a:prstGeom>
          <a:noFill/>
          <a:ln/>
        </p:spPr>
        <p:txBody>
          <a:bodyPr wrap="none" lIns="0" tIns="0" rIns="0" bIns="0" rtlCol="0" anchor="t"/>
          <a:lstStyle/>
          <a:p>
            <a:pPr marL="0" indent="0" algn="l">
              <a:lnSpc>
                <a:spcPts val="5100"/>
              </a:lnSpc>
              <a:buNone/>
            </a:pPr>
            <a:r>
              <a:rPr lang="en-US" sz="4400" dirty="0">
                <a:latin typeface="DejaVu Sans" panose="020B0603030804020204" pitchFamily="34" charset="0"/>
                <a:ea typeface="DejaVu Sans" panose="020B0603030804020204" pitchFamily="34" charset="0"/>
                <a:cs typeface="DejaVu Sans" panose="020B0603030804020204" pitchFamily="34" charset="0"/>
              </a:rPr>
              <a:t>Delayed Ground Truth</a:t>
            </a:r>
            <a:endParaRPr lang="en-US" sz="4100" dirty="0"/>
          </a:p>
        </p:txBody>
      </p:sp>
      <p:sp>
        <p:nvSpPr>
          <p:cNvPr id="3" name="Shape 1"/>
          <p:cNvSpPr/>
          <p:nvPr/>
        </p:nvSpPr>
        <p:spPr>
          <a:xfrm>
            <a:off x="740449" y="3901083"/>
            <a:ext cx="13172361" cy="22860"/>
          </a:xfrm>
          <a:prstGeom prst="roundRect">
            <a:avLst>
              <a:gd name="adj" fmla="val 136687"/>
            </a:avLst>
          </a:prstGeom>
          <a:solidFill>
            <a:srgbClr val="D8D4D4"/>
          </a:solidFill>
          <a:ln/>
        </p:spPr>
        <p:txBody>
          <a:bodyPr/>
          <a:lstStyle/>
          <a:p>
            <a:endParaRPr lang="en-US"/>
          </a:p>
        </p:txBody>
      </p:sp>
      <p:sp>
        <p:nvSpPr>
          <p:cNvPr id="4" name="Shape 2"/>
          <p:cNvSpPr/>
          <p:nvPr/>
        </p:nvSpPr>
        <p:spPr>
          <a:xfrm>
            <a:off x="3945612" y="3299103"/>
            <a:ext cx="22860" cy="624840"/>
          </a:xfrm>
          <a:prstGeom prst="roundRect">
            <a:avLst>
              <a:gd name="adj" fmla="val 136687"/>
            </a:avLst>
          </a:prstGeom>
          <a:solidFill>
            <a:srgbClr val="D8D4D4"/>
          </a:solidFill>
          <a:ln/>
        </p:spPr>
        <p:txBody>
          <a:bodyPr/>
          <a:lstStyle/>
          <a:p>
            <a:endParaRPr lang="en-US"/>
          </a:p>
        </p:txBody>
      </p:sp>
      <p:sp>
        <p:nvSpPr>
          <p:cNvPr id="5" name="Shape 3"/>
          <p:cNvSpPr/>
          <p:nvPr/>
        </p:nvSpPr>
        <p:spPr>
          <a:xfrm>
            <a:off x="3722727" y="3689628"/>
            <a:ext cx="468630" cy="468630"/>
          </a:xfrm>
          <a:prstGeom prst="roundRect">
            <a:avLst>
              <a:gd name="adj" fmla="val 6668"/>
            </a:avLst>
          </a:prstGeom>
          <a:solidFill>
            <a:srgbClr val="F2EEEE"/>
          </a:solidFill>
          <a:ln/>
        </p:spPr>
        <p:txBody>
          <a:bodyPr/>
          <a:lstStyle/>
          <a:p>
            <a:endParaRPr lang="en-US"/>
          </a:p>
        </p:txBody>
      </p:sp>
      <p:sp>
        <p:nvSpPr>
          <p:cNvPr id="6" name="Text 4"/>
          <p:cNvSpPr/>
          <p:nvPr/>
        </p:nvSpPr>
        <p:spPr>
          <a:xfrm>
            <a:off x="3800832" y="3793688"/>
            <a:ext cx="312420" cy="390525"/>
          </a:xfrm>
          <a:prstGeom prst="rect">
            <a:avLst/>
          </a:prstGeom>
          <a:noFill/>
          <a:ln/>
        </p:spPr>
        <p:txBody>
          <a:bodyPr wrap="none" lIns="0" tIns="0" rIns="0" bIns="0" rtlCol="0" anchor="t"/>
          <a:lstStyle/>
          <a:p>
            <a:pPr marL="0" indent="0" algn="ctr">
              <a:lnSpc>
                <a:spcPts val="2450"/>
              </a:lnSpc>
              <a:buNone/>
            </a:pPr>
            <a:r>
              <a:rPr lang="en-US" sz="2450" dirty="0">
                <a:solidFill>
                  <a:srgbClr val="464646"/>
                </a:solidFill>
                <a:latin typeface="DejaVu Sans" panose="020B0603030804020204" pitchFamily="34" charset="0"/>
                <a:ea typeface="DejaVu Sans" panose="020B0603030804020204" pitchFamily="34" charset="0"/>
                <a:cs typeface="DejaVu Sans" panose="020B0603030804020204" pitchFamily="34" charset="0"/>
              </a:rPr>
              <a:t>1</a:t>
            </a:r>
            <a:endParaRPr lang="en-US" sz="2450"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7" name="Text 5"/>
          <p:cNvSpPr/>
          <p:nvPr/>
        </p:nvSpPr>
        <p:spPr>
          <a:xfrm>
            <a:off x="2080260" y="1640324"/>
            <a:ext cx="3753445" cy="325398"/>
          </a:xfrm>
          <a:prstGeom prst="rect">
            <a:avLst/>
          </a:prstGeom>
          <a:noFill/>
          <a:ln/>
        </p:spPr>
        <p:txBody>
          <a:bodyPr wrap="none" lIns="0" tIns="0" rIns="0" bIns="0" rtlCol="0" anchor="t"/>
          <a:lstStyle/>
          <a:p>
            <a:pPr marL="0" indent="0" algn="ctr">
              <a:lnSpc>
                <a:spcPts val="2550"/>
              </a:lnSpc>
              <a:buNone/>
            </a:pPr>
            <a:r>
              <a:rPr lang="en-US" sz="2050" dirty="0">
                <a:latin typeface="DejaVu Sans" panose="020B0603030804020204" pitchFamily="34" charset="0"/>
                <a:ea typeface="DejaVu Sans" panose="020B0603030804020204" pitchFamily="34" charset="0"/>
                <a:cs typeface="DejaVu Sans" panose="020B0603030804020204" pitchFamily="34" charset="0"/>
              </a:rPr>
              <a:t>Temporal Train/Val/Test Splits</a:t>
            </a:r>
          </a:p>
        </p:txBody>
      </p:sp>
      <p:sp>
        <p:nvSpPr>
          <p:cNvPr id="8" name="Text 6"/>
          <p:cNvSpPr/>
          <p:nvPr/>
        </p:nvSpPr>
        <p:spPr>
          <a:xfrm>
            <a:off x="937260" y="2090618"/>
            <a:ext cx="6039564" cy="666750"/>
          </a:xfrm>
          <a:prstGeom prst="rect">
            <a:avLst/>
          </a:prstGeom>
          <a:noFill/>
          <a:ln/>
        </p:spPr>
        <p:txBody>
          <a:bodyPr wrap="square" lIns="0" tIns="0" rIns="0" bIns="0" rtlCol="0" anchor="t"/>
          <a:lstStyle/>
          <a:p>
            <a:pPr marL="0" indent="0" algn="ctr">
              <a:lnSpc>
                <a:spcPts val="2600"/>
              </a:lnSpc>
              <a:buNone/>
            </a:pPr>
            <a:r>
              <a:rPr lang="en-US" sz="1600" dirty="0">
                <a:latin typeface="DejaVu Sans Light" panose="020B0203030804020204" pitchFamily="34" charset="0"/>
                <a:ea typeface="DejaVu Sans Light" panose="020B0203030804020204" pitchFamily="34" charset="0"/>
                <a:cs typeface="DejaVu Sans Light" panose="020B0203030804020204" pitchFamily="34" charset="0"/>
              </a:rPr>
              <a:t>Never randomize timestamps. Train on past data, validate on near-future, test on held-out future. Respect time's arrow.</a:t>
            </a:r>
          </a:p>
        </p:txBody>
      </p:sp>
      <p:sp>
        <p:nvSpPr>
          <p:cNvPr id="9" name="Shape 7"/>
          <p:cNvSpPr/>
          <p:nvPr/>
        </p:nvSpPr>
        <p:spPr>
          <a:xfrm>
            <a:off x="7303770" y="3923943"/>
            <a:ext cx="22860" cy="624840"/>
          </a:xfrm>
          <a:prstGeom prst="roundRect">
            <a:avLst>
              <a:gd name="adj" fmla="val 136687"/>
            </a:avLst>
          </a:prstGeom>
          <a:solidFill>
            <a:srgbClr val="D8D4D4"/>
          </a:solidFill>
          <a:ln/>
        </p:spPr>
        <p:txBody>
          <a:bodyPr/>
          <a:lstStyle/>
          <a:p>
            <a:endParaRPr lang="en-US"/>
          </a:p>
        </p:txBody>
      </p:sp>
      <p:sp>
        <p:nvSpPr>
          <p:cNvPr id="10" name="Shape 8"/>
          <p:cNvSpPr/>
          <p:nvPr/>
        </p:nvSpPr>
        <p:spPr>
          <a:xfrm>
            <a:off x="7080885" y="3689628"/>
            <a:ext cx="468630" cy="468630"/>
          </a:xfrm>
          <a:prstGeom prst="roundRect">
            <a:avLst>
              <a:gd name="adj" fmla="val 6668"/>
            </a:avLst>
          </a:prstGeom>
          <a:solidFill>
            <a:srgbClr val="F2EEEE"/>
          </a:solidFill>
          <a:ln/>
        </p:spPr>
        <p:txBody>
          <a:bodyPr/>
          <a:lstStyle/>
          <a:p>
            <a:endParaRPr lang="en-US"/>
          </a:p>
        </p:txBody>
      </p:sp>
      <p:sp>
        <p:nvSpPr>
          <p:cNvPr id="11" name="Text 9"/>
          <p:cNvSpPr/>
          <p:nvPr/>
        </p:nvSpPr>
        <p:spPr>
          <a:xfrm>
            <a:off x="7153275" y="3799046"/>
            <a:ext cx="312420" cy="390525"/>
          </a:xfrm>
          <a:prstGeom prst="rect">
            <a:avLst/>
          </a:prstGeom>
          <a:noFill/>
          <a:ln/>
        </p:spPr>
        <p:txBody>
          <a:bodyPr wrap="none" lIns="0" tIns="0" rIns="0" bIns="0" rtlCol="0" anchor="t"/>
          <a:lstStyle/>
          <a:p>
            <a:pPr marL="0" indent="0" algn="ctr">
              <a:lnSpc>
                <a:spcPts val="2450"/>
              </a:lnSpc>
              <a:buNone/>
            </a:pPr>
            <a:r>
              <a:rPr lang="en-US" sz="2450" dirty="0">
                <a:solidFill>
                  <a:srgbClr val="464646"/>
                </a:solidFill>
                <a:latin typeface="DejaVu Sans" panose="020B0603030804020204" pitchFamily="34" charset="0"/>
                <a:ea typeface="DejaVu Sans" panose="020B0603030804020204" pitchFamily="34" charset="0"/>
                <a:cs typeface="DejaVu Sans" panose="020B0603030804020204" pitchFamily="34" charset="0"/>
              </a:rPr>
              <a:t>2</a:t>
            </a:r>
            <a:endParaRPr lang="en-US" sz="2450"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12" name="Text 10"/>
          <p:cNvSpPr/>
          <p:nvPr/>
        </p:nvSpPr>
        <p:spPr>
          <a:xfrm>
            <a:off x="5197078" y="4757142"/>
            <a:ext cx="4236244" cy="325398"/>
          </a:xfrm>
          <a:prstGeom prst="rect">
            <a:avLst/>
          </a:prstGeom>
          <a:noFill/>
          <a:ln/>
        </p:spPr>
        <p:txBody>
          <a:bodyPr wrap="none" lIns="0" tIns="0" rIns="0" bIns="0" rtlCol="0" anchor="t"/>
          <a:lstStyle/>
          <a:p>
            <a:pPr marL="0" indent="0" algn="ctr">
              <a:lnSpc>
                <a:spcPts val="2550"/>
              </a:lnSpc>
              <a:buNone/>
            </a:pPr>
            <a:r>
              <a:rPr lang="en-US" sz="2050" dirty="0">
                <a:latin typeface="DejaVu Sans" panose="020B0603030804020204" pitchFamily="34" charset="0"/>
                <a:ea typeface="DejaVu Sans" panose="020B0603030804020204" pitchFamily="34" charset="0"/>
                <a:cs typeface="DejaVu Sans" panose="020B0603030804020204" pitchFamily="34" charset="0"/>
              </a:rPr>
              <a:t>Rolling Windows with Safety Gaps</a:t>
            </a:r>
          </a:p>
        </p:txBody>
      </p:sp>
      <p:sp>
        <p:nvSpPr>
          <p:cNvPr id="13" name="Text 11"/>
          <p:cNvSpPr/>
          <p:nvPr/>
        </p:nvSpPr>
        <p:spPr>
          <a:xfrm>
            <a:off x="4295418" y="5207437"/>
            <a:ext cx="6039564" cy="1000125"/>
          </a:xfrm>
          <a:prstGeom prst="rect">
            <a:avLst/>
          </a:prstGeom>
          <a:noFill/>
          <a:ln/>
        </p:spPr>
        <p:txBody>
          <a:bodyPr wrap="square" lIns="0" tIns="0" rIns="0" bIns="0" rtlCol="0" anchor="t"/>
          <a:lstStyle/>
          <a:p>
            <a:pPr marL="0" indent="0" algn="ctr">
              <a:lnSpc>
                <a:spcPts val="2600"/>
              </a:lnSpc>
              <a:buNone/>
            </a:pPr>
            <a:r>
              <a:rPr lang="en-US" sz="1600" dirty="0">
                <a:latin typeface="DejaVu Sans Light" panose="020B0203030804020204" pitchFamily="34" charset="0"/>
                <a:ea typeface="DejaVu Sans Light" panose="020B0203030804020204" pitchFamily="34" charset="0"/>
                <a:cs typeface="DejaVu Sans Light" panose="020B0203030804020204" pitchFamily="34" charset="0"/>
              </a:rPr>
              <a:t>Use sliding time windows that mimic production deployment. Add gaps between train and validation to simulate label delay.</a:t>
            </a:r>
          </a:p>
        </p:txBody>
      </p:sp>
      <p:sp>
        <p:nvSpPr>
          <p:cNvPr id="16" name="Text 14"/>
          <p:cNvSpPr/>
          <p:nvPr/>
        </p:nvSpPr>
        <p:spPr>
          <a:xfrm>
            <a:off x="10517148" y="3806785"/>
            <a:ext cx="312420" cy="390525"/>
          </a:xfrm>
          <a:prstGeom prst="rect">
            <a:avLst/>
          </a:prstGeom>
          <a:noFill/>
          <a:ln/>
        </p:spPr>
        <p:txBody>
          <a:bodyPr wrap="none" lIns="0" tIns="0" rIns="0" bIns="0" rtlCol="0" anchor="t"/>
          <a:lstStyle/>
          <a:p>
            <a:pPr marL="0" indent="0" algn="ctr">
              <a:lnSpc>
                <a:spcPts val="2450"/>
              </a:lnSpc>
              <a:buNone/>
            </a:pPr>
            <a:endParaRPr lang="en-US" sz="2450" dirty="0">
              <a:latin typeface="DejaVu Sans" panose="020B0603030804020204" pitchFamily="34" charset="0"/>
              <a:ea typeface="DejaVu Sans" panose="020B0603030804020204" pitchFamily="34" charset="0"/>
              <a:cs typeface="DejaVu Sans" panose="020B0603030804020204" pitchFamily="34" charset="0"/>
            </a:endParaRPr>
          </a:p>
        </p:txBody>
      </p:sp>
    </p:spTree>
    <p:extLst>
      <p:ext uri="{BB962C8B-B14F-4D97-AF65-F5344CB8AC3E}">
        <p14:creationId xmlns:p14="http://schemas.microsoft.com/office/powerpoint/2010/main" val="190090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9020" y="572810"/>
            <a:ext cx="7497008" cy="650915"/>
          </a:xfrm>
          <a:prstGeom prst="rect">
            <a:avLst/>
          </a:prstGeom>
          <a:noFill/>
          <a:ln/>
        </p:spPr>
        <p:txBody>
          <a:bodyPr wrap="none" lIns="0" tIns="0" rIns="0" bIns="0" rtlCol="0" anchor="t"/>
          <a:lstStyle/>
          <a:p>
            <a:pPr marL="0" indent="0" algn="l">
              <a:lnSpc>
                <a:spcPts val="5100"/>
              </a:lnSpc>
              <a:buNone/>
            </a:pPr>
            <a:r>
              <a:rPr lang="en-US" sz="4400" dirty="0">
                <a:latin typeface="DejaVu Sans" panose="020B0603030804020204" pitchFamily="34" charset="0"/>
                <a:ea typeface="DejaVu Sans" panose="020B0603030804020204" pitchFamily="34" charset="0"/>
                <a:cs typeface="DejaVu Sans" panose="020B0603030804020204" pitchFamily="34" charset="0"/>
              </a:rPr>
              <a:t>Delayed Ground Truth</a:t>
            </a:r>
            <a:endParaRPr lang="en-US" sz="4100" dirty="0"/>
          </a:p>
        </p:txBody>
      </p:sp>
      <p:sp>
        <p:nvSpPr>
          <p:cNvPr id="3" name="Shape 1"/>
          <p:cNvSpPr/>
          <p:nvPr/>
        </p:nvSpPr>
        <p:spPr>
          <a:xfrm>
            <a:off x="740449" y="3901083"/>
            <a:ext cx="13172361" cy="22860"/>
          </a:xfrm>
          <a:prstGeom prst="roundRect">
            <a:avLst>
              <a:gd name="adj" fmla="val 136687"/>
            </a:avLst>
          </a:prstGeom>
          <a:solidFill>
            <a:srgbClr val="D8D4D4"/>
          </a:solidFill>
          <a:ln/>
        </p:spPr>
        <p:txBody>
          <a:bodyPr/>
          <a:lstStyle/>
          <a:p>
            <a:endParaRPr lang="en-US"/>
          </a:p>
        </p:txBody>
      </p:sp>
      <p:sp>
        <p:nvSpPr>
          <p:cNvPr id="4" name="Shape 2"/>
          <p:cNvSpPr/>
          <p:nvPr/>
        </p:nvSpPr>
        <p:spPr>
          <a:xfrm>
            <a:off x="3945612" y="3299103"/>
            <a:ext cx="22860" cy="624840"/>
          </a:xfrm>
          <a:prstGeom prst="roundRect">
            <a:avLst>
              <a:gd name="adj" fmla="val 136687"/>
            </a:avLst>
          </a:prstGeom>
          <a:solidFill>
            <a:srgbClr val="D8D4D4"/>
          </a:solidFill>
          <a:ln/>
        </p:spPr>
        <p:txBody>
          <a:bodyPr/>
          <a:lstStyle/>
          <a:p>
            <a:endParaRPr lang="en-US"/>
          </a:p>
        </p:txBody>
      </p:sp>
      <p:sp>
        <p:nvSpPr>
          <p:cNvPr id="5" name="Shape 3"/>
          <p:cNvSpPr/>
          <p:nvPr/>
        </p:nvSpPr>
        <p:spPr>
          <a:xfrm>
            <a:off x="3722727" y="3689628"/>
            <a:ext cx="468630" cy="468630"/>
          </a:xfrm>
          <a:prstGeom prst="roundRect">
            <a:avLst>
              <a:gd name="adj" fmla="val 6668"/>
            </a:avLst>
          </a:prstGeom>
          <a:solidFill>
            <a:srgbClr val="F2EEEE"/>
          </a:solidFill>
          <a:ln/>
        </p:spPr>
        <p:txBody>
          <a:bodyPr/>
          <a:lstStyle/>
          <a:p>
            <a:endParaRPr lang="en-US"/>
          </a:p>
        </p:txBody>
      </p:sp>
      <p:sp>
        <p:nvSpPr>
          <p:cNvPr id="6" name="Text 4"/>
          <p:cNvSpPr/>
          <p:nvPr/>
        </p:nvSpPr>
        <p:spPr>
          <a:xfrm>
            <a:off x="3800832" y="3793688"/>
            <a:ext cx="312420" cy="390525"/>
          </a:xfrm>
          <a:prstGeom prst="rect">
            <a:avLst/>
          </a:prstGeom>
          <a:noFill/>
          <a:ln/>
        </p:spPr>
        <p:txBody>
          <a:bodyPr wrap="none" lIns="0" tIns="0" rIns="0" bIns="0" rtlCol="0" anchor="t"/>
          <a:lstStyle/>
          <a:p>
            <a:pPr marL="0" indent="0" algn="ctr">
              <a:lnSpc>
                <a:spcPts val="2450"/>
              </a:lnSpc>
              <a:buNone/>
            </a:pPr>
            <a:r>
              <a:rPr lang="en-US" sz="2450" dirty="0">
                <a:solidFill>
                  <a:srgbClr val="464646"/>
                </a:solidFill>
                <a:latin typeface="DejaVu Sans" panose="020B0603030804020204" pitchFamily="34" charset="0"/>
                <a:ea typeface="DejaVu Sans" panose="020B0603030804020204" pitchFamily="34" charset="0"/>
                <a:cs typeface="DejaVu Sans" panose="020B0603030804020204" pitchFamily="34" charset="0"/>
              </a:rPr>
              <a:t>1</a:t>
            </a:r>
            <a:endParaRPr lang="en-US" sz="2450"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7" name="Text 5"/>
          <p:cNvSpPr/>
          <p:nvPr/>
        </p:nvSpPr>
        <p:spPr>
          <a:xfrm>
            <a:off x="2080260" y="1640324"/>
            <a:ext cx="3753445" cy="325398"/>
          </a:xfrm>
          <a:prstGeom prst="rect">
            <a:avLst/>
          </a:prstGeom>
          <a:noFill/>
          <a:ln/>
        </p:spPr>
        <p:txBody>
          <a:bodyPr wrap="none" lIns="0" tIns="0" rIns="0" bIns="0" rtlCol="0" anchor="t"/>
          <a:lstStyle/>
          <a:p>
            <a:pPr marL="0" indent="0" algn="ctr">
              <a:lnSpc>
                <a:spcPts val="2550"/>
              </a:lnSpc>
              <a:buNone/>
            </a:pPr>
            <a:r>
              <a:rPr lang="en-US" sz="2050" dirty="0">
                <a:latin typeface="DejaVu Sans" panose="020B0603030804020204" pitchFamily="34" charset="0"/>
                <a:ea typeface="DejaVu Sans" panose="020B0603030804020204" pitchFamily="34" charset="0"/>
                <a:cs typeface="DejaVu Sans" panose="020B0603030804020204" pitchFamily="34" charset="0"/>
              </a:rPr>
              <a:t>Temporal Train/Val/Test Splits</a:t>
            </a:r>
          </a:p>
        </p:txBody>
      </p:sp>
      <p:sp>
        <p:nvSpPr>
          <p:cNvPr id="8" name="Text 6"/>
          <p:cNvSpPr/>
          <p:nvPr/>
        </p:nvSpPr>
        <p:spPr>
          <a:xfrm>
            <a:off x="937260" y="2090618"/>
            <a:ext cx="6039564" cy="666750"/>
          </a:xfrm>
          <a:prstGeom prst="rect">
            <a:avLst/>
          </a:prstGeom>
          <a:noFill/>
          <a:ln/>
        </p:spPr>
        <p:txBody>
          <a:bodyPr wrap="square" lIns="0" tIns="0" rIns="0" bIns="0" rtlCol="0" anchor="t"/>
          <a:lstStyle/>
          <a:p>
            <a:pPr marL="0" indent="0" algn="ctr">
              <a:lnSpc>
                <a:spcPts val="2600"/>
              </a:lnSpc>
              <a:buNone/>
            </a:pPr>
            <a:r>
              <a:rPr lang="en-US" sz="1600" dirty="0">
                <a:latin typeface="DejaVu Sans Light" panose="020B0203030804020204" pitchFamily="34" charset="0"/>
                <a:ea typeface="DejaVu Sans Light" panose="020B0203030804020204" pitchFamily="34" charset="0"/>
                <a:cs typeface="DejaVu Sans Light" panose="020B0203030804020204" pitchFamily="34" charset="0"/>
              </a:rPr>
              <a:t>Never randomize timestamps. Train on past data, validate on near-future, test on held-out future. Respect time's arrow.</a:t>
            </a:r>
          </a:p>
        </p:txBody>
      </p:sp>
      <p:sp>
        <p:nvSpPr>
          <p:cNvPr id="9" name="Shape 7"/>
          <p:cNvSpPr/>
          <p:nvPr/>
        </p:nvSpPr>
        <p:spPr>
          <a:xfrm>
            <a:off x="7303770" y="3923943"/>
            <a:ext cx="22860" cy="624840"/>
          </a:xfrm>
          <a:prstGeom prst="roundRect">
            <a:avLst>
              <a:gd name="adj" fmla="val 136687"/>
            </a:avLst>
          </a:prstGeom>
          <a:solidFill>
            <a:srgbClr val="D8D4D4"/>
          </a:solidFill>
          <a:ln/>
        </p:spPr>
        <p:txBody>
          <a:bodyPr/>
          <a:lstStyle/>
          <a:p>
            <a:endParaRPr lang="en-US"/>
          </a:p>
        </p:txBody>
      </p:sp>
      <p:sp>
        <p:nvSpPr>
          <p:cNvPr id="10" name="Shape 8"/>
          <p:cNvSpPr/>
          <p:nvPr/>
        </p:nvSpPr>
        <p:spPr>
          <a:xfrm>
            <a:off x="7080885" y="3689628"/>
            <a:ext cx="468630" cy="468630"/>
          </a:xfrm>
          <a:prstGeom prst="roundRect">
            <a:avLst>
              <a:gd name="adj" fmla="val 6668"/>
            </a:avLst>
          </a:prstGeom>
          <a:solidFill>
            <a:srgbClr val="F2EEEE"/>
          </a:solidFill>
          <a:ln/>
        </p:spPr>
        <p:txBody>
          <a:bodyPr/>
          <a:lstStyle/>
          <a:p>
            <a:endParaRPr lang="en-US"/>
          </a:p>
        </p:txBody>
      </p:sp>
      <p:sp>
        <p:nvSpPr>
          <p:cNvPr id="11" name="Text 9"/>
          <p:cNvSpPr/>
          <p:nvPr/>
        </p:nvSpPr>
        <p:spPr>
          <a:xfrm>
            <a:off x="7153275" y="3799046"/>
            <a:ext cx="312420" cy="390525"/>
          </a:xfrm>
          <a:prstGeom prst="rect">
            <a:avLst/>
          </a:prstGeom>
          <a:noFill/>
          <a:ln/>
        </p:spPr>
        <p:txBody>
          <a:bodyPr wrap="none" lIns="0" tIns="0" rIns="0" bIns="0" rtlCol="0" anchor="t"/>
          <a:lstStyle/>
          <a:p>
            <a:pPr marL="0" indent="0" algn="ctr">
              <a:lnSpc>
                <a:spcPts val="2450"/>
              </a:lnSpc>
              <a:buNone/>
            </a:pPr>
            <a:r>
              <a:rPr lang="en-US" sz="2450" dirty="0">
                <a:solidFill>
                  <a:srgbClr val="464646"/>
                </a:solidFill>
                <a:latin typeface="DejaVu Sans" panose="020B0603030804020204" pitchFamily="34" charset="0"/>
                <a:ea typeface="DejaVu Sans" panose="020B0603030804020204" pitchFamily="34" charset="0"/>
                <a:cs typeface="DejaVu Sans" panose="020B0603030804020204" pitchFamily="34" charset="0"/>
              </a:rPr>
              <a:t>2</a:t>
            </a:r>
            <a:endParaRPr lang="en-US" sz="2450"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12" name="Text 10"/>
          <p:cNvSpPr/>
          <p:nvPr/>
        </p:nvSpPr>
        <p:spPr>
          <a:xfrm>
            <a:off x="5197078" y="4757142"/>
            <a:ext cx="4236244" cy="325398"/>
          </a:xfrm>
          <a:prstGeom prst="rect">
            <a:avLst/>
          </a:prstGeom>
          <a:noFill/>
          <a:ln/>
        </p:spPr>
        <p:txBody>
          <a:bodyPr wrap="none" lIns="0" tIns="0" rIns="0" bIns="0" rtlCol="0" anchor="t"/>
          <a:lstStyle/>
          <a:p>
            <a:pPr marL="0" indent="0" algn="ctr">
              <a:lnSpc>
                <a:spcPts val="2550"/>
              </a:lnSpc>
              <a:buNone/>
            </a:pPr>
            <a:r>
              <a:rPr lang="en-US" sz="2050" dirty="0">
                <a:latin typeface="DejaVu Sans" panose="020B0603030804020204" pitchFamily="34" charset="0"/>
                <a:ea typeface="DejaVu Sans" panose="020B0603030804020204" pitchFamily="34" charset="0"/>
                <a:cs typeface="DejaVu Sans" panose="020B0603030804020204" pitchFamily="34" charset="0"/>
              </a:rPr>
              <a:t>Rolling Windows with Safety Gaps</a:t>
            </a:r>
          </a:p>
        </p:txBody>
      </p:sp>
      <p:sp>
        <p:nvSpPr>
          <p:cNvPr id="13" name="Text 11"/>
          <p:cNvSpPr/>
          <p:nvPr/>
        </p:nvSpPr>
        <p:spPr>
          <a:xfrm>
            <a:off x="4295418" y="5207437"/>
            <a:ext cx="6039564" cy="1000125"/>
          </a:xfrm>
          <a:prstGeom prst="rect">
            <a:avLst/>
          </a:prstGeom>
          <a:noFill/>
          <a:ln/>
        </p:spPr>
        <p:txBody>
          <a:bodyPr wrap="square" lIns="0" tIns="0" rIns="0" bIns="0" rtlCol="0" anchor="t"/>
          <a:lstStyle/>
          <a:p>
            <a:pPr marL="0" indent="0" algn="ctr">
              <a:lnSpc>
                <a:spcPts val="2600"/>
              </a:lnSpc>
              <a:buNone/>
            </a:pPr>
            <a:r>
              <a:rPr lang="en-US" sz="1600" dirty="0">
                <a:latin typeface="DejaVu Sans Light" panose="020B0203030804020204" pitchFamily="34" charset="0"/>
                <a:ea typeface="DejaVu Sans Light" panose="020B0203030804020204" pitchFamily="34" charset="0"/>
                <a:cs typeface="DejaVu Sans Light" panose="020B0203030804020204" pitchFamily="34" charset="0"/>
              </a:rPr>
              <a:t>Use sliding time windows that mimic production deployment. Add gaps between train and validation to simulate label delay.</a:t>
            </a:r>
          </a:p>
        </p:txBody>
      </p:sp>
      <p:sp>
        <p:nvSpPr>
          <p:cNvPr id="14" name="Shape 12"/>
          <p:cNvSpPr/>
          <p:nvPr/>
        </p:nvSpPr>
        <p:spPr>
          <a:xfrm>
            <a:off x="10661928" y="3299103"/>
            <a:ext cx="22860" cy="624840"/>
          </a:xfrm>
          <a:prstGeom prst="roundRect">
            <a:avLst>
              <a:gd name="adj" fmla="val 136687"/>
            </a:avLst>
          </a:prstGeom>
          <a:solidFill>
            <a:srgbClr val="D8D4D4"/>
          </a:solidFill>
          <a:ln/>
        </p:spPr>
        <p:txBody>
          <a:bodyPr/>
          <a:lstStyle/>
          <a:p>
            <a:endParaRPr lang="en-US"/>
          </a:p>
        </p:txBody>
      </p:sp>
      <p:sp>
        <p:nvSpPr>
          <p:cNvPr id="15" name="Shape 13"/>
          <p:cNvSpPr/>
          <p:nvPr/>
        </p:nvSpPr>
        <p:spPr>
          <a:xfrm>
            <a:off x="10427613" y="3689627"/>
            <a:ext cx="468630" cy="468630"/>
          </a:xfrm>
          <a:prstGeom prst="roundRect">
            <a:avLst>
              <a:gd name="adj" fmla="val 6668"/>
            </a:avLst>
          </a:prstGeom>
          <a:solidFill>
            <a:srgbClr val="F2EEEE"/>
          </a:solidFill>
          <a:ln/>
        </p:spPr>
        <p:txBody>
          <a:bodyPr/>
          <a:lstStyle/>
          <a:p>
            <a:endParaRPr lang="en-US"/>
          </a:p>
        </p:txBody>
      </p:sp>
      <p:sp>
        <p:nvSpPr>
          <p:cNvPr id="16" name="Text 14"/>
          <p:cNvSpPr/>
          <p:nvPr/>
        </p:nvSpPr>
        <p:spPr>
          <a:xfrm>
            <a:off x="10517148" y="3806785"/>
            <a:ext cx="312420" cy="390525"/>
          </a:xfrm>
          <a:prstGeom prst="rect">
            <a:avLst/>
          </a:prstGeom>
          <a:noFill/>
          <a:ln/>
        </p:spPr>
        <p:txBody>
          <a:bodyPr wrap="none" lIns="0" tIns="0" rIns="0" bIns="0" rtlCol="0" anchor="t"/>
          <a:lstStyle/>
          <a:p>
            <a:pPr marL="0" indent="0" algn="ctr">
              <a:lnSpc>
                <a:spcPts val="2450"/>
              </a:lnSpc>
              <a:buNone/>
            </a:pPr>
            <a:r>
              <a:rPr lang="en-US" sz="2450" dirty="0">
                <a:solidFill>
                  <a:srgbClr val="464646"/>
                </a:solidFill>
                <a:latin typeface="DejaVu Sans" panose="020B0603030804020204" pitchFamily="34" charset="0"/>
                <a:ea typeface="DejaVu Sans" panose="020B0603030804020204" pitchFamily="34" charset="0"/>
                <a:cs typeface="DejaVu Sans" panose="020B0603030804020204" pitchFamily="34" charset="0"/>
              </a:rPr>
              <a:t>3</a:t>
            </a:r>
            <a:endParaRPr lang="en-US" sz="2450"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17" name="Text 15"/>
          <p:cNvSpPr/>
          <p:nvPr/>
        </p:nvSpPr>
        <p:spPr>
          <a:xfrm>
            <a:off x="8349615" y="1640324"/>
            <a:ext cx="4647486" cy="325398"/>
          </a:xfrm>
          <a:prstGeom prst="rect">
            <a:avLst/>
          </a:prstGeom>
          <a:noFill/>
          <a:ln/>
        </p:spPr>
        <p:txBody>
          <a:bodyPr wrap="none" lIns="0" tIns="0" rIns="0" bIns="0" rtlCol="0" anchor="t"/>
          <a:lstStyle/>
          <a:p>
            <a:pPr marL="0" indent="0" algn="ctr">
              <a:lnSpc>
                <a:spcPts val="2550"/>
              </a:lnSpc>
              <a:buNone/>
            </a:pPr>
            <a:r>
              <a:rPr lang="en-US" sz="2050" dirty="0">
                <a:latin typeface="DejaVu Sans" panose="020B0603030804020204" pitchFamily="34" charset="0"/>
                <a:ea typeface="DejaVu Sans" panose="020B0603030804020204" pitchFamily="34" charset="0"/>
                <a:cs typeface="DejaVu Sans" panose="020B0603030804020204" pitchFamily="34" charset="0"/>
              </a:rPr>
              <a:t>Strictly Prevent Leakage Across Time</a:t>
            </a:r>
          </a:p>
        </p:txBody>
      </p:sp>
      <p:sp>
        <p:nvSpPr>
          <p:cNvPr id="18" name="Text 16"/>
          <p:cNvSpPr/>
          <p:nvPr/>
        </p:nvSpPr>
        <p:spPr>
          <a:xfrm>
            <a:off x="7653576" y="2090618"/>
            <a:ext cx="6039564" cy="1000125"/>
          </a:xfrm>
          <a:prstGeom prst="rect">
            <a:avLst/>
          </a:prstGeom>
          <a:noFill/>
          <a:ln/>
        </p:spPr>
        <p:txBody>
          <a:bodyPr wrap="square" lIns="0" tIns="0" rIns="0" bIns="0" rtlCol="0" anchor="t"/>
          <a:lstStyle/>
          <a:p>
            <a:pPr marL="0" indent="0" algn="ctr">
              <a:lnSpc>
                <a:spcPts val="2600"/>
              </a:lnSpc>
              <a:buNone/>
            </a:pPr>
            <a:r>
              <a:rPr lang="en-US" sz="1600" dirty="0">
                <a:latin typeface="DejaVu Sans Light" panose="020B0203030804020204" pitchFamily="34" charset="0"/>
                <a:ea typeface="DejaVu Sans Light" panose="020B0203030804020204" pitchFamily="34" charset="0"/>
                <a:cs typeface="DejaVu Sans Light" panose="020B0203030804020204" pitchFamily="34" charset="0"/>
              </a:rPr>
              <a:t>Future information must never leak into training. One timestamp error invalidates all results and creates false confidence.</a:t>
            </a:r>
          </a:p>
        </p:txBody>
      </p:sp>
    </p:spTree>
    <p:extLst>
      <p:ext uri="{BB962C8B-B14F-4D97-AF65-F5344CB8AC3E}">
        <p14:creationId xmlns:p14="http://schemas.microsoft.com/office/powerpoint/2010/main" val="310255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9020" y="572810"/>
            <a:ext cx="7497008" cy="650915"/>
          </a:xfrm>
          <a:prstGeom prst="rect">
            <a:avLst/>
          </a:prstGeom>
          <a:noFill/>
          <a:ln/>
        </p:spPr>
        <p:txBody>
          <a:bodyPr wrap="none" lIns="0" tIns="0" rIns="0" bIns="0" rtlCol="0" anchor="t"/>
          <a:lstStyle/>
          <a:p>
            <a:pPr marL="0" indent="0" algn="l">
              <a:lnSpc>
                <a:spcPts val="5100"/>
              </a:lnSpc>
              <a:buNone/>
            </a:pPr>
            <a:r>
              <a:rPr lang="en-US" sz="4400" dirty="0">
                <a:solidFill>
                  <a:srgbClr val="464646"/>
                </a:solidFill>
                <a:latin typeface="DejaVu Sans" panose="020B0603030804020204" pitchFamily="34" charset="0"/>
                <a:ea typeface="DejaVu Sans" panose="020B0603030804020204" pitchFamily="34" charset="0"/>
                <a:cs typeface="DejaVu Sans" panose="020B0603030804020204" pitchFamily="34" charset="0"/>
              </a:rPr>
              <a:t>Delayed Ground Truth</a:t>
            </a:r>
            <a:endParaRPr lang="en-US" sz="4100" dirty="0"/>
          </a:p>
        </p:txBody>
      </p:sp>
      <p:sp>
        <p:nvSpPr>
          <p:cNvPr id="3" name="Shape 1"/>
          <p:cNvSpPr/>
          <p:nvPr/>
        </p:nvSpPr>
        <p:spPr>
          <a:xfrm>
            <a:off x="740449" y="3901083"/>
            <a:ext cx="13172361" cy="22860"/>
          </a:xfrm>
          <a:prstGeom prst="roundRect">
            <a:avLst>
              <a:gd name="adj" fmla="val 136687"/>
            </a:avLst>
          </a:prstGeom>
          <a:solidFill>
            <a:srgbClr val="D8D4D4"/>
          </a:solidFill>
          <a:ln/>
        </p:spPr>
        <p:txBody>
          <a:bodyPr/>
          <a:lstStyle/>
          <a:p>
            <a:endParaRPr lang="en-US"/>
          </a:p>
        </p:txBody>
      </p:sp>
      <p:sp>
        <p:nvSpPr>
          <p:cNvPr id="4" name="Shape 2"/>
          <p:cNvSpPr/>
          <p:nvPr/>
        </p:nvSpPr>
        <p:spPr>
          <a:xfrm>
            <a:off x="3945612" y="3299103"/>
            <a:ext cx="22860" cy="624840"/>
          </a:xfrm>
          <a:prstGeom prst="roundRect">
            <a:avLst>
              <a:gd name="adj" fmla="val 136687"/>
            </a:avLst>
          </a:prstGeom>
          <a:solidFill>
            <a:srgbClr val="D8D4D4"/>
          </a:solidFill>
          <a:ln/>
        </p:spPr>
        <p:txBody>
          <a:bodyPr/>
          <a:lstStyle/>
          <a:p>
            <a:endParaRPr lang="en-US"/>
          </a:p>
        </p:txBody>
      </p:sp>
      <p:sp>
        <p:nvSpPr>
          <p:cNvPr id="5" name="Shape 3"/>
          <p:cNvSpPr/>
          <p:nvPr/>
        </p:nvSpPr>
        <p:spPr>
          <a:xfrm>
            <a:off x="3722727" y="3689628"/>
            <a:ext cx="468630" cy="468630"/>
          </a:xfrm>
          <a:prstGeom prst="roundRect">
            <a:avLst>
              <a:gd name="adj" fmla="val 6668"/>
            </a:avLst>
          </a:prstGeom>
          <a:solidFill>
            <a:srgbClr val="F2EEEE"/>
          </a:solidFill>
          <a:ln/>
        </p:spPr>
        <p:txBody>
          <a:bodyPr/>
          <a:lstStyle/>
          <a:p>
            <a:endParaRPr lang="en-US"/>
          </a:p>
        </p:txBody>
      </p:sp>
      <p:sp>
        <p:nvSpPr>
          <p:cNvPr id="6" name="Text 4"/>
          <p:cNvSpPr/>
          <p:nvPr/>
        </p:nvSpPr>
        <p:spPr>
          <a:xfrm>
            <a:off x="3800832" y="3793688"/>
            <a:ext cx="312420" cy="390525"/>
          </a:xfrm>
          <a:prstGeom prst="rect">
            <a:avLst/>
          </a:prstGeom>
          <a:noFill/>
          <a:ln/>
        </p:spPr>
        <p:txBody>
          <a:bodyPr wrap="none" lIns="0" tIns="0" rIns="0" bIns="0" rtlCol="0" anchor="t"/>
          <a:lstStyle/>
          <a:p>
            <a:pPr marL="0" indent="0" algn="ctr">
              <a:lnSpc>
                <a:spcPts val="2450"/>
              </a:lnSpc>
              <a:buNone/>
            </a:pPr>
            <a:r>
              <a:rPr lang="en-US" sz="2450" dirty="0">
                <a:solidFill>
                  <a:srgbClr val="464646"/>
                </a:solidFill>
                <a:latin typeface="DejaVu Sans" panose="020B0603030804020204" pitchFamily="34" charset="0"/>
                <a:ea typeface="DejaVu Sans" panose="020B0603030804020204" pitchFamily="34" charset="0"/>
                <a:cs typeface="DejaVu Sans" panose="020B0603030804020204" pitchFamily="34" charset="0"/>
              </a:rPr>
              <a:t>1</a:t>
            </a:r>
            <a:endParaRPr lang="en-US" sz="2450"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7" name="Text 5"/>
          <p:cNvSpPr/>
          <p:nvPr/>
        </p:nvSpPr>
        <p:spPr>
          <a:xfrm>
            <a:off x="2080260" y="1640324"/>
            <a:ext cx="3753445" cy="325398"/>
          </a:xfrm>
          <a:prstGeom prst="rect">
            <a:avLst/>
          </a:prstGeom>
          <a:noFill/>
          <a:ln/>
        </p:spPr>
        <p:txBody>
          <a:bodyPr wrap="none" lIns="0" tIns="0" rIns="0" bIns="0" rtlCol="0" anchor="t"/>
          <a:lstStyle/>
          <a:p>
            <a:pPr marL="0" indent="0" algn="ctr">
              <a:lnSpc>
                <a:spcPts val="2550"/>
              </a:lnSpc>
              <a:buNone/>
            </a:pPr>
            <a:r>
              <a:rPr lang="en-US" sz="2050" dirty="0">
                <a:solidFill>
                  <a:srgbClr val="464646"/>
                </a:solidFill>
                <a:latin typeface="DejaVu Sans" panose="020B0603030804020204" pitchFamily="34" charset="0"/>
                <a:ea typeface="DejaVu Sans" panose="020B0603030804020204" pitchFamily="34" charset="0"/>
                <a:cs typeface="DejaVu Sans" panose="020B0603030804020204" pitchFamily="34" charset="0"/>
              </a:rPr>
              <a:t>Temporal Train/Val/Test Splits</a:t>
            </a:r>
            <a:endParaRPr lang="en-US" sz="2050"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ext 6"/>
          <p:cNvSpPr/>
          <p:nvPr/>
        </p:nvSpPr>
        <p:spPr>
          <a:xfrm>
            <a:off x="937260" y="2090618"/>
            <a:ext cx="6039564" cy="666750"/>
          </a:xfrm>
          <a:prstGeom prst="rect">
            <a:avLst/>
          </a:prstGeom>
          <a:noFill/>
          <a:ln/>
        </p:spPr>
        <p:txBody>
          <a:bodyPr wrap="square" lIns="0" tIns="0" rIns="0" bIns="0" rtlCol="0" anchor="t"/>
          <a:lstStyle/>
          <a:p>
            <a:pPr marL="0" indent="0" algn="ctr">
              <a:lnSpc>
                <a:spcPts val="2600"/>
              </a:lnSpc>
              <a:buNone/>
            </a:pPr>
            <a:r>
              <a:rPr lang="en-US" sz="1600" dirty="0">
                <a:solidFill>
                  <a:srgbClr val="464646"/>
                </a:solidFill>
                <a:latin typeface="DejaVu Sans Light" panose="020B0203030804020204" pitchFamily="34" charset="0"/>
                <a:ea typeface="DejaVu Sans Light" panose="020B0203030804020204" pitchFamily="34" charset="0"/>
                <a:cs typeface="DejaVu Sans Light" panose="020B0203030804020204" pitchFamily="34" charset="0"/>
              </a:rPr>
              <a:t>Never randomize timestamps. Train on past data, validate on near-future, test on held-out future. Respect time's arrow.</a:t>
            </a:r>
            <a:endParaRPr lang="en-US" sz="1600" dirty="0">
              <a:latin typeface="DejaVu Sans Light" panose="020B0203030804020204" pitchFamily="34" charset="0"/>
              <a:ea typeface="DejaVu Sans Light" panose="020B0203030804020204" pitchFamily="34" charset="0"/>
              <a:cs typeface="DejaVu Sans Light" panose="020B0203030804020204" pitchFamily="34" charset="0"/>
            </a:endParaRPr>
          </a:p>
        </p:txBody>
      </p:sp>
      <p:sp>
        <p:nvSpPr>
          <p:cNvPr id="9" name="Shape 7"/>
          <p:cNvSpPr/>
          <p:nvPr/>
        </p:nvSpPr>
        <p:spPr>
          <a:xfrm>
            <a:off x="7303770" y="3923943"/>
            <a:ext cx="22860" cy="624840"/>
          </a:xfrm>
          <a:prstGeom prst="roundRect">
            <a:avLst>
              <a:gd name="adj" fmla="val 136687"/>
            </a:avLst>
          </a:prstGeom>
          <a:solidFill>
            <a:srgbClr val="D8D4D4"/>
          </a:solidFill>
          <a:ln/>
        </p:spPr>
        <p:txBody>
          <a:bodyPr/>
          <a:lstStyle/>
          <a:p>
            <a:endParaRPr lang="en-US"/>
          </a:p>
        </p:txBody>
      </p:sp>
      <p:sp>
        <p:nvSpPr>
          <p:cNvPr id="10" name="Shape 8"/>
          <p:cNvSpPr/>
          <p:nvPr/>
        </p:nvSpPr>
        <p:spPr>
          <a:xfrm>
            <a:off x="7080885" y="3689628"/>
            <a:ext cx="468630" cy="468630"/>
          </a:xfrm>
          <a:prstGeom prst="roundRect">
            <a:avLst>
              <a:gd name="adj" fmla="val 6668"/>
            </a:avLst>
          </a:prstGeom>
          <a:solidFill>
            <a:srgbClr val="F2EEEE"/>
          </a:solidFill>
          <a:ln/>
        </p:spPr>
        <p:txBody>
          <a:bodyPr/>
          <a:lstStyle/>
          <a:p>
            <a:endParaRPr lang="en-US"/>
          </a:p>
        </p:txBody>
      </p:sp>
      <p:sp>
        <p:nvSpPr>
          <p:cNvPr id="11" name="Text 9"/>
          <p:cNvSpPr/>
          <p:nvPr/>
        </p:nvSpPr>
        <p:spPr>
          <a:xfrm>
            <a:off x="7153275" y="3799046"/>
            <a:ext cx="312420" cy="390525"/>
          </a:xfrm>
          <a:prstGeom prst="rect">
            <a:avLst/>
          </a:prstGeom>
          <a:noFill/>
          <a:ln/>
        </p:spPr>
        <p:txBody>
          <a:bodyPr wrap="none" lIns="0" tIns="0" rIns="0" bIns="0" rtlCol="0" anchor="t"/>
          <a:lstStyle/>
          <a:p>
            <a:pPr marL="0" indent="0" algn="ctr">
              <a:lnSpc>
                <a:spcPts val="2450"/>
              </a:lnSpc>
              <a:buNone/>
            </a:pPr>
            <a:r>
              <a:rPr lang="en-US" sz="2450" dirty="0">
                <a:solidFill>
                  <a:srgbClr val="464646"/>
                </a:solidFill>
                <a:latin typeface="DejaVu Sans" panose="020B0603030804020204" pitchFamily="34" charset="0"/>
                <a:ea typeface="DejaVu Sans" panose="020B0603030804020204" pitchFamily="34" charset="0"/>
                <a:cs typeface="DejaVu Sans" panose="020B0603030804020204" pitchFamily="34" charset="0"/>
              </a:rPr>
              <a:t>2</a:t>
            </a:r>
            <a:endParaRPr lang="en-US" sz="2450"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12" name="Text 10"/>
          <p:cNvSpPr/>
          <p:nvPr/>
        </p:nvSpPr>
        <p:spPr>
          <a:xfrm>
            <a:off x="5197078" y="4757142"/>
            <a:ext cx="4236244" cy="325398"/>
          </a:xfrm>
          <a:prstGeom prst="rect">
            <a:avLst/>
          </a:prstGeom>
          <a:noFill/>
          <a:ln/>
        </p:spPr>
        <p:txBody>
          <a:bodyPr wrap="none" lIns="0" tIns="0" rIns="0" bIns="0" rtlCol="0" anchor="t"/>
          <a:lstStyle/>
          <a:p>
            <a:pPr marL="0" indent="0" algn="ctr">
              <a:lnSpc>
                <a:spcPts val="2550"/>
              </a:lnSpc>
              <a:buNone/>
            </a:pPr>
            <a:r>
              <a:rPr lang="en-US" sz="2050" dirty="0">
                <a:solidFill>
                  <a:srgbClr val="464646"/>
                </a:solidFill>
                <a:latin typeface="DejaVu Sans" panose="020B0603030804020204" pitchFamily="34" charset="0"/>
                <a:ea typeface="DejaVu Sans" panose="020B0603030804020204" pitchFamily="34" charset="0"/>
                <a:cs typeface="DejaVu Sans" panose="020B0603030804020204" pitchFamily="34" charset="0"/>
              </a:rPr>
              <a:t>Rolling Windows with Safety Gaps</a:t>
            </a:r>
            <a:endParaRPr lang="en-US" sz="2050"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13" name="Text 11"/>
          <p:cNvSpPr/>
          <p:nvPr/>
        </p:nvSpPr>
        <p:spPr>
          <a:xfrm>
            <a:off x="4295418" y="5207437"/>
            <a:ext cx="6039564" cy="1000125"/>
          </a:xfrm>
          <a:prstGeom prst="rect">
            <a:avLst/>
          </a:prstGeom>
          <a:noFill/>
          <a:ln/>
        </p:spPr>
        <p:txBody>
          <a:bodyPr wrap="square" lIns="0" tIns="0" rIns="0" bIns="0" rtlCol="0" anchor="t"/>
          <a:lstStyle/>
          <a:p>
            <a:pPr marL="0" indent="0" algn="ctr">
              <a:lnSpc>
                <a:spcPts val="2600"/>
              </a:lnSpc>
              <a:buNone/>
            </a:pPr>
            <a:r>
              <a:rPr lang="en-US" sz="1600" dirty="0">
                <a:solidFill>
                  <a:srgbClr val="464646"/>
                </a:solidFill>
                <a:latin typeface="DejaVu Sans Light" panose="020B0203030804020204" pitchFamily="34" charset="0"/>
                <a:ea typeface="DejaVu Sans Light" panose="020B0203030804020204" pitchFamily="34" charset="0"/>
                <a:cs typeface="DejaVu Sans Light" panose="020B0203030804020204" pitchFamily="34" charset="0"/>
              </a:rPr>
              <a:t>Use sliding time windows that mimic production deployment. Add gaps between train and validation to simulate label delay.</a:t>
            </a:r>
            <a:endParaRPr lang="en-US" sz="1600" dirty="0">
              <a:latin typeface="DejaVu Sans Light" panose="020B0203030804020204" pitchFamily="34" charset="0"/>
              <a:ea typeface="DejaVu Sans Light" panose="020B0203030804020204" pitchFamily="34" charset="0"/>
              <a:cs typeface="DejaVu Sans Light" panose="020B0203030804020204" pitchFamily="34" charset="0"/>
            </a:endParaRPr>
          </a:p>
        </p:txBody>
      </p:sp>
      <p:sp>
        <p:nvSpPr>
          <p:cNvPr id="14" name="Shape 12"/>
          <p:cNvSpPr/>
          <p:nvPr/>
        </p:nvSpPr>
        <p:spPr>
          <a:xfrm>
            <a:off x="10661928" y="3299103"/>
            <a:ext cx="22860" cy="624840"/>
          </a:xfrm>
          <a:prstGeom prst="roundRect">
            <a:avLst>
              <a:gd name="adj" fmla="val 136687"/>
            </a:avLst>
          </a:prstGeom>
          <a:solidFill>
            <a:srgbClr val="D8D4D4"/>
          </a:solidFill>
          <a:ln/>
        </p:spPr>
        <p:txBody>
          <a:bodyPr/>
          <a:lstStyle/>
          <a:p>
            <a:endParaRPr lang="en-US"/>
          </a:p>
        </p:txBody>
      </p:sp>
      <p:sp>
        <p:nvSpPr>
          <p:cNvPr id="15" name="Shape 13"/>
          <p:cNvSpPr/>
          <p:nvPr/>
        </p:nvSpPr>
        <p:spPr>
          <a:xfrm>
            <a:off x="10427613" y="3689627"/>
            <a:ext cx="468630" cy="468630"/>
          </a:xfrm>
          <a:prstGeom prst="roundRect">
            <a:avLst>
              <a:gd name="adj" fmla="val 6668"/>
            </a:avLst>
          </a:prstGeom>
          <a:solidFill>
            <a:srgbClr val="F2EEEE"/>
          </a:solidFill>
          <a:ln/>
        </p:spPr>
        <p:txBody>
          <a:bodyPr/>
          <a:lstStyle/>
          <a:p>
            <a:endParaRPr lang="en-US"/>
          </a:p>
        </p:txBody>
      </p:sp>
      <p:sp>
        <p:nvSpPr>
          <p:cNvPr id="16" name="Text 14"/>
          <p:cNvSpPr/>
          <p:nvPr/>
        </p:nvSpPr>
        <p:spPr>
          <a:xfrm>
            <a:off x="10517148" y="3806785"/>
            <a:ext cx="312420" cy="390525"/>
          </a:xfrm>
          <a:prstGeom prst="rect">
            <a:avLst/>
          </a:prstGeom>
          <a:noFill/>
          <a:ln/>
        </p:spPr>
        <p:txBody>
          <a:bodyPr wrap="none" lIns="0" tIns="0" rIns="0" bIns="0" rtlCol="0" anchor="t"/>
          <a:lstStyle/>
          <a:p>
            <a:pPr marL="0" indent="0" algn="ctr">
              <a:lnSpc>
                <a:spcPts val="2450"/>
              </a:lnSpc>
              <a:buNone/>
            </a:pPr>
            <a:r>
              <a:rPr lang="en-US" sz="2450" dirty="0">
                <a:solidFill>
                  <a:srgbClr val="464646"/>
                </a:solidFill>
                <a:latin typeface="DejaVu Sans" panose="020B0603030804020204" pitchFamily="34" charset="0"/>
                <a:ea typeface="DejaVu Sans" panose="020B0603030804020204" pitchFamily="34" charset="0"/>
                <a:cs typeface="DejaVu Sans" panose="020B0603030804020204" pitchFamily="34" charset="0"/>
              </a:rPr>
              <a:t>3</a:t>
            </a:r>
            <a:endParaRPr lang="en-US" sz="2450"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17" name="Text 15"/>
          <p:cNvSpPr/>
          <p:nvPr/>
        </p:nvSpPr>
        <p:spPr>
          <a:xfrm>
            <a:off x="8349615" y="1640324"/>
            <a:ext cx="4647486" cy="325398"/>
          </a:xfrm>
          <a:prstGeom prst="rect">
            <a:avLst/>
          </a:prstGeom>
          <a:noFill/>
          <a:ln/>
        </p:spPr>
        <p:txBody>
          <a:bodyPr wrap="none" lIns="0" tIns="0" rIns="0" bIns="0" rtlCol="0" anchor="t"/>
          <a:lstStyle/>
          <a:p>
            <a:pPr marL="0" indent="0" algn="ctr">
              <a:lnSpc>
                <a:spcPts val="2550"/>
              </a:lnSpc>
              <a:buNone/>
            </a:pPr>
            <a:r>
              <a:rPr lang="en-US" sz="2050" dirty="0">
                <a:solidFill>
                  <a:srgbClr val="464646"/>
                </a:solidFill>
                <a:latin typeface="DejaVu Sans" panose="020B0603030804020204" pitchFamily="34" charset="0"/>
                <a:ea typeface="DejaVu Sans" panose="020B0603030804020204" pitchFamily="34" charset="0"/>
                <a:cs typeface="DejaVu Sans" panose="020B0603030804020204" pitchFamily="34" charset="0"/>
              </a:rPr>
              <a:t>Strictly Prevent Leakage Across Time</a:t>
            </a:r>
            <a:endParaRPr lang="en-US" sz="2050"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18" name="Text 16"/>
          <p:cNvSpPr/>
          <p:nvPr/>
        </p:nvSpPr>
        <p:spPr>
          <a:xfrm>
            <a:off x="7653576" y="2090618"/>
            <a:ext cx="6039564" cy="1000125"/>
          </a:xfrm>
          <a:prstGeom prst="rect">
            <a:avLst/>
          </a:prstGeom>
          <a:noFill/>
          <a:ln/>
        </p:spPr>
        <p:txBody>
          <a:bodyPr wrap="square" lIns="0" tIns="0" rIns="0" bIns="0" rtlCol="0" anchor="t"/>
          <a:lstStyle/>
          <a:p>
            <a:pPr marL="0" indent="0" algn="ctr">
              <a:lnSpc>
                <a:spcPts val="2600"/>
              </a:lnSpc>
              <a:buNone/>
            </a:pPr>
            <a:r>
              <a:rPr lang="en-US" sz="1600" dirty="0">
                <a:solidFill>
                  <a:srgbClr val="464646"/>
                </a:solidFill>
                <a:latin typeface="DejaVu Sans Light" panose="020B0203030804020204" pitchFamily="34" charset="0"/>
                <a:ea typeface="DejaVu Sans Light" panose="020B0203030804020204" pitchFamily="34" charset="0"/>
                <a:cs typeface="DejaVu Sans Light" panose="020B0203030804020204" pitchFamily="34" charset="0"/>
              </a:rPr>
              <a:t>Future information must never leak into training. One timestamp error invalidates all results and creates false confidence.</a:t>
            </a:r>
            <a:endParaRPr lang="en-US" sz="1600" dirty="0">
              <a:latin typeface="DejaVu Sans Light" panose="020B0203030804020204" pitchFamily="34" charset="0"/>
              <a:ea typeface="DejaVu Sans Light" panose="020B0203030804020204" pitchFamily="34" charset="0"/>
              <a:cs typeface="DejaVu Sans Light" panose="020B0203030804020204" pitchFamily="34" charset="0"/>
            </a:endParaRPr>
          </a:p>
        </p:txBody>
      </p:sp>
      <p:grpSp>
        <p:nvGrpSpPr>
          <p:cNvPr id="23" name="Group 22">
            <a:extLst>
              <a:ext uri="{FF2B5EF4-FFF2-40B4-BE49-F238E27FC236}">
                <a16:creationId xmlns:a16="http://schemas.microsoft.com/office/drawing/2014/main" id="{9047DAFE-DAB5-4F22-76A6-30DDBB73BEF7}"/>
              </a:ext>
            </a:extLst>
          </p:cNvPr>
          <p:cNvGrpSpPr/>
          <p:nvPr/>
        </p:nvGrpSpPr>
        <p:grpSpPr>
          <a:xfrm>
            <a:off x="657521" y="6702147"/>
            <a:ext cx="13255290" cy="1218486"/>
            <a:chOff x="657521" y="6702147"/>
            <a:chExt cx="13255290" cy="1218486"/>
          </a:xfrm>
        </p:grpSpPr>
        <p:sp>
          <p:nvSpPr>
            <p:cNvPr id="19" name="Shape 17"/>
            <p:cNvSpPr/>
            <p:nvPr/>
          </p:nvSpPr>
          <p:spPr>
            <a:xfrm>
              <a:off x="717589" y="6702147"/>
              <a:ext cx="13172361" cy="1218486"/>
            </a:xfrm>
            <a:prstGeom prst="roundRect">
              <a:avLst>
                <a:gd name="adj" fmla="val 2564"/>
              </a:avLst>
            </a:prstGeom>
            <a:solidFill>
              <a:srgbClr val="BEF3E2"/>
            </a:solidFill>
            <a:ln/>
          </p:spPr>
          <p:txBody>
            <a:bodyPr/>
            <a:lstStyle/>
            <a:p>
              <a:endParaRPr lang="en-US"/>
            </a:p>
          </p:txBody>
        </p:sp>
        <p:sp>
          <p:nvSpPr>
            <p:cNvPr id="21" name="Text 18"/>
            <p:cNvSpPr/>
            <p:nvPr/>
          </p:nvSpPr>
          <p:spPr>
            <a:xfrm>
              <a:off x="1548473" y="6962417"/>
              <a:ext cx="12364338" cy="666750"/>
            </a:xfrm>
            <a:prstGeom prst="rect">
              <a:avLst/>
            </a:prstGeom>
            <a:noFill/>
            <a:ln/>
          </p:spPr>
          <p:txBody>
            <a:bodyPr wrap="square" lIns="0" tIns="0" rIns="0" bIns="0" rtlCol="0" anchor="t"/>
            <a:lstStyle/>
            <a:p>
              <a:pPr marL="0" indent="0" algn="l">
                <a:lnSpc>
                  <a:spcPts val="2600"/>
                </a:lnSpc>
                <a:buNone/>
              </a:pPr>
              <a:r>
                <a:rPr lang="en-US" b="1" dirty="0">
                  <a:solidFill>
                    <a:srgbClr val="000000"/>
                  </a:solidFill>
                  <a:latin typeface="DejaVu Sans" panose="020B0603030804020204" pitchFamily="34" charset="0"/>
                  <a:ea typeface="DejaVu Sans" panose="020B0603030804020204" pitchFamily="34" charset="0"/>
                  <a:cs typeface="DejaVu Sans" panose="020B0603030804020204" pitchFamily="34" charset="0"/>
                </a:rPr>
                <a:t>Remember:</a:t>
              </a:r>
              <a:r>
                <a:rPr lang="en-US" dirty="0">
                  <a:solidFill>
                    <a:srgbClr val="000000"/>
                  </a:solidFill>
                  <a:latin typeface="DejaVu Sans" panose="020B0603030804020204" pitchFamily="34" charset="0"/>
                  <a:ea typeface="DejaVu Sans" panose="020B0603030804020204" pitchFamily="34" charset="0"/>
                  <a:cs typeface="DejaVu Sans" panose="020B0603030804020204" pitchFamily="34" charset="0"/>
                </a:rPr>
                <a:t> Random splits give you optimistic metrics that collapse in production. Time-based validation predicts real performance.</a:t>
              </a:r>
              <a:endParaRPr lang="en-US"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22" name="TextBox 21">
              <a:extLst>
                <a:ext uri="{FF2B5EF4-FFF2-40B4-BE49-F238E27FC236}">
                  <a16:creationId xmlns:a16="http://schemas.microsoft.com/office/drawing/2014/main" id="{632906AA-0FEB-B6B5-54DF-3D8AFFA32C2B}"/>
                </a:ext>
              </a:extLst>
            </p:cNvPr>
            <p:cNvSpPr txBox="1"/>
            <p:nvPr/>
          </p:nvSpPr>
          <p:spPr>
            <a:xfrm>
              <a:off x="657521" y="6883270"/>
              <a:ext cx="1802102" cy="769441"/>
            </a:xfrm>
            <a:prstGeom prst="rect">
              <a:avLst/>
            </a:prstGeom>
            <a:noFill/>
          </p:spPr>
          <p:txBody>
            <a:bodyPr wrap="square" rtlCol="0">
              <a:spAutoFit/>
            </a:bodyPr>
            <a:lstStyle/>
            <a:p>
              <a:r>
                <a:rPr lang="en-US" sz="4400" dirty="0"/>
                <a:t>💡</a:t>
              </a:r>
            </a:p>
          </p:txBody>
        </p:sp>
      </p:grpSp>
    </p:spTree>
    <p:extLst>
      <p:ext uri="{BB962C8B-B14F-4D97-AF65-F5344CB8AC3E}">
        <p14:creationId xmlns:p14="http://schemas.microsoft.com/office/powerpoint/2010/main" val="14718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multiple colors&#10;&#10;Description automatically generated with medium confidence">
            <a:extLst>
              <a:ext uri="{FF2B5EF4-FFF2-40B4-BE49-F238E27FC236}">
                <a16:creationId xmlns:a16="http://schemas.microsoft.com/office/drawing/2014/main" id="{2B2C6EE5-D221-0584-38C0-4619C454953F}"/>
              </a:ext>
            </a:extLst>
          </p:cNvPr>
          <p:cNvPicPr>
            <a:picLocks noChangeAspect="1"/>
          </p:cNvPicPr>
          <p:nvPr/>
        </p:nvPicPr>
        <p:blipFill>
          <a:blip r:embed="rId3"/>
          <a:stretch>
            <a:fillRect/>
          </a:stretch>
        </p:blipFill>
        <p:spPr>
          <a:xfrm>
            <a:off x="962393" y="1421886"/>
            <a:ext cx="12705613" cy="5385827"/>
          </a:xfrm>
          <a:prstGeom prst="rect">
            <a:avLst/>
          </a:prstGeom>
        </p:spPr>
      </p:pic>
      <p:pic>
        <p:nvPicPr>
          <p:cNvPr id="4" name="Picture 3" descr="A close-up of a black background&#10;&#10;Description automatically generated">
            <a:extLst>
              <a:ext uri="{FF2B5EF4-FFF2-40B4-BE49-F238E27FC236}">
                <a16:creationId xmlns:a16="http://schemas.microsoft.com/office/drawing/2014/main" id="{4EFD08E4-E0D2-7F50-6BE6-BFD02EABEC49}"/>
              </a:ext>
            </a:extLst>
          </p:cNvPr>
          <p:cNvPicPr>
            <a:picLocks noChangeAspect="1"/>
          </p:cNvPicPr>
          <p:nvPr/>
        </p:nvPicPr>
        <p:blipFill>
          <a:blip r:embed="rId4">
            <a:extLst>
              <a:ext uri="{BEBA8EAE-BF5A-486C-A8C5-ECC9F3942E4B}">
                <a14:imgProps xmlns:a14="http://schemas.microsoft.com/office/drawing/2010/main">
                  <a14:imgLayer r:embed="rId5">
                    <a14:imgEffect>
                      <a14:artisticPencilGrayscale/>
                    </a14:imgEffect>
                  </a14:imgLayer>
                </a14:imgProps>
              </a:ext>
            </a:extLst>
          </a:blip>
          <a:stretch>
            <a:fillRect/>
          </a:stretch>
        </p:blipFill>
        <p:spPr>
          <a:xfrm>
            <a:off x="13293725" y="7600673"/>
            <a:ext cx="1057275" cy="441236"/>
          </a:xfrm>
          <a:prstGeom prst="rect">
            <a:avLst/>
          </a:prstGeom>
        </p:spPr>
      </p:pic>
      <p:sp>
        <p:nvSpPr>
          <p:cNvPr id="5" name="TextBox 4">
            <a:extLst>
              <a:ext uri="{FF2B5EF4-FFF2-40B4-BE49-F238E27FC236}">
                <a16:creationId xmlns:a16="http://schemas.microsoft.com/office/drawing/2014/main" id="{F214B6C0-9D59-6836-D6BF-40AB57900F07}"/>
              </a:ext>
            </a:extLst>
          </p:cNvPr>
          <p:cNvSpPr txBox="1"/>
          <p:nvPr/>
        </p:nvSpPr>
        <p:spPr>
          <a:xfrm>
            <a:off x="279400" y="7734132"/>
            <a:ext cx="7315200" cy="307777"/>
          </a:xfrm>
          <a:prstGeom prst="rect">
            <a:avLst/>
          </a:prstGeom>
        </p:spPr>
        <p:txBody>
          <a:bodyPr wrap="square">
            <a:spAutoFit/>
          </a:bodyPr>
          <a:lstStyle/>
          <a:p>
            <a:r>
              <a:rPr lang="en-US" sz="1400" dirty="0">
                <a:solidFill>
                  <a:schemeClr val="bg2">
                    <a:lumMod val="75000"/>
                  </a:schemeClr>
                </a:solidFill>
                <a:latin typeface="DejaVu Sans Light" panose="020B0203030804020204" pitchFamily="34" charset="0"/>
                <a:ea typeface="DejaVu Sans Light" panose="020B0203030804020204" pitchFamily="34" charset="0"/>
                <a:cs typeface="DejaVu Sans Light" panose="020B0203030804020204" pitchFamily="34" charset="0"/>
              </a:rPr>
              <a:t>cesarsotovalero.net </a:t>
            </a:r>
            <a:endParaRPr lang="en-US" sz="1400" dirty="0">
              <a:solidFill>
                <a:schemeClr val="bg2">
                  <a:lumMod val="75000"/>
                </a:schemeClr>
              </a:solidFill>
            </a:endParaRPr>
          </a:p>
        </p:txBody>
      </p:sp>
    </p:spTree>
    <p:extLst>
      <p:ext uri="{BB962C8B-B14F-4D97-AF65-F5344CB8AC3E}">
        <p14:creationId xmlns:p14="http://schemas.microsoft.com/office/powerpoint/2010/main" val="30329470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E6A1C50B-8714-86EE-15AE-E54731F5FA1C}"/>
              </a:ext>
            </a:extLst>
          </p:cNvPr>
          <p:cNvSpPr/>
          <p:nvPr/>
        </p:nvSpPr>
        <p:spPr>
          <a:xfrm>
            <a:off x="0" y="3020814"/>
            <a:ext cx="14630400" cy="2187972"/>
          </a:xfrm>
          <a:prstGeom prst="rect">
            <a:avLst/>
          </a:prstGeom>
          <a:noFill/>
          <a:ln/>
        </p:spPr>
        <p:txBody>
          <a:bodyPr wrap="square" lIns="0" tIns="0" rIns="0" bIns="0" rtlCol="0" anchor="ctr"/>
          <a:lstStyle/>
          <a:p>
            <a:pPr marL="0" indent="0" algn="ctr">
              <a:buNone/>
            </a:pPr>
            <a:r>
              <a:rPr lang="en-US" sz="5400" b="1" dirty="0">
                <a:solidFill>
                  <a:srgbClr val="030303"/>
                </a:solidFill>
                <a:latin typeface="DejaVu Sans" panose="020B0603030804020204" pitchFamily="34" charset="0"/>
                <a:ea typeface="DejaVu Sans" panose="020B0603030804020204" pitchFamily="34" charset="0"/>
                <a:cs typeface="DejaVu Sans" panose="020B0603030804020204" pitchFamily="34" charset="0"/>
              </a:rPr>
              <a:t>4. Latency-Aware Modeling</a:t>
            </a:r>
          </a:p>
        </p:txBody>
      </p:sp>
    </p:spTree>
    <p:extLst>
      <p:ext uri="{BB962C8B-B14F-4D97-AF65-F5344CB8AC3E}">
        <p14:creationId xmlns:p14="http://schemas.microsoft.com/office/powerpoint/2010/main" val="7582173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payment server&#10;&#10;Description automatically generated">
            <a:extLst>
              <a:ext uri="{FF2B5EF4-FFF2-40B4-BE49-F238E27FC236}">
                <a16:creationId xmlns:a16="http://schemas.microsoft.com/office/drawing/2014/main" id="{2DEBF9C3-FD9A-62CB-2892-162F5EDCF07B}"/>
              </a:ext>
            </a:extLst>
          </p:cNvPr>
          <p:cNvPicPr>
            <a:picLocks noChangeAspect="1"/>
          </p:cNvPicPr>
          <p:nvPr/>
        </p:nvPicPr>
        <p:blipFill>
          <a:blip r:embed="rId3"/>
          <a:stretch>
            <a:fillRect/>
          </a:stretch>
        </p:blipFill>
        <p:spPr>
          <a:xfrm>
            <a:off x="1940718" y="1352256"/>
            <a:ext cx="10748963" cy="5525087"/>
          </a:xfrm>
          <a:prstGeom prst="rect">
            <a:avLst/>
          </a:prstGeom>
        </p:spPr>
      </p:pic>
      <p:sp>
        <p:nvSpPr>
          <p:cNvPr id="8" name="Text 0">
            <a:extLst>
              <a:ext uri="{FF2B5EF4-FFF2-40B4-BE49-F238E27FC236}">
                <a16:creationId xmlns:a16="http://schemas.microsoft.com/office/drawing/2014/main" id="{69A59C66-CD6F-EF68-9754-AB3F1A6587AB}"/>
              </a:ext>
            </a:extLst>
          </p:cNvPr>
          <p:cNvSpPr/>
          <p:nvPr/>
        </p:nvSpPr>
        <p:spPr>
          <a:xfrm>
            <a:off x="790932" y="621387"/>
            <a:ext cx="7562136" cy="1412319"/>
          </a:xfrm>
          <a:prstGeom prst="rect">
            <a:avLst/>
          </a:prstGeom>
          <a:noFill/>
          <a:ln/>
        </p:spPr>
        <p:txBody>
          <a:bodyPr wrap="square" lIns="0" tIns="0" rIns="0" bIns="0" rtlCol="0" anchor="t"/>
          <a:lstStyle/>
          <a:p>
            <a:pPr marL="0" indent="0" algn="l">
              <a:lnSpc>
                <a:spcPts val="5550"/>
              </a:lnSpc>
              <a:buNone/>
            </a:pPr>
            <a:r>
              <a:rPr lang="en-US" sz="4400" dirty="0">
                <a:solidFill>
                  <a:srgbClr val="030303"/>
                </a:solidFill>
                <a:latin typeface="DM Sans Semi Bold" pitchFamily="34" charset="0"/>
                <a:ea typeface="DM Sans Semi Bold" pitchFamily="34" charset="-122"/>
                <a:cs typeface="DM Sans Semi Bold" pitchFamily="34" charset="-120"/>
              </a:rPr>
              <a:t>Latency</a:t>
            </a:r>
            <a:endParaRPr lang="en-US" sz="4400" dirty="0"/>
          </a:p>
        </p:txBody>
      </p:sp>
      <p:pic>
        <p:nvPicPr>
          <p:cNvPr id="9" name="Picture 8" descr="A close-up of a black background&#10;&#10;Description automatically generated">
            <a:extLst>
              <a:ext uri="{FF2B5EF4-FFF2-40B4-BE49-F238E27FC236}">
                <a16:creationId xmlns:a16="http://schemas.microsoft.com/office/drawing/2014/main" id="{E842FE71-813A-4E85-BDD3-8AAA5F7D0434}"/>
              </a:ext>
            </a:extLst>
          </p:cNvPr>
          <p:cNvPicPr>
            <a:picLocks noChangeAspect="1"/>
          </p:cNvPicPr>
          <p:nvPr/>
        </p:nvPicPr>
        <p:blipFill>
          <a:blip r:embed="rId4">
            <a:extLst>
              <a:ext uri="{BEBA8EAE-BF5A-486C-A8C5-ECC9F3942E4B}">
                <a14:imgProps xmlns:a14="http://schemas.microsoft.com/office/drawing/2010/main">
                  <a14:imgLayer r:embed="rId5">
                    <a14:imgEffect>
                      <a14:artisticPencilGrayscale/>
                    </a14:imgEffect>
                  </a14:imgLayer>
                </a14:imgProps>
              </a:ext>
            </a:extLst>
          </a:blip>
          <a:stretch>
            <a:fillRect/>
          </a:stretch>
        </p:blipFill>
        <p:spPr>
          <a:xfrm>
            <a:off x="13293725" y="7600673"/>
            <a:ext cx="1057275" cy="441236"/>
          </a:xfrm>
          <a:prstGeom prst="rect">
            <a:avLst/>
          </a:prstGeom>
        </p:spPr>
      </p:pic>
      <p:sp>
        <p:nvSpPr>
          <p:cNvPr id="10" name="TextBox 9">
            <a:extLst>
              <a:ext uri="{FF2B5EF4-FFF2-40B4-BE49-F238E27FC236}">
                <a16:creationId xmlns:a16="http://schemas.microsoft.com/office/drawing/2014/main" id="{A6C79138-E066-4511-5ECC-9DD35DB30DC8}"/>
              </a:ext>
            </a:extLst>
          </p:cNvPr>
          <p:cNvSpPr txBox="1"/>
          <p:nvPr/>
        </p:nvSpPr>
        <p:spPr>
          <a:xfrm>
            <a:off x="279400" y="7734132"/>
            <a:ext cx="7315200" cy="307777"/>
          </a:xfrm>
          <a:prstGeom prst="rect">
            <a:avLst/>
          </a:prstGeom>
        </p:spPr>
        <p:txBody>
          <a:bodyPr wrap="square">
            <a:spAutoFit/>
          </a:bodyPr>
          <a:lstStyle/>
          <a:p>
            <a:r>
              <a:rPr lang="en-US" sz="1400" dirty="0">
                <a:solidFill>
                  <a:schemeClr val="bg2">
                    <a:lumMod val="75000"/>
                  </a:schemeClr>
                </a:solidFill>
                <a:latin typeface="DejaVu Sans Light" panose="020B0203030804020204" pitchFamily="34" charset="0"/>
                <a:ea typeface="DejaVu Sans Light" panose="020B0203030804020204" pitchFamily="34" charset="0"/>
                <a:cs typeface="DejaVu Sans Light" panose="020B0203030804020204" pitchFamily="34" charset="0"/>
              </a:rPr>
              <a:t>cesarsotovalero.net </a:t>
            </a:r>
            <a:endParaRPr lang="en-US" sz="1400" dirty="0">
              <a:solidFill>
                <a:schemeClr val="bg2">
                  <a:lumMod val="75000"/>
                </a:schemeClr>
              </a:solidFill>
            </a:endParaRPr>
          </a:p>
        </p:txBody>
      </p:sp>
      <p:pic>
        <p:nvPicPr>
          <p:cNvPr id="11" name="Picture 10" descr="A red arrow pointing down&#10;&#10;Description automatically generated">
            <a:extLst>
              <a:ext uri="{FF2B5EF4-FFF2-40B4-BE49-F238E27FC236}">
                <a16:creationId xmlns:a16="http://schemas.microsoft.com/office/drawing/2014/main" id="{9F6D74A3-8EFD-1895-5229-185429D4F514}"/>
              </a:ext>
            </a:extLst>
          </p:cNvPr>
          <p:cNvPicPr>
            <a:picLocks noChangeAspect="1"/>
          </p:cNvPicPr>
          <p:nvPr/>
        </p:nvPicPr>
        <p:blipFill>
          <a:blip r:embed="rId6"/>
          <a:stretch>
            <a:fillRect/>
          </a:stretch>
        </p:blipFill>
        <p:spPr>
          <a:xfrm rot="5794741">
            <a:off x="11900351" y="2781300"/>
            <a:ext cx="1257379" cy="1176337"/>
          </a:xfrm>
          <a:prstGeom prst="rect">
            <a:avLst/>
          </a:prstGeom>
        </p:spPr>
      </p:pic>
    </p:spTree>
    <p:extLst>
      <p:ext uri="{BB962C8B-B14F-4D97-AF65-F5344CB8AC3E}">
        <p14:creationId xmlns:p14="http://schemas.microsoft.com/office/powerpoint/2010/main" val="244180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790932" y="621387"/>
            <a:ext cx="9561144" cy="1412319"/>
          </a:xfrm>
          <a:prstGeom prst="rect">
            <a:avLst/>
          </a:prstGeom>
          <a:noFill/>
          <a:ln/>
        </p:spPr>
        <p:txBody>
          <a:bodyPr wrap="square" lIns="0" tIns="0" rIns="0" bIns="0" rtlCol="0" anchor="t"/>
          <a:lstStyle/>
          <a:p>
            <a:pPr marL="0" indent="0" algn="l">
              <a:lnSpc>
                <a:spcPts val="5550"/>
              </a:lnSpc>
              <a:buNone/>
            </a:pPr>
            <a:r>
              <a:rPr lang="en-US" sz="4400" dirty="0">
                <a:solidFill>
                  <a:srgbClr val="030303"/>
                </a:solidFill>
                <a:latin typeface="DejaVu Sans" panose="020B0603030804020204" pitchFamily="34" charset="0"/>
                <a:ea typeface="DejaVu Sans" panose="020B0603030804020204" pitchFamily="34" charset="0"/>
                <a:cs typeface="DejaVu Sans" panose="020B0603030804020204" pitchFamily="34" charset="0"/>
              </a:rPr>
              <a:t>Latency Budgets: Rules vs ML</a:t>
            </a:r>
            <a:endParaRPr lang="en-US" sz="4400"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4" name="Text 1"/>
          <p:cNvSpPr/>
          <p:nvPr/>
        </p:nvSpPr>
        <p:spPr>
          <a:xfrm>
            <a:off x="1417110" y="2350176"/>
            <a:ext cx="2332434" cy="745688"/>
          </a:xfrm>
          <a:prstGeom prst="rect">
            <a:avLst/>
          </a:prstGeom>
          <a:noFill/>
          <a:ln/>
        </p:spPr>
        <p:txBody>
          <a:bodyPr wrap="none" lIns="0" tIns="0" rIns="0" bIns="0" rtlCol="0" anchor="t"/>
          <a:lstStyle/>
          <a:p>
            <a:pPr marL="0" indent="0" algn="ctr">
              <a:lnSpc>
                <a:spcPts val="5850"/>
              </a:lnSpc>
              <a:buNone/>
            </a:pPr>
            <a:r>
              <a:rPr lang="en-US" sz="5850" dirty="0">
                <a:solidFill>
                  <a:srgbClr val="00B050"/>
                </a:solidFill>
                <a:latin typeface="DejaVu Sans" panose="020B0603030804020204" pitchFamily="34" charset="0"/>
                <a:ea typeface="DejaVu Sans" panose="020B0603030804020204" pitchFamily="34" charset="0"/>
                <a:cs typeface="DejaVu Sans" panose="020B0603030804020204" pitchFamily="34" charset="0"/>
              </a:rPr>
              <a:t>&lt;1ms</a:t>
            </a:r>
          </a:p>
        </p:txBody>
      </p:sp>
      <p:sp>
        <p:nvSpPr>
          <p:cNvPr id="5" name="Text 2"/>
          <p:cNvSpPr/>
          <p:nvPr/>
        </p:nvSpPr>
        <p:spPr>
          <a:xfrm>
            <a:off x="1417110" y="3378281"/>
            <a:ext cx="2332434" cy="706279"/>
          </a:xfrm>
          <a:prstGeom prst="rect">
            <a:avLst/>
          </a:prstGeom>
          <a:noFill/>
          <a:ln/>
        </p:spPr>
        <p:txBody>
          <a:bodyPr wrap="square" lIns="0" tIns="0" rIns="0" bIns="0" rtlCol="0" anchor="t"/>
          <a:lstStyle/>
          <a:p>
            <a:pPr marL="0" indent="0" algn="ctr">
              <a:lnSpc>
                <a:spcPts val="2750"/>
              </a:lnSpc>
              <a:buNone/>
            </a:pPr>
            <a:r>
              <a:rPr lang="en-US" sz="2200" dirty="0">
                <a:latin typeface="DejaVu Sans" panose="020B0603030804020204" pitchFamily="34" charset="0"/>
                <a:ea typeface="DejaVu Sans" panose="020B0603030804020204" pitchFamily="34" charset="0"/>
                <a:cs typeface="DejaVu Sans" panose="020B0603030804020204" pitchFamily="34" charset="0"/>
              </a:rPr>
              <a:t>Rule-Based Systems</a:t>
            </a:r>
          </a:p>
        </p:txBody>
      </p:sp>
      <p:sp>
        <p:nvSpPr>
          <p:cNvPr id="6" name="Text 3"/>
          <p:cNvSpPr/>
          <p:nvPr/>
        </p:nvSpPr>
        <p:spPr>
          <a:xfrm>
            <a:off x="1417110" y="4220052"/>
            <a:ext cx="2332434" cy="2530316"/>
          </a:xfrm>
          <a:prstGeom prst="rect">
            <a:avLst/>
          </a:prstGeom>
          <a:noFill/>
          <a:ln/>
        </p:spPr>
        <p:txBody>
          <a:bodyPr wrap="square" lIns="0" tIns="0" rIns="0" bIns="0" rtlCol="0" anchor="t"/>
          <a:lstStyle/>
          <a:p>
            <a:pPr marL="0" indent="0" algn="ctr">
              <a:lnSpc>
                <a:spcPts val="2800"/>
              </a:lnSpc>
              <a:buNone/>
            </a:pPr>
            <a:r>
              <a:rPr lang="en-US" sz="1750" dirty="0">
                <a:latin typeface="DejaVu Sans Light" panose="020B0203030804020204" pitchFamily="34" charset="0"/>
                <a:ea typeface="DejaVu Sans Light" panose="020B0203030804020204" pitchFamily="34" charset="0"/>
                <a:cs typeface="DejaVu Sans Light" panose="020B0203030804020204" pitchFamily="34" charset="0"/>
              </a:rPr>
              <a:t>Blazingly fast, deterministic, explainable. Perfect for known patterns and hard constraints like blocklists or velocity checks.</a:t>
            </a:r>
          </a:p>
        </p:txBody>
      </p:sp>
      <p:sp>
        <p:nvSpPr>
          <p:cNvPr id="7" name="Text 4"/>
          <p:cNvSpPr/>
          <p:nvPr/>
        </p:nvSpPr>
        <p:spPr>
          <a:xfrm>
            <a:off x="5787033" y="2371997"/>
            <a:ext cx="2332434" cy="745688"/>
          </a:xfrm>
          <a:prstGeom prst="rect">
            <a:avLst/>
          </a:prstGeom>
          <a:noFill/>
          <a:ln/>
        </p:spPr>
        <p:txBody>
          <a:bodyPr wrap="none" lIns="0" tIns="0" rIns="0" bIns="0" rtlCol="0" anchor="t"/>
          <a:lstStyle/>
          <a:p>
            <a:pPr marL="0" indent="0" algn="ctr">
              <a:lnSpc>
                <a:spcPts val="5850"/>
              </a:lnSpc>
              <a:buNone/>
            </a:pPr>
            <a:r>
              <a:rPr lang="en-US" sz="5850" dirty="0">
                <a:solidFill>
                  <a:srgbClr val="FF0000"/>
                </a:solidFill>
                <a:latin typeface="DejaVu Sans" panose="020B0603030804020204" pitchFamily="34" charset="0"/>
                <a:ea typeface="DejaVu Sans" panose="020B0603030804020204" pitchFamily="34" charset="0"/>
                <a:cs typeface="DejaVu Sans" panose="020B0603030804020204" pitchFamily="34" charset="0"/>
              </a:rPr>
              <a:t>10-200ms</a:t>
            </a:r>
          </a:p>
        </p:txBody>
      </p:sp>
      <p:sp>
        <p:nvSpPr>
          <p:cNvPr id="8" name="Text 5"/>
          <p:cNvSpPr/>
          <p:nvPr/>
        </p:nvSpPr>
        <p:spPr>
          <a:xfrm>
            <a:off x="5816781" y="3400102"/>
            <a:ext cx="2332434" cy="706279"/>
          </a:xfrm>
          <a:prstGeom prst="rect">
            <a:avLst/>
          </a:prstGeom>
          <a:noFill/>
          <a:ln/>
        </p:spPr>
        <p:txBody>
          <a:bodyPr wrap="square" lIns="0" tIns="0" rIns="0" bIns="0" rtlCol="0" anchor="t"/>
          <a:lstStyle/>
          <a:p>
            <a:pPr marL="0" indent="0" algn="ctr">
              <a:lnSpc>
                <a:spcPts val="2750"/>
              </a:lnSpc>
              <a:buNone/>
            </a:pPr>
            <a:r>
              <a:rPr lang="en-US" sz="2200" dirty="0">
                <a:latin typeface="DejaVu Sans" panose="020B0603030804020204" pitchFamily="34" charset="0"/>
                <a:ea typeface="DejaVu Sans" panose="020B0603030804020204" pitchFamily="34" charset="0"/>
                <a:cs typeface="DejaVu Sans" panose="020B0603030804020204" pitchFamily="34" charset="0"/>
              </a:rPr>
              <a:t>ML Model Inference</a:t>
            </a:r>
          </a:p>
        </p:txBody>
      </p:sp>
      <p:sp>
        <p:nvSpPr>
          <p:cNvPr id="9" name="Text 6"/>
          <p:cNvSpPr/>
          <p:nvPr/>
        </p:nvSpPr>
        <p:spPr>
          <a:xfrm>
            <a:off x="5816781" y="4241873"/>
            <a:ext cx="2332434" cy="2891790"/>
          </a:xfrm>
          <a:prstGeom prst="rect">
            <a:avLst/>
          </a:prstGeom>
          <a:noFill/>
          <a:ln/>
        </p:spPr>
        <p:txBody>
          <a:bodyPr wrap="square" lIns="0" tIns="0" rIns="0" bIns="0" rtlCol="0" anchor="t"/>
          <a:lstStyle/>
          <a:p>
            <a:pPr marL="0" indent="0" algn="ctr">
              <a:lnSpc>
                <a:spcPts val="2800"/>
              </a:lnSpc>
              <a:buNone/>
            </a:pPr>
            <a:r>
              <a:rPr lang="en-US" sz="1750" dirty="0">
                <a:latin typeface="DejaVu Sans Light" panose="020B0203030804020204" pitchFamily="34" charset="0"/>
                <a:ea typeface="DejaVu Sans Light" panose="020B0203030804020204" pitchFamily="34" charset="0"/>
                <a:cs typeface="DejaVu Sans Light" panose="020B0203030804020204" pitchFamily="34" charset="0"/>
              </a:rPr>
              <a:t>Gradient-boosted trees typically run in tens of milliseconds. Neural networks can reach 100–200ms depending on complexity and infrastructure.</a:t>
            </a:r>
          </a:p>
        </p:txBody>
      </p:sp>
      <p:sp>
        <p:nvSpPr>
          <p:cNvPr id="10" name="Text 7"/>
          <p:cNvSpPr/>
          <p:nvPr/>
        </p:nvSpPr>
        <p:spPr>
          <a:xfrm>
            <a:off x="9862012" y="2350176"/>
            <a:ext cx="2332434" cy="745688"/>
          </a:xfrm>
          <a:prstGeom prst="rect">
            <a:avLst/>
          </a:prstGeom>
          <a:noFill/>
          <a:ln/>
        </p:spPr>
        <p:txBody>
          <a:bodyPr wrap="none" lIns="0" tIns="0" rIns="0" bIns="0" rtlCol="0" anchor="t"/>
          <a:lstStyle/>
          <a:p>
            <a:pPr marL="0" indent="0" algn="ctr">
              <a:lnSpc>
                <a:spcPts val="5850"/>
              </a:lnSpc>
              <a:buNone/>
            </a:pPr>
            <a:r>
              <a:rPr lang="en-US" sz="5850" dirty="0">
                <a:solidFill>
                  <a:schemeClr val="accent4">
                    <a:lumMod val="75000"/>
                  </a:schemeClr>
                </a:solidFill>
                <a:latin typeface="DejaVu Sans" panose="020B0603030804020204" pitchFamily="34" charset="0"/>
                <a:ea typeface="DejaVu Sans" panose="020B0603030804020204" pitchFamily="34" charset="0"/>
                <a:cs typeface="DejaVu Sans" panose="020B0603030804020204" pitchFamily="34" charset="0"/>
              </a:rPr>
              <a:t>~</a:t>
            </a:r>
          </a:p>
        </p:txBody>
      </p:sp>
      <p:sp>
        <p:nvSpPr>
          <p:cNvPr id="11" name="Text 8"/>
          <p:cNvSpPr/>
          <p:nvPr/>
        </p:nvSpPr>
        <p:spPr>
          <a:xfrm>
            <a:off x="9862012" y="3378281"/>
            <a:ext cx="2332434" cy="706279"/>
          </a:xfrm>
          <a:prstGeom prst="rect">
            <a:avLst/>
          </a:prstGeom>
          <a:noFill/>
          <a:ln/>
        </p:spPr>
        <p:txBody>
          <a:bodyPr wrap="square" lIns="0" tIns="0" rIns="0" bIns="0" rtlCol="0" anchor="t"/>
          <a:lstStyle/>
          <a:p>
            <a:pPr marL="0" indent="0" algn="ctr">
              <a:lnSpc>
                <a:spcPts val="2750"/>
              </a:lnSpc>
              <a:buNone/>
            </a:pPr>
            <a:r>
              <a:rPr lang="en-US" sz="2200" dirty="0">
                <a:latin typeface="DejaVu Sans" panose="020B0603030804020204" pitchFamily="34" charset="0"/>
                <a:ea typeface="DejaVu Sans" panose="020B0603030804020204" pitchFamily="34" charset="0"/>
                <a:cs typeface="DejaVu Sans" panose="020B0603030804020204" pitchFamily="34" charset="0"/>
              </a:rPr>
              <a:t>Hybrid Architecture</a:t>
            </a:r>
          </a:p>
        </p:txBody>
      </p:sp>
      <p:sp>
        <p:nvSpPr>
          <p:cNvPr id="12" name="Text 9"/>
          <p:cNvSpPr/>
          <p:nvPr/>
        </p:nvSpPr>
        <p:spPr>
          <a:xfrm>
            <a:off x="9862012" y="4220052"/>
            <a:ext cx="2332434" cy="3253264"/>
          </a:xfrm>
          <a:prstGeom prst="rect">
            <a:avLst/>
          </a:prstGeom>
          <a:noFill/>
          <a:ln/>
        </p:spPr>
        <p:txBody>
          <a:bodyPr wrap="square" lIns="0" tIns="0" rIns="0" bIns="0" rtlCol="0" anchor="t"/>
          <a:lstStyle/>
          <a:p>
            <a:pPr marL="0" indent="0" algn="ctr">
              <a:lnSpc>
                <a:spcPts val="2800"/>
              </a:lnSpc>
              <a:buNone/>
            </a:pPr>
            <a:r>
              <a:rPr lang="en-US" sz="1750" dirty="0">
                <a:latin typeface="DejaVu Sans Light" panose="020B0203030804020204" pitchFamily="34" charset="0"/>
                <a:ea typeface="DejaVu Sans Light" panose="020B0203030804020204" pitchFamily="34" charset="0"/>
                <a:cs typeface="DejaVu Sans Light" panose="020B0203030804020204" pitchFamily="34" charset="0"/>
              </a:rPr>
              <a:t>Blend rules for instant failsafes and ML for incremental lift. Rules catch obvious fraud at &lt;1ms, models score the nuanced middle at acceptable latency.</a:t>
            </a:r>
          </a:p>
        </p:txBody>
      </p:sp>
      <p:pic>
        <p:nvPicPr>
          <p:cNvPr id="13" name="Picture 12" descr="A close-up of a black background&#10;&#10;Description automatically generated">
            <a:extLst>
              <a:ext uri="{FF2B5EF4-FFF2-40B4-BE49-F238E27FC236}">
                <a16:creationId xmlns:a16="http://schemas.microsoft.com/office/drawing/2014/main" id="{55CEE0B7-C644-A9E6-0FAE-B4BD91FD7EE1}"/>
              </a:ext>
            </a:extLst>
          </p:cNvPr>
          <p:cNvPicPr>
            <a:picLocks noChangeAspect="1"/>
          </p:cNvPicPr>
          <p:nvPr/>
        </p:nvPicPr>
        <p:blipFill>
          <a:blip r:embed="rId3">
            <a:extLst>
              <a:ext uri="{BEBA8EAE-BF5A-486C-A8C5-ECC9F3942E4B}">
                <a14:imgProps xmlns:a14="http://schemas.microsoft.com/office/drawing/2010/main">
                  <a14:imgLayer r:embed="rId4">
                    <a14:imgEffect>
                      <a14:artisticPencilGrayscale/>
                    </a14:imgEffect>
                  </a14:imgLayer>
                </a14:imgProps>
              </a:ext>
            </a:extLst>
          </a:blip>
          <a:stretch>
            <a:fillRect/>
          </a:stretch>
        </p:blipFill>
        <p:spPr>
          <a:xfrm>
            <a:off x="13293725" y="7600673"/>
            <a:ext cx="1057275" cy="441236"/>
          </a:xfrm>
          <a:prstGeom prst="rect">
            <a:avLst/>
          </a:prstGeom>
        </p:spPr>
      </p:pic>
      <p:sp>
        <p:nvSpPr>
          <p:cNvPr id="14" name="TextBox 13">
            <a:extLst>
              <a:ext uri="{FF2B5EF4-FFF2-40B4-BE49-F238E27FC236}">
                <a16:creationId xmlns:a16="http://schemas.microsoft.com/office/drawing/2014/main" id="{28D0A662-2508-B4F6-D1B0-D84AEBAB6352}"/>
              </a:ext>
            </a:extLst>
          </p:cNvPr>
          <p:cNvSpPr txBox="1"/>
          <p:nvPr/>
        </p:nvSpPr>
        <p:spPr>
          <a:xfrm>
            <a:off x="279400" y="7734132"/>
            <a:ext cx="7315200" cy="307777"/>
          </a:xfrm>
          <a:prstGeom prst="rect">
            <a:avLst/>
          </a:prstGeom>
        </p:spPr>
        <p:txBody>
          <a:bodyPr wrap="square">
            <a:spAutoFit/>
          </a:bodyPr>
          <a:lstStyle/>
          <a:p>
            <a:r>
              <a:rPr lang="en-US" sz="1400" dirty="0">
                <a:solidFill>
                  <a:schemeClr val="bg2">
                    <a:lumMod val="75000"/>
                  </a:schemeClr>
                </a:solidFill>
                <a:latin typeface="DejaVu Sans Light" panose="020B0203030804020204" pitchFamily="34" charset="0"/>
                <a:ea typeface="DejaVu Sans Light" panose="020B0203030804020204" pitchFamily="34" charset="0"/>
                <a:cs typeface="DejaVu Sans Light" panose="020B0203030804020204" pitchFamily="34" charset="0"/>
              </a:rPr>
              <a:t>cesarsotovalero.net </a:t>
            </a:r>
            <a:endParaRPr lang="en-US" sz="1400" dirty="0">
              <a:solidFill>
                <a:schemeClr val="bg2">
                  <a:lumMod val="75000"/>
                </a:schemeClr>
              </a:solidFill>
            </a:endParaRPr>
          </a:p>
        </p:txBody>
      </p:sp>
      <p:sp>
        <p:nvSpPr>
          <p:cNvPr id="15" name="Rectangle: Rounded Corners 14">
            <a:extLst>
              <a:ext uri="{FF2B5EF4-FFF2-40B4-BE49-F238E27FC236}">
                <a16:creationId xmlns:a16="http://schemas.microsoft.com/office/drawing/2014/main" id="{E667AEE8-432D-FC69-468C-A969B53CE734}"/>
              </a:ext>
            </a:extLst>
          </p:cNvPr>
          <p:cNvSpPr/>
          <p:nvPr/>
        </p:nvSpPr>
        <p:spPr>
          <a:xfrm>
            <a:off x="9429750" y="1879600"/>
            <a:ext cx="3314700" cy="5899150"/>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heel(1)">
                                      <p:cBhvr>
                                        <p:cTn id="4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Output image">
            <a:extLst>
              <a:ext uri="{FF2B5EF4-FFF2-40B4-BE49-F238E27FC236}">
                <a16:creationId xmlns:a16="http://schemas.microsoft.com/office/drawing/2014/main" id="{679CFBF3-78B7-5483-605F-67318FD84E14}"/>
              </a:ext>
            </a:extLst>
          </p:cNvPr>
          <p:cNvSpPr>
            <a:spLocks noChangeAspect="1" noChangeArrowheads="1"/>
          </p:cNvSpPr>
          <p:nvPr/>
        </p:nvSpPr>
        <p:spPr bwMode="auto">
          <a:xfrm>
            <a:off x="5033648" y="2554924"/>
            <a:ext cx="4944657" cy="49446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descr="A graph of a curve&#10;&#10;Description automatically generated with medium confidence">
            <a:extLst>
              <a:ext uri="{FF2B5EF4-FFF2-40B4-BE49-F238E27FC236}">
                <a16:creationId xmlns:a16="http://schemas.microsoft.com/office/drawing/2014/main" id="{B57E800D-C3C4-8C26-9B1B-E662DCA04597}"/>
              </a:ext>
            </a:extLst>
          </p:cNvPr>
          <p:cNvPicPr>
            <a:picLocks noChangeAspect="1"/>
          </p:cNvPicPr>
          <p:nvPr/>
        </p:nvPicPr>
        <p:blipFill>
          <a:blip r:embed="rId3"/>
          <a:stretch>
            <a:fillRect/>
          </a:stretch>
        </p:blipFill>
        <p:spPr>
          <a:xfrm>
            <a:off x="2534119" y="800732"/>
            <a:ext cx="9562162" cy="6698849"/>
          </a:xfrm>
          <a:prstGeom prst="rect">
            <a:avLst/>
          </a:prstGeom>
        </p:spPr>
      </p:pic>
      <p:pic>
        <p:nvPicPr>
          <p:cNvPr id="5" name="Picture 4" descr="A close-up of a black background&#10;&#10;Description automatically generated">
            <a:extLst>
              <a:ext uri="{FF2B5EF4-FFF2-40B4-BE49-F238E27FC236}">
                <a16:creationId xmlns:a16="http://schemas.microsoft.com/office/drawing/2014/main" id="{69C15580-5D18-A263-D104-D77AD1C24849}"/>
              </a:ext>
            </a:extLst>
          </p:cNvPr>
          <p:cNvPicPr>
            <a:picLocks noChangeAspect="1"/>
          </p:cNvPicPr>
          <p:nvPr/>
        </p:nvPicPr>
        <p:blipFill>
          <a:blip r:embed="rId4">
            <a:extLst>
              <a:ext uri="{BEBA8EAE-BF5A-486C-A8C5-ECC9F3942E4B}">
                <a14:imgProps xmlns:a14="http://schemas.microsoft.com/office/drawing/2010/main">
                  <a14:imgLayer r:embed="rId5">
                    <a14:imgEffect>
                      <a14:artisticPencilGrayscale/>
                    </a14:imgEffect>
                  </a14:imgLayer>
                </a14:imgProps>
              </a:ext>
            </a:extLst>
          </a:blip>
          <a:stretch>
            <a:fillRect/>
          </a:stretch>
        </p:blipFill>
        <p:spPr>
          <a:xfrm>
            <a:off x="13293725" y="7600673"/>
            <a:ext cx="1057275" cy="441236"/>
          </a:xfrm>
          <a:prstGeom prst="rect">
            <a:avLst/>
          </a:prstGeom>
        </p:spPr>
      </p:pic>
      <p:sp>
        <p:nvSpPr>
          <p:cNvPr id="6" name="TextBox 5">
            <a:extLst>
              <a:ext uri="{FF2B5EF4-FFF2-40B4-BE49-F238E27FC236}">
                <a16:creationId xmlns:a16="http://schemas.microsoft.com/office/drawing/2014/main" id="{5A01E1DA-3D8E-BDA3-49BA-37F695154548}"/>
              </a:ext>
            </a:extLst>
          </p:cNvPr>
          <p:cNvSpPr txBox="1"/>
          <p:nvPr/>
        </p:nvSpPr>
        <p:spPr>
          <a:xfrm>
            <a:off x="279400" y="7734132"/>
            <a:ext cx="7315200" cy="307777"/>
          </a:xfrm>
          <a:prstGeom prst="rect">
            <a:avLst/>
          </a:prstGeom>
        </p:spPr>
        <p:txBody>
          <a:bodyPr wrap="square">
            <a:spAutoFit/>
          </a:bodyPr>
          <a:lstStyle/>
          <a:p>
            <a:r>
              <a:rPr lang="en-US" sz="1400" dirty="0">
                <a:solidFill>
                  <a:schemeClr val="bg2">
                    <a:lumMod val="75000"/>
                  </a:schemeClr>
                </a:solidFill>
                <a:latin typeface="DejaVu Sans Light" panose="020B0203030804020204" pitchFamily="34" charset="0"/>
                <a:ea typeface="DejaVu Sans Light" panose="020B0203030804020204" pitchFamily="34" charset="0"/>
                <a:cs typeface="DejaVu Sans Light" panose="020B0203030804020204" pitchFamily="34" charset="0"/>
              </a:rPr>
              <a:t>cesarsotovalero.net </a:t>
            </a:r>
            <a:endParaRPr lang="en-US" sz="1400" dirty="0">
              <a:solidFill>
                <a:schemeClr val="bg2">
                  <a:lumMod val="75000"/>
                </a:schemeClr>
              </a:solidFill>
            </a:endParaRPr>
          </a:p>
        </p:txBody>
      </p:sp>
      <p:pic>
        <p:nvPicPr>
          <p:cNvPr id="7" name="Picture 6" descr="A red arrow pointing down&#10;&#10;Description automatically generated">
            <a:extLst>
              <a:ext uri="{FF2B5EF4-FFF2-40B4-BE49-F238E27FC236}">
                <a16:creationId xmlns:a16="http://schemas.microsoft.com/office/drawing/2014/main" id="{4A9C1832-7B95-A46E-07FB-36BCF63A361D}"/>
              </a:ext>
            </a:extLst>
          </p:cNvPr>
          <p:cNvPicPr>
            <a:picLocks noChangeAspect="1"/>
          </p:cNvPicPr>
          <p:nvPr/>
        </p:nvPicPr>
        <p:blipFill>
          <a:blip r:embed="rId6"/>
          <a:stretch>
            <a:fillRect/>
          </a:stretch>
        </p:blipFill>
        <p:spPr>
          <a:xfrm rot="259268">
            <a:off x="9232676" y="308240"/>
            <a:ext cx="1257379" cy="1176337"/>
          </a:xfrm>
          <a:prstGeom prst="rect">
            <a:avLst/>
          </a:prstGeom>
        </p:spPr>
      </p:pic>
    </p:spTree>
    <p:extLst>
      <p:ext uri="{BB962C8B-B14F-4D97-AF65-F5344CB8AC3E}">
        <p14:creationId xmlns:p14="http://schemas.microsoft.com/office/powerpoint/2010/main" val="259316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7">
            <a:extLst>
              <a:ext uri="{FF2B5EF4-FFF2-40B4-BE49-F238E27FC236}">
                <a16:creationId xmlns:a16="http://schemas.microsoft.com/office/drawing/2014/main" id="{A33F7084-7B82-AE0F-97F1-80675F9DD869}"/>
              </a:ext>
            </a:extLst>
          </p:cNvPr>
          <p:cNvSpPr/>
          <p:nvPr/>
        </p:nvSpPr>
        <p:spPr>
          <a:xfrm>
            <a:off x="721637" y="6534289"/>
            <a:ext cx="6368535" cy="1221425"/>
          </a:xfrm>
          <a:prstGeom prst="roundRect">
            <a:avLst>
              <a:gd name="adj" fmla="val 2564"/>
            </a:avLst>
          </a:prstGeom>
          <a:solidFill>
            <a:srgbClr val="BEF3E2"/>
          </a:solidFill>
          <a:ln/>
        </p:spPr>
        <p:txBody>
          <a:bodyPr/>
          <a:lstStyle/>
          <a:p>
            <a:endParaRPr lang="en-US"/>
          </a:p>
        </p:txBody>
      </p:sp>
      <p:sp>
        <p:nvSpPr>
          <p:cNvPr id="2" name="Text 0"/>
          <p:cNvSpPr/>
          <p:nvPr/>
        </p:nvSpPr>
        <p:spPr>
          <a:xfrm>
            <a:off x="721638" y="566976"/>
            <a:ext cx="9295209" cy="644366"/>
          </a:xfrm>
          <a:prstGeom prst="rect">
            <a:avLst/>
          </a:prstGeom>
          <a:noFill/>
          <a:ln/>
        </p:spPr>
        <p:txBody>
          <a:bodyPr wrap="none" lIns="0" tIns="0" rIns="0" bIns="0" rtlCol="0" anchor="t"/>
          <a:lstStyle/>
          <a:p>
            <a:pPr marL="0" indent="0" algn="l">
              <a:lnSpc>
                <a:spcPts val="5050"/>
              </a:lnSpc>
              <a:buNone/>
            </a:pPr>
            <a:r>
              <a:rPr lang="en-US" sz="4050" dirty="0">
                <a:solidFill>
                  <a:srgbClr val="030303"/>
                </a:solidFill>
                <a:latin typeface="DejaVu Sans" panose="020B0603030804020204" pitchFamily="34" charset="0"/>
                <a:ea typeface="DejaVu Sans" panose="020B0603030804020204" pitchFamily="34" charset="0"/>
                <a:cs typeface="DejaVu Sans" panose="020B0603030804020204" pitchFamily="34" charset="0"/>
              </a:rPr>
              <a:t>Start Strong With </a:t>
            </a:r>
            <a:r>
              <a:rPr lang="en-US" sz="4050" dirty="0" err="1">
                <a:solidFill>
                  <a:srgbClr val="030303"/>
                </a:solidFill>
                <a:latin typeface="DejaVu Sans" panose="020B0603030804020204" pitchFamily="34" charset="0"/>
                <a:ea typeface="DejaVu Sans" panose="020B0603030804020204" pitchFamily="34" charset="0"/>
                <a:cs typeface="DejaVu Sans" panose="020B0603030804020204" pitchFamily="34" charset="0"/>
              </a:rPr>
              <a:t>XGBoost</a:t>
            </a:r>
            <a:endParaRPr lang="en-US" sz="4050"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4" name="Text 1"/>
          <p:cNvSpPr/>
          <p:nvPr/>
        </p:nvSpPr>
        <p:spPr>
          <a:xfrm>
            <a:off x="748070" y="1946487"/>
            <a:ext cx="5754602" cy="386596"/>
          </a:xfrm>
          <a:prstGeom prst="rect">
            <a:avLst/>
          </a:prstGeom>
          <a:noFill/>
          <a:ln/>
        </p:spPr>
        <p:txBody>
          <a:bodyPr wrap="none" lIns="0" tIns="0" rIns="0" bIns="0" rtlCol="0" anchor="t"/>
          <a:lstStyle/>
          <a:p>
            <a:pPr marL="0" indent="0" algn="l">
              <a:lnSpc>
                <a:spcPts val="3000"/>
              </a:lnSpc>
              <a:buNone/>
            </a:pPr>
            <a:r>
              <a:rPr lang="en-US" sz="2400" dirty="0">
                <a:solidFill>
                  <a:srgbClr val="030303"/>
                </a:solidFill>
                <a:latin typeface="DejaVu Sans" panose="020B0603030804020204" pitchFamily="34" charset="0"/>
                <a:ea typeface="DejaVu Sans" panose="020B0603030804020204" pitchFamily="34" charset="0"/>
                <a:cs typeface="DejaVu Sans" panose="020B0603030804020204" pitchFamily="34" charset="0"/>
              </a:rPr>
              <a:t>Why XGBoost Shines on Tabular Data</a:t>
            </a:r>
            <a:endParaRPr lang="en-US" sz="2400"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5" name="Text 2"/>
          <p:cNvSpPr/>
          <p:nvPr/>
        </p:nvSpPr>
        <p:spPr>
          <a:xfrm>
            <a:off x="748070" y="2754261"/>
            <a:ext cx="6342102" cy="659844"/>
          </a:xfrm>
          <a:prstGeom prst="rect">
            <a:avLst/>
          </a:prstGeom>
          <a:noFill/>
          <a:ln/>
        </p:spPr>
        <p:txBody>
          <a:bodyPr wrap="square" lIns="0" tIns="0" rIns="0" bIns="0" rtlCol="0" anchor="t"/>
          <a:lstStyle/>
          <a:p>
            <a:pPr marL="342900" indent="-342900" algn="l">
              <a:lnSpc>
                <a:spcPts val="2550"/>
              </a:lnSpc>
              <a:buSzPct val="100000"/>
              <a:buChar char="•"/>
            </a:pPr>
            <a:r>
              <a:rPr lang="en-US" sz="1600" dirty="0">
                <a:latin typeface="DejaVu Sans Light" panose="020B0203030804020204" pitchFamily="34" charset="0"/>
                <a:ea typeface="DejaVu Sans Light" panose="020B0203030804020204" pitchFamily="34" charset="0"/>
                <a:cs typeface="DejaVu Sans Light" panose="020B0203030804020204" pitchFamily="34" charset="0"/>
              </a:rPr>
              <a:t>Handles heterogeneous features naturally without complex preprocessing</a:t>
            </a:r>
          </a:p>
        </p:txBody>
      </p:sp>
      <p:sp>
        <p:nvSpPr>
          <p:cNvPr id="6" name="Text 3"/>
          <p:cNvSpPr/>
          <p:nvPr/>
        </p:nvSpPr>
        <p:spPr>
          <a:xfrm>
            <a:off x="748070" y="3538488"/>
            <a:ext cx="6507060" cy="659844"/>
          </a:xfrm>
          <a:prstGeom prst="rect">
            <a:avLst/>
          </a:prstGeom>
          <a:noFill/>
          <a:ln/>
        </p:spPr>
        <p:txBody>
          <a:bodyPr wrap="square" lIns="0" tIns="0" rIns="0" bIns="0" rtlCol="0" anchor="t"/>
          <a:lstStyle/>
          <a:p>
            <a:pPr marL="342900" indent="-342900" algn="l">
              <a:lnSpc>
                <a:spcPts val="2550"/>
              </a:lnSpc>
              <a:buSzPct val="100000"/>
              <a:buChar char="•"/>
            </a:pPr>
            <a:r>
              <a:rPr lang="en-US" sz="1600" dirty="0">
                <a:latin typeface="DejaVu Sans Light" panose="020B0203030804020204" pitchFamily="34" charset="0"/>
                <a:ea typeface="DejaVu Sans Light" panose="020B0203030804020204" pitchFamily="34" charset="0"/>
                <a:cs typeface="DejaVu Sans Light" panose="020B0203030804020204" pitchFamily="34" charset="0"/>
              </a:rPr>
              <a:t>Fast inference fits realtime latency budgets with sub-100ms predictions</a:t>
            </a:r>
          </a:p>
        </p:txBody>
      </p:sp>
      <p:sp>
        <p:nvSpPr>
          <p:cNvPr id="7" name="Text 4"/>
          <p:cNvSpPr/>
          <p:nvPr/>
        </p:nvSpPr>
        <p:spPr>
          <a:xfrm>
            <a:off x="748070" y="4322715"/>
            <a:ext cx="6342102" cy="659844"/>
          </a:xfrm>
          <a:prstGeom prst="rect">
            <a:avLst/>
          </a:prstGeom>
          <a:noFill/>
          <a:ln/>
        </p:spPr>
        <p:txBody>
          <a:bodyPr wrap="square" lIns="0" tIns="0" rIns="0" bIns="0" rtlCol="0" anchor="t"/>
          <a:lstStyle/>
          <a:p>
            <a:pPr marL="342900" indent="-342900" algn="l">
              <a:lnSpc>
                <a:spcPts val="2550"/>
              </a:lnSpc>
              <a:buSzPct val="100000"/>
              <a:buChar char="•"/>
            </a:pPr>
            <a:r>
              <a:rPr lang="en-US" sz="1600" dirty="0">
                <a:latin typeface="DejaVu Sans Light" panose="020B0203030804020204" pitchFamily="34" charset="0"/>
                <a:ea typeface="DejaVu Sans Light" panose="020B0203030804020204" pitchFamily="34" charset="0"/>
                <a:cs typeface="DejaVu Sans Light" panose="020B0203030804020204" pitchFamily="34" charset="0"/>
              </a:rPr>
              <a:t>Interpretable feature importances and tree structures support debugging and stakeholder trust</a:t>
            </a:r>
          </a:p>
        </p:txBody>
      </p:sp>
      <p:sp>
        <p:nvSpPr>
          <p:cNvPr id="8" name="Text 5"/>
          <p:cNvSpPr/>
          <p:nvPr/>
        </p:nvSpPr>
        <p:spPr>
          <a:xfrm>
            <a:off x="748070" y="5106942"/>
            <a:ext cx="6342102" cy="659844"/>
          </a:xfrm>
          <a:prstGeom prst="rect">
            <a:avLst/>
          </a:prstGeom>
          <a:noFill/>
          <a:ln/>
        </p:spPr>
        <p:txBody>
          <a:bodyPr wrap="square" lIns="0" tIns="0" rIns="0" bIns="0" rtlCol="0" anchor="t"/>
          <a:lstStyle/>
          <a:p>
            <a:pPr marL="342900" indent="-342900" algn="l">
              <a:lnSpc>
                <a:spcPts val="2550"/>
              </a:lnSpc>
              <a:buSzPct val="100000"/>
              <a:buChar char="•"/>
            </a:pPr>
            <a:r>
              <a:rPr lang="en-US" sz="1600" dirty="0">
                <a:latin typeface="DejaVu Sans Light" panose="020B0203030804020204" pitchFamily="34" charset="0"/>
                <a:ea typeface="DejaVu Sans Light" panose="020B0203030804020204" pitchFamily="34" charset="0"/>
                <a:cs typeface="DejaVu Sans Light" panose="020B0203030804020204" pitchFamily="34" charset="0"/>
              </a:rPr>
              <a:t>Robust to missing values and outliers common in production fraud data</a:t>
            </a:r>
          </a:p>
        </p:txBody>
      </p:sp>
      <p:sp>
        <p:nvSpPr>
          <p:cNvPr id="9" name="Text 6"/>
          <p:cNvSpPr/>
          <p:nvPr/>
        </p:nvSpPr>
        <p:spPr>
          <a:xfrm>
            <a:off x="908257" y="6663885"/>
            <a:ext cx="6507060" cy="659844"/>
          </a:xfrm>
          <a:prstGeom prst="rect">
            <a:avLst/>
          </a:prstGeom>
          <a:noFill/>
          <a:ln/>
        </p:spPr>
        <p:txBody>
          <a:bodyPr wrap="square" lIns="0" tIns="0" rIns="0" bIns="0" rtlCol="0" anchor="t"/>
          <a:lstStyle/>
          <a:p>
            <a:pPr marL="0" indent="0" algn="l">
              <a:lnSpc>
                <a:spcPts val="2550"/>
              </a:lnSpc>
              <a:buNone/>
            </a:pPr>
            <a:r>
              <a:rPr lang="en-US" b="1" dirty="0">
                <a:latin typeface="DejaVu Sans" panose="020B0603030804020204" pitchFamily="34" charset="0"/>
                <a:ea typeface="DejaVu Sans" panose="020B0603030804020204" pitchFamily="34" charset="0"/>
                <a:cs typeface="DejaVu Sans" panose="020B0603030804020204" pitchFamily="34" charset="0"/>
              </a:rPr>
              <a:t>Pro tip:</a:t>
            </a:r>
            <a:r>
              <a:rPr lang="en-US" dirty="0">
                <a:latin typeface="DejaVu Sans" panose="020B0603030804020204" pitchFamily="34" charset="0"/>
                <a:ea typeface="DejaVu Sans" panose="020B0603030804020204" pitchFamily="34" charset="0"/>
                <a:cs typeface="DejaVu Sans" panose="020B0603030804020204" pitchFamily="34" charset="0"/>
              </a:rPr>
              <a:t> Start here before exploring deep learning. </a:t>
            </a:r>
            <a:r>
              <a:rPr lang="en-US" dirty="0" err="1">
                <a:latin typeface="DejaVu Sans" panose="020B0603030804020204" pitchFamily="34" charset="0"/>
                <a:ea typeface="DejaVu Sans" panose="020B0603030804020204" pitchFamily="34" charset="0"/>
                <a:cs typeface="DejaVu Sans" panose="020B0603030804020204" pitchFamily="34" charset="0"/>
              </a:rPr>
              <a:t>XGBoost</a:t>
            </a:r>
            <a:r>
              <a:rPr lang="en-US" dirty="0">
                <a:latin typeface="DejaVu Sans" panose="020B0603030804020204" pitchFamily="34" charset="0"/>
                <a:ea typeface="DejaVu Sans" panose="020B0603030804020204" pitchFamily="34" charset="0"/>
                <a:cs typeface="DejaVu Sans" panose="020B0603030804020204" pitchFamily="34" charset="0"/>
              </a:rPr>
              <a:t> delivers 80% of the value with 20% of the complexity.</a:t>
            </a:r>
          </a:p>
        </p:txBody>
      </p:sp>
      <p:pic>
        <p:nvPicPr>
          <p:cNvPr id="12" name="Picture 11">
            <a:extLst>
              <a:ext uri="{FF2B5EF4-FFF2-40B4-BE49-F238E27FC236}">
                <a16:creationId xmlns:a16="http://schemas.microsoft.com/office/drawing/2014/main" id="{CED8E1DF-B162-19BA-ABD0-B046637F66CB}"/>
              </a:ext>
            </a:extLst>
          </p:cNvPr>
          <p:cNvPicPr>
            <a:picLocks noChangeAspect="1"/>
          </p:cNvPicPr>
          <p:nvPr/>
        </p:nvPicPr>
        <p:blipFill>
          <a:blip r:embed="rId3"/>
          <a:stretch>
            <a:fillRect/>
          </a:stretch>
        </p:blipFill>
        <p:spPr>
          <a:xfrm>
            <a:off x="8422433" y="0"/>
            <a:ext cx="6207967" cy="8229600"/>
          </a:xfrm>
          <a:prstGeom prst="rect">
            <a:avLst/>
          </a:prstGeom>
        </p:spPr>
      </p:pic>
      <p:sp>
        <p:nvSpPr>
          <p:cNvPr id="13" name="Shape 2">
            <a:extLst>
              <a:ext uri="{FF2B5EF4-FFF2-40B4-BE49-F238E27FC236}">
                <a16:creationId xmlns:a16="http://schemas.microsoft.com/office/drawing/2014/main" id="{AC0B29D0-961E-DBA5-0BB9-2BAC73CCFFBF}"/>
              </a:ext>
            </a:extLst>
          </p:cNvPr>
          <p:cNvSpPr/>
          <p:nvPr/>
        </p:nvSpPr>
        <p:spPr>
          <a:xfrm>
            <a:off x="8376714" y="-522"/>
            <a:ext cx="45719" cy="8229600"/>
          </a:xfrm>
          <a:prstGeom prst="rect">
            <a:avLst/>
          </a:prstGeom>
          <a:solidFill>
            <a:srgbClr val="2887D7"/>
          </a:solidFill>
          <a:ln/>
        </p:spPr>
        <p:txBody>
          <a:bodyPr/>
          <a:lstStyle/>
          <a:p>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14" name="Shape 17">
            <a:extLst>
              <a:ext uri="{FF2B5EF4-FFF2-40B4-BE49-F238E27FC236}">
                <a16:creationId xmlns:a16="http://schemas.microsoft.com/office/drawing/2014/main" id="{C8D4B6B8-0CC8-8FC4-A4A5-5A2413317ED4}"/>
              </a:ext>
            </a:extLst>
          </p:cNvPr>
          <p:cNvSpPr/>
          <p:nvPr/>
        </p:nvSpPr>
        <p:spPr>
          <a:xfrm>
            <a:off x="6083142" y="1410600"/>
            <a:ext cx="7686079" cy="1535245"/>
          </a:xfrm>
          <a:prstGeom prst="roundRect">
            <a:avLst>
              <a:gd name="adj" fmla="val 2564"/>
            </a:avLst>
          </a:prstGeom>
          <a:solidFill>
            <a:srgbClr val="BEF3E2"/>
          </a:solidFill>
          <a:ln/>
        </p:spPr>
        <p:txBody>
          <a:bodyPr/>
          <a:lstStyle/>
          <a:p>
            <a:endParaRPr lang="en-US" sz="2000"/>
          </a:p>
        </p:txBody>
      </p:sp>
      <p:pic>
        <p:nvPicPr>
          <p:cNvPr id="2" name="Image 0" descr="preencoded.png"/>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0" y="0"/>
            <a:ext cx="5486400" cy="8229600"/>
          </a:xfrm>
          <a:prstGeom prst="rect">
            <a:avLst/>
          </a:prstGeom>
        </p:spPr>
      </p:pic>
      <p:sp>
        <p:nvSpPr>
          <p:cNvPr id="3" name="Text 0"/>
          <p:cNvSpPr/>
          <p:nvPr/>
        </p:nvSpPr>
        <p:spPr>
          <a:xfrm>
            <a:off x="6203871" y="532773"/>
            <a:ext cx="6539270" cy="608528"/>
          </a:xfrm>
          <a:prstGeom prst="rect">
            <a:avLst/>
          </a:prstGeom>
          <a:noFill/>
          <a:ln/>
        </p:spPr>
        <p:txBody>
          <a:bodyPr wrap="none" lIns="0" tIns="0" rIns="0" bIns="0" rtlCol="0" anchor="t"/>
          <a:lstStyle/>
          <a:p>
            <a:pPr marL="0" indent="0" algn="l">
              <a:lnSpc>
                <a:spcPts val="4750"/>
              </a:lnSpc>
              <a:buNone/>
            </a:pPr>
            <a:r>
              <a:rPr lang="en-US" sz="3800" dirty="0">
                <a:solidFill>
                  <a:srgbClr val="030303"/>
                </a:solidFill>
                <a:latin typeface="DejaVu Sans" panose="020B0603030804020204" pitchFamily="34" charset="0"/>
                <a:ea typeface="DejaVu Sans" panose="020B0603030804020204" pitchFamily="34" charset="0"/>
                <a:cs typeface="DejaVu Sans" panose="020B0603030804020204" pitchFamily="34" charset="0"/>
              </a:rPr>
              <a:t>When to Add Deep Learning</a:t>
            </a:r>
            <a:endParaRPr lang="en-US" sz="3800"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4" name="Text 1"/>
          <p:cNvSpPr/>
          <p:nvPr/>
        </p:nvSpPr>
        <p:spPr>
          <a:xfrm>
            <a:off x="6203871" y="1543948"/>
            <a:ext cx="7385050" cy="1246346"/>
          </a:xfrm>
          <a:prstGeom prst="rect">
            <a:avLst/>
          </a:prstGeom>
          <a:noFill/>
          <a:ln/>
        </p:spPr>
        <p:txBody>
          <a:bodyPr wrap="square" lIns="0" tIns="0" rIns="0" bIns="0" rtlCol="0" anchor="t"/>
          <a:lstStyle/>
          <a:p>
            <a:pPr marL="0" indent="0" algn="l">
              <a:lnSpc>
                <a:spcPts val="2450"/>
              </a:lnSpc>
              <a:buNone/>
            </a:pPr>
            <a:r>
              <a:rPr lang="en-US" sz="1600" dirty="0">
                <a:latin typeface="DejaVu Sans Light" panose="020B0203030804020204" pitchFamily="34" charset="0"/>
                <a:ea typeface="DejaVu Sans Light" panose="020B0203030804020204" pitchFamily="34" charset="0"/>
                <a:cs typeface="DejaVu Sans Light" panose="020B0203030804020204" pitchFamily="34" charset="0"/>
              </a:rPr>
              <a:t>Deep learning shines when other models hit a ceiling. If the feature space is sparse and high-cardinality, then tabular architectures like </a:t>
            </a:r>
            <a:r>
              <a:rPr lang="en-US" sz="1600" b="1" dirty="0" err="1">
                <a:latin typeface="DejaVu Sans Light" panose="020B0203030804020204" pitchFamily="34" charset="0"/>
                <a:ea typeface="DejaVu Sans Light" panose="020B0203030804020204" pitchFamily="34" charset="0"/>
                <a:cs typeface="DejaVu Sans Light" panose="020B0203030804020204" pitchFamily="34" charset="0"/>
              </a:rPr>
              <a:t>TabNet</a:t>
            </a:r>
            <a:r>
              <a:rPr lang="en-US" sz="1600" dirty="0">
                <a:latin typeface="DejaVu Sans Light" panose="020B0203030804020204" pitchFamily="34" charset="0"/>
                <a:ea typeface="DejaVu Sans Light" panose="020B0203030804020204" pitchFamily="34" charset="0"/>
                <a:cs typeface="DejaVu Sans Light" panose="020B0203030804020204" pitchFamily="34" charset="0"/>
              </a:rPr>
              <a:t> or </a:t>
            </a:r>
            <a:r>
              <a:rPr lang="en-US" sz="1600" b="1" dirty="0">
                <a:latin typeface="DejaVu Sans Light" panose="020B0203030804020204" pitchFamily="34" charset="0"/>
                <a:ea typeface="DejaVu Sans Light" panose="020B0203030804020204" pitchFamily="34" charset="0"/>
                <a:cs typeface="DejaVu Sans Light" panose="020B0203030804020204" pitchFamily="34" charset="0"/>
              </a:rPr>
              <a:t>FT-Transformer</a:t>
            </a:r>
            <a:r>
              <a:rPr lang="en-US" sz="1600" dirty="0">
                <a:latin typeface="DejaVu Sans Light" panose="020B0203030804020204" pitchFamily="34" charset="0"/>
                <a:ea typeface="DejaVu Sans Light" panose="020B0203030804020204" pitchFamily="34" charset="0"/>
                <a:cs typeface="DejaVu Sans Light" panose="020B0203030804020204" pitchFamily="34" charset="0"/>
              </a:rPr>
              <a:t> can capture complex patterns that gradient boosting misses.</a:t>
            </a:r>
          </a:p>
        </p:txBody>
      </p:sp>
      <p:sp>
        <p:nvSpPr>
          <p:cNvPr id="5" name="Shape 2"/>
          <p:cNvSpPr/>
          <p:nvPr/>
        </p:nvSpPr>
        <p:spPr>
          <a:xfrm>
            <a:off x="6127137" y="3402211"/>
            <a:ext cx="438150" cy="438150"/>
          </a:xfrm>
          <a:prstGeom prst="roundRect">
            <a:avLst>
              <a:gd name="adj" fmla="val 6667"/>
            </a:avLst>
          </a:prstGeom>
          <a:solidFill>
            <a:srgbClr val="92D050"/>
          </a:solidFill>
          <a:ln/>
        </p:spPr>
        <p:txBody>
          <a:bodyPr/>
          <a:lstStyle/>
          <a:p>
            <a:endParaRPr lang="en-US"/>
          </a:p>
        </p:txBody>
      </p:sp>
      <p:sp>
        <p:nvSpPr>
          <p:cNvPr id="6" name="Text 3"/>
          <p:cNvSpPr/>
          <p:nvPr/>
        </p:nvSpPr>
        <p:spPr>
          <a:xfrm>
            <a:off x="6759954" y="3469124"/>
            <a:ext cx="4768096" cy="304324"/>
          </a:xfrm>
          <a:prstGeom prst="rect">
            <a:avLst/>
          </a:prstGeom>
          <a:noFill/>
          <a:ln/>
        </p:spPr>
        <p:txBody>
          <a:bodyPr wrap="none" lIns="0" tIns="0" rIns="0" bIns="0" rtlCol="0" anchor="t"/>
          <a:lstStyle/>
          <a:p>
            <a:pPr marL="0" indent="0" algn="l">
              <a:lnSpc>
                <a:spcPts val="2350"/>
              </a:lnSpc>
              <a:buNone/>
            </a:pPr>
            <a:r>
              <a:rPr lang="en-US" sz="2000" dirty="0">
                <a:latin typeface="DejaVu Sans" panose="020B0603030804020204" pitchFamily="34" charset="0"/>
                <a:ea typeface="DejaVu Sans" panose="020B0603030804020204" pitchFamily="34" charset="0"/>
                <a:cs typeface="DejaVu Sans" panose="020B0603030804020204" pitchFamily="34" charset="0"/>
              </a:rPr>
              <a:t>Sparse, high-cardinality features benefit</a:t>
            </a:r>
          </a:p>
        </p:txBody>
      </p:sp>
      <p:sp>
        <p:nvSpPr>
          <p:cNvPr id="7" name="Text 4"/>
          <p:cNvSpPr/>
          <p:nvPr/>
        </p:nvSpPr>
        <p:spPr>
          <a:xfrm>
            <a:off x="6759954" y="3890248"/>
            <a:ext cx="7076242" cy="623173"/>
          </a:xfrm>
          <a:prstGeom prst="rect">
            <a:avLst/>
          </a:prstGeom>
          <a:noFill/>
          <a:ln/>
        </p:spPr>
        <p:txBody>
          <a:bodyPr wrap="square" lIns="0" tIns="0" rIns="0" bIns="0" rtlCol="0" anchor="t"/>
          <a:lstStyle/>
          <a:p>
            <a:pPr marL="0" indent="0" algn="l">
              <a:lnSpc>
                <a:spcPts val="2450"/>
              </a:lnSpc>
              <a:buNone/>
            </a:pPr>
            <a:r>
              <a:rPr lang="en-US" sz="1600" dirty="0">
                <a:latin typeface="DejaVu Sans Light" panose="020B0203030804020204" pitchFamily="34" charset="0"/>
                <a:ea typeface="DejaVu Sans Light" panose="020B0203030804020204" pitchFamily="34" charset="0"/>
                <a:cs typeface="DejaVu Sans Light" panose="020B0203030804020204" pitchFamily="34" charset="0"/>
              </a:rPr>
              <a:t>Embeddings compress categorical explosions into dense representations, enabling models to learn nuanced entity relationships.</a:t>
            </a:r>
          </a:p>
        </p:txBody>
      </p:sp>
      <p:sp>
        <p:nvSpPr>
          <p:cNvPr id="8" name="Shape 5"/>
          <p:cNvSpPr/>
          <p:nvPr/>
        </p:nvSpPr>
        <p:spPr>
          <a:xfrm>
            <a:off x="6127137" y="5060513"/>
            <a:ext cx="438150" cy="438150"/>
          </a:xfrm>
          <a:prstGeom prst="roundRect">
            <a:avLst>
              <a:gd name="adj" fmla="val 6667"/>
            </a:avLst>
          </a:prstGeom>
          <a:solidFill>
            <a:srgbClr val="92D050"/>
          </a:solidFill>
          <a:ln/>
        </p:spPr>
        <p:txBody>
          <a:bodyPr/>
          <a:lstStyle/>
          <a:p>
            <a:endParaRPr lang="en-US"/>
          </a:p>
        </p:txBody>
      </p:sp>
      <p:sp>
        <p:nvSpPr>
          <p:cNvPr id="9" name="Text 6"/>
          <p:cNvSpPr/>
          <p:nvPr/>
        </p:nvSpPr>
        <p:spPr>
          <a:xfrm>
            <a:off x="6759954" y="5127426"/>
            <a:ext cx="3811667" cy="304324"/>
          </a:xfrm>
          <a:prstGeom prst="rect">
            <a:avLst/>
          </a:prstGeom>
          <a:noFill/>
          <a:ln/>
        </p:spPr>
        <p:txBody>
          <a:bodyPr wrap="none" lIns="0" tIns="0" rIns="0" bIns="0" rtlCol="0" anchor="t"/>
          <a:lstStyle/>
          <a:p>
            <a:pPr marL="0" indent="0" algn="l">
              <a:lnSpc>
                <a:spcPts val="2350"/>
              </a:lnSpc>
              <a:buNone/>
            </a:pPr>
            <a:r>
              <a:rPr lang="en-US" sz="2000" dirty="0">
                <a:latin typeface="DejaVu Sans" panose="020B0603030804020204" pitchFamily="34" charset="0"/>
                <a:ea typeface="DejaVu Sans" panose="020B0603030804020204" pitchFamily="34" charset="0"/>
                <a:cs typeface="DejaVu Sans" panose="020B0603030804020204" pitchFamily="34" charset="0"/>
              </a:rPr>
              <a:t>Learn interactions automatically</a:t>
            </a:r>
          </a:p>
        </p:txBody>
      </p:sp>
      <p:sp>
        <p:nvSpPr>
          <p:cNvPr id="10" name="Text 7"/>
          <p:cNvSpPr/>
          <p:nvPr/>
        </p:nvSpPr>
        <p:spPr>
          <a:xfrm>
            <a:off x="6759954" y="5548551"/>
            <a:ext cx="7076242" cy="623173"/>
          </a:xfrm>
          <a:prstGeom prst="rect">
            <a:avLst/>
          </a:prstGeom>
          <a:noFill/>
          <a:ln/>
        </p:spPr>
        <p:txBody>
          <a:bodyPr wrap="square" lIns="0" tIns="0" rIns="0" bIns="0" rtlCol="0" anchor="t"/>
          <a:lstStyle/>
          <a:p>
            <a:pPr marL="0" indent="0" algn="l">
              <a:lnSpc>
                <a:spcPts val="2450"/>
              </a:lnSpc>
              <a:buNone/>
            </a:pPr>
            <a:r>
              <a:rPr lang="en-US" sz="1600" dirty="0">
                <a:latin typeface="DejaVu Sans Light" panose="020B0203030804020204" pitchFamily="34" charset="0"/>
                <a:ea typeface="DejaVu Sans Light" panose="020B0203030804020204" pitchFamily="34" charset="0"/>
                <a:cs typeface="DejaVu Sans Light" panose="020B0203030804020204" pitchFamily="34" charset="0"/>
              </a:rPr>
              <a:t>Deep architectures discover feature crosses without manual engineering, reducing technical debt and iteration cycles.</a:t>
            </a:r>
          </a:p>
        </p:txBody>
      </p:sp>
      <p:sp>
        <p:nvSpPr>
          <p:cNvPr id="11" name="Shape 8"/>
          <p:cNvSpPr/>
          <p:nvPr/>
        </p:nvSpPr>
        <p:spPr>
          <a:xfrm>
            <a:off x="6127137" y="6561177"/>
            <a:ext cx="438150" cy="438150"/>
          </a:xfrm>
          <a:prstGeom prst="roundRect">
            <a:avLst>
              <a:gd name="adj" fmla="val 6667"/>
            </a:avLst>
          </a:prstGeom>
          <a:solidFill>
            <a:srgbClr val="92D050"/>
          </a:solidFill>
          <a:ln/>
        </p:spPr>
        <p:txBody>
          <a:bodyPr/>
          <a:lstStyle/>
          <a:p>
            <a:endParaRPr lang="en-US"/>
          </a:p>
        </p:txBody>
      </p:sp>
      <p:sp>
        <p:nvSpPr>
          <p:cNvPr id="12" name="Text 9"/>
          <p:cNvSpPr/>
          <p:nvPr/>
        </p:nvSpPr>
        <p:spPr>
          <a:xfrm>
            <a:off x="6759954" y="6628090"/>
            <a:ext cx="4396383" cy="304324"/>
          </a:xfrm>
          <a:prstGeom prst="rect">
            <a:avLst/>
          </a:prstGeom>
          <a:noFill/>
          <a:ln/>
        </p:spPr>
        <p:txBody>
          <a:bodyPr wrap="none" lIns="0" tIns="0" rIns="0" bIns="0" rtlCol="0" anchor="t"/>
          <a:lstStyle/>
          <a:p>
            <a:pPr marL="0" indent="0" algn="l">
              <a:lnSpc>
                <a:spcPts val="2350"/>
              </a:lnSpc>
              <a:buNone/>
            </a:pPr>
            <a:r>
              <a:rPr lang="en-US" sz="2000" dirty="0">
                <a:latin typeface="DejaVu Sans" panose="020B0603030804020204" pitchFamily="34" charset="0"/>
                <a:ea typeface="DejaVu Sans" panose="020B0603030804020204" pitchFamily="34" charset="0"/>
                <a:cs typeface="DejaVu Sans" panose="020B0603030804020204" pitchFamily="34" charset="0"/>
              </a:rPr>
              <a:t>Validate gains against latency budget</a:t>
            </a:r>
          </a:p>
        </p:txBody>
      </p:sp>
      <p:sp>
        <p:nvSpPr>
          <p:cNvPr id="13" name="Text 10"/>
          <p:cNvSpPr/>
          <p:nvPr/>
        </p:nvSpPr>
        <p:spPr>
          <a:xfrm>
            <a:off x="6759954" y="7049214"/>
            <a:ext cx="7076242" cy="623173"/>
          </a:xfrm>
          <a:prstGeom prst="rect">
            <a:avLst/>
          </a:prstGeom>
          <a:noFill/>
          <a:ln/>
        </p:spPr>
        <p:txBody>
          <a:bodyPr wrap="square" lIns="0" tIns="0" rIns="0" bIns="0" rtlCol="0" anchor="t"/>
          <a:lstStyle/>
          <a:p>
            <a:pPr marL="0" indent="0" algn="l">
              <a:lnSpc>
                <a:spcPts val="2450"/>
              </a:lnSpc>
              <a:buNone/>
            </a:pPr>
            <a:r>
              <a:rPr lang="en-US" sz="1600" dirty="0">
                <a:latin typeface="DejaVu Sans Light" panose="020B0203030804020204" pitchFamily="34" charset="0"/>
                <a:ea typeface="DejaVu Sans Light" panose="020B0203030804020204" pitchFamily="34" charset="0"/>
                <a:cs typeface="DejaVu Sans Light" panose="020B0203030804020204" pitchFamily="34" charset="0"/>
              </a:rPr>
              <a:t>Measure P99 inference time in production. If your scoring SLA is 50ms, confirm DL delivers ROI before scaling.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813D886A-BA3D-B4E9-3084-8C3F948605B4}"/>
              </a:ext>
            </a:extLst>
          </p:cNvPr>
          <p:cNvSpPr/>
          <p:nvPr/>
        </p:nvSpPr>
        <p:spPr>
          <a:xfrm>
            <a:off x="0" y="3020814"/>
            <a:ext cx="14630400" cy="2187972"/>
          </a:xfrm>
          <a:prstGeom prst="rect">
            <a:avLst/>
          </a:prstGeom>
          <a:noFill/>
          <a:ln/>
        </p:spPr>
        <p:txBody>
          <a:bodyPr wrap="square" lIns="0" tIns="0" rIns="0" bIns="0" rtlCol="0" anchor="ctr"/>
          <a:lstStyle/>
          <a:p>
            <a:pPr marL="0" indent="0" algn="ctr">
              <a:buNone/>
            </a:pPr>
            <a:r>
              <a:rPr lang="en-US" sz="5400" b="1" dirty="0">
                <a:solidFill>
                  <a:srgbClr val="030303"/>
                </a:solidFill>
                <a:latin typeface="DejaVu Sans" panose="020B0603030804020204" pitchFamily="34" charset="0"/>
                <a:ea typeface="DejaVu Sans" panose="020B0603030804020204" pitchFamily="34" charset="0"/>
                <a:cs typeface="DejaVu Sans" panose="020B0603030804020204" pitchFamily="34" charset="0"/>
              </a:rPr>
              <a:t>1. Problem Framing</a:t>
            </a:r>
            <a:endParaRPr lang="en-US" sz="5400" b="1" dirty="0">
              <a:latin typeface="DejaVu Sans" panose="020B0603030804020204" pitchFamily="34" charset="0"/>
              <a:ea typeface="DejaVu Sans" panose="020B0603030804020204" pitchFamily="34" charset="0"/>
              <a:cs typeface="DejaVu Sans" panose="020B0603030804020204" pitchFamily="34" charset="0"/>
            </a:endParaRPr>
          </a:p>
        </p:txBody>
      </p:sp>
    </p:spTree>
    <p:extLst>
      <p:ext uri="{BB962C8B-B14F-4D97-AF65-F5344CB8AC3E}">
        <p14:creationId xmlns:p14="http://schemas.microsoft.com/office/powerpoint/2010/main" val="35209634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E6A1C50B-8714-86EE-15AE-E54731F5FA1C}"/>
              </a:ext>
            </a:extLst>
          </p:cNvPr>
          <p:cNvSpPr/>
          <p:nvPr/>
        </p:nvSpPr>
        <p:spPr>
          <a:xfrm>
            <a:off x="0" y="3020814"/>
            <a:ext cx="14630400" cy="2187972"/>
          </a:xfrm>
          <a:prstGeom prst="rect">
            <a:avLst/>
          </a:prstGeom>
          <a:noFill/>
          <a:ln/>
        </p:spPr>
        <p:txBody>
          <a:bodyPr wrap="square" lIns="0" tIns="0" rIns="0" bIns="0" rtlCol="0" anchor="ctr"/>
          <a:lstStyle/>
          <a:p>
            <a:pPr marL="0" indent="0" algn="ctr">
              <a:buNone/>
            </a:pPr>
            <a:r>
              <a:rPr lang="en-US" sz="5400" b="1" dirty="0">
                <a:solidFill>
                  <a:srgbClr val="030303"/>
                </a:solidFill>
                <a:latin typeface="DejaVu Sans" panose="020B0603030804020204" pitchFamily="34" charset="0"/>
                <a:ea typeface="DejaVu Sans" panose="020B0603030804020204" pitchFamily="34" charset="0"/>
                <a:cs typeface="DejaVu Sans" panose="020B0603030804020204" pitchFamily="34" charset="0"/>
              </a:rPr>
              <a:t>5. Shipping &amp; Operations</a:t>
            </a:r>
          </a:p>
        </p:txBody>
      </p:sp>
    </p:spTree>
    <p:extLst>
      <p:ext uri="{BB962C8B-B14F-4D97-AF65-F5344CB8AC3E}">
        <p14:creationId xmlns:p14="http://schemas.microsoft.com/office/powerpoint/2010/main" val="913012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L systems is more than ML code.">
            <a:extLst>
              <a:ext uri="{FF2B5EF4-FFF2-40B4-BE49-F238E27FC236}">
                <a16:creationId xmlns:a16="http://schemas.microsoft.com/office/drawing/2014/main" id="{F950447B-8CAD-058C-C5D5-929B6BBF30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444625"/>
            <a:ext cx="11090275" cy="45943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552015-B93B-1945-218C-3976063AFCFF}"/>
              </a:ext>
            </a:extLst>
          </p:cNvPr>
          <p:cNvSpPr txBox="1"/>
          <p:nvPr/>
        </p:nvSpPr>
        <p:spPr>
          <a:xfrm>
            <a:off x="1644650" y="6072046"/>
            <a:ext cx="14833600" cy="523220"/>
          </a:xfrm>
          <a:prstGeom prst="rect">
            <a:avLst/>
          </a:prstGeom>
          <a:noFill/>
        </p:spPr>
        <p:txBody>
          <a:bodyPr wrap="square">
            <a:spAutoFit/>
          </a:bodyPr>
          <a:lstStyle/>
          <a:p>
            <a:br>
              <a:rPr lang="en-US" sz="1400" dirty="0">
                <a:latin typeface="DejaVu Sans Light" panose="020B0203030804020204" pitchFamily="34" charset="0"/>
                <a:ea typeface="DejaVu Sans Light" panose="020B0203030804020204" pitchFamily="34" charset="0"/>
                <a:cs typeface="DejaVu Sans Light" panose="020B0203030804020204" pitchFamily="34" charset="0"/>
              </a:rPr>
            </a:br>
            <a:r>
              <a:rPr lang="en-US" sz="1400" dirty="0">
                <a:latin typeface="DejaVu Sans Light" panose="020B0203030804020204" pitchFamily="34" charset="0"/>
                <a:ea typeface="DejaVu Sans Light" panose="020B0203030804020204" pitchFamily="34" charset="0"/>
                <a:cs typeface="DejaVu Sans Light" panose="020B0203030804020204" pitchFamily="34" charset="0"/>
              </a:rPr>
              <a:t>Source: </a:t>
            </a:r>
            <a:r>
              <a:rPr lang="en-US" sz="1400" dirty="0">
                <a:latin typeface="DejaVu Sans Light" panose="020B0203030804020204" pitchFamily="34" charset="0"/>
                <a:ea typeface="DejaVu Sans Light" panose="020B0203030804020204" pitchFamily="34" charset="0"/>
                <a:cs typeface="DejaVu Sans Light" panose="020B0203030804020204" pitchFamily="34" charset="0"/>
                <a:hlinkClick r:id="rId4"/>
              </a:rPr>
              <a:t>https://docs.cloud.google.com/architecture/mlops-continuous-delivery-and-automation-pipelines-in-machine-learning</a:t>
            </a:r>
            <a:r>
              <a:rPr lang="en-US" sz="1400" dirty="0">
                <a:latin typeface="DejaVu Sans Light" panose="020B0203030804020204" pitchFamily="34" charset="0"/>
                <a:ea typeface="DejaVu Sans Light" panose="020B0203030804020204" pitchFamily="34" charset="0"/>
                <a:cs typeface="DejaVu Sans Light" panose="020B0203030804020204" pitchFamily="34" charset="0"/>
              </a:rPr>
              <a:t>  </a:t>
            </a:r>
          </a:p>
        </p:txBody>
      </p:sp>
      <p:pic>
        <p:nvPicPr>
          <p:cNvPr id="5" name="Picture 4" descr="A red arrow pointing down&#10;&#10;Description automatically generated">
            <a:extLst>
              <a:ext uri="{FF2B5EF4-FFF2-40B4-BE49-F238E27FC236}">
                <a16:creationId xmlns:a16="http://schemas.microsoft.com/office/drawing/2014/main" id="{FEB8EBD5-BEEC-DA01-C5CC-FCF9497B1D43}"/>
              </a:ext>
            </a:extLst>
          </p:cNvPr>
          <p:cNvPicPr>
            <a:picLocks noChangeAspect="1"/>
          </p:cNvPicPr>
          <p:nvPr/>
        </p:nvPicPr>
        <p:blipFill>
          <a:blip r:embed="rId5"/>
          <a:stretch>
            <a:fillRect/>
          </a:stretch>
        </p:blipFill>
        <p:spPr>
          <a:xfrm>
            <a:off x="5391601" y="2717800"/>
            <a:ext cx="1257379" cy="1176337"/>
          </a:xfrm>
          <a:prstGeom prst="rect">
            <a:avLst/>
          </a:prstGeom>
        </p:spPr>
      </p:pic>
      <p:pic>
        <p:nvPicPr>
          <p:cNvPr id="6" name="Picture 5" descr="A close-up of a black background&#10;&#10;Description automatically generated">
            <a:extLst>
              <a:ext uri="{FF2B5EF4-FFF2-40B4-BE49-F238E27FC236}">
                <a16:creationId xmlns:a16="http://schemas.microsoft.com/office/drawing/2014/main" id="{B319A4C7-7A09-BC64-8C72-71C9C96E5386}"/>
              </a:ext>
            </a:extLst>
          </p:cNvPr>
          <p:cNvPicPr>
            <a:picLocks noChangeAspect="1"/>
          </p:cNvPicPr>
          <p:nvPr/>
        </p:nvPicPr>
        <p:blipFill>
          <a:blip r:embed="rId6">
            <a:extLst>
              <a:ext uri="{BEBA8EAE-BF5A-486C-A8C5-ECC9F3942E4B}">
                <a14:imgProps xmlns:a14="http://schemas.microsoft.com/office/drawing/2010/main">
                  <a14:imgLayer r:embed="rId7">
                    <a14:imgEffect>
                      <a14:artisticPencilGrayscale/>
                    </a14:imgEffect>
                  </a14:imgLayer>
                </a14:imgProps>
              </a:ext>
            </a:extLst>
          </a:blip>
          <a:stretch>
            <a:fillRect/>
          </a:stretch>
        </p:blipFill>
        <p:spPr>
          <a:xfrm>
            <a:off x="13293725" y="7600673"/>
            <a:ext cx="1057275" cy="441236"/>
          </a:xfrm>
          <a:prstGeom prst="rect">
            <a:avLst/>
          </a:prstGeom>
        </p:spPr>
      </p:pic>
      <p:sp>
        <p:nvSpPr>
          <p:cNvPr id="7" name="TextBox 6">
            <a:extLst>
              <a:ext uri="{FF2B5EF4-FFF2-40B4-BE49-F238E27FC236}">
                <a16:creationId xmlns:a16="http://schemas.microsoft.com/office/drawing/2014/main" id="{4F658538-6E6B-5664-2BA2-CCA1871E0453}"/>
              </a:ext>
            </a:extLst>
          </p:cNvPr>
          <p:cNvSpPr txBox="1"/>
          <p:nvPr/>
        </p:nvSpPr>
        <p:spPr>
          <a:xfrm>
            <a:off x="279400" y="7734132"/>
            <a:ext cx="7315200" cy="307777"/>
          </a:xfrm>
          <a:prstGeom prst="rect">
            <a:avLst/>
          </a:prstGeom>
        </p:spPr>
        <p:txBody>
          <a:bodyPr wrap="square">
            <a:spAutoFit/>
          </a:bodyPr>
          <a:lstStyle/>
          <a:p>
            <a:r>
              <a:rPr lang="en-US" sz="1400" dirty="0">
                <a:solidFill>
                  <a:schemeClr val="bg2">
                    <a:lumMod val="75000"/>
                  </a:schemeClr>
                </a:solidFill>
                <a:latin typeface="DejaVu Sans Light" panose="020B0203030804020204" pitchFamily="34" charset="0"/>
                <a:ea typeface="DejaVu Sans Light" panose="020B0203030804020204" pitchFamily="34" charset="0"/>
                <a:cs typeface="DejaVu Sans Light" panose="020B0203030804020204" pitchFamily="34" charset="0"/>
              </a:rPr>
              <a:t>cesarsotovalero.net </a:t>
            </a:r>
            <a:endParaRPr lang="en-US" sz="1400" dirty="0">
              <a:solidFill>
                <a:schemeClr val="bg2">
                  <a:lumMod val="75000"/>
                </a:schemeClr>
              </a:solidFill>
            </a:endParaRPr>
          </a:p>
        </p:txBody>
      </p:sp>
    </p:spTree>
    <p:extLst>
      <p:ext uri="{BB962C8B-B14F-4D97-AF65-F5344CB8AC3E}">
        <p14:creationId xmlns:p14="http://schemas.microsoft.com/office/powerpoint/2010/main" val="85434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552015-B93B-1945-218C-3976063AFCFF}"/>
              </a:ext>
            </a:extLst>
          </p:cNvPr>
          <p:cNvSpPr txBox="1"/>
          <p:nvPr/>
        </p:nvSpPr>
        <p:spPr>
          <a:xfrm>
            <a:off x="2139950" y="6901373"/>
            <a:ext cx="9848850" cy="461665"/>
          </a:xfrm>
          <a:prstGeom prst="rect">
            <a:avLst/>
          </a:prstGeom>
          <a:noFill/>
        </p:spPr>
        <p:txBody>
          <a:bodyPr wrap="square">
            <a:spAutoFit/>
          </a:bodyPr>
          <a:lstStyle/>
          <a:p>
            <a:br>
              <a:rPr lang="en-US" sz="1200" dirty="0">
                <a:latin typeface="DejaVu Sans Light" panose="020B0203030804020204" pitchFamily="34" charset="0"/>
                <a:ea typeface="DejaVu Sans Light" panose="020B0203030804020204" pitchFamily="34" charset="0"/>
                <a:cs typeface="DejaVu Sans Light" panose="020B0203030804020204" pitchFamily="34" charset="0"/>
              </a:rPr>
            </a:br>
            <a:r>
              <a:rPr lang="en-US" sz="1200" dirty="0">
                <a:latin typeface="DejaVu Sans Light" panose="020B0203030804020204" pitchFamily="34" charset="0"/>
                <a:ea typeface="DejaVu Sans Light" panose="020B0203030804020204" pitchFamily="34" charset="0"/>
                <a:cs typeface="DejaVu Sans Light" panose="020B0203030804020204" pitchFamily="34" charset="0"/>
              </a:rPr>
              <a:t>Source: </a:t>
            </a:r>
            <a:r>
              <a:rPr lang="en-US" sz="1200" dirty="0">
                <a:latin typeface="DejaVu Sans Light" panose="020B0203030804020204" pitchFamily="34" charset="0"/>
                <a:ea typeface="DejaVu Sans Light" panose="020B0203030804020204" pitchFamily="34" charset="0"/>
                <a:cs typeface="DejaVu Sans Light" panose="020B0203030804020204" pitchFamily="34" charset="0"/>
                <a:hlinkClick r:id="rId3"/>
              </a:rPr>
              <a:t>https://docs.cloud.google.com/architecture/mlops-continuous-delivery-and-automation-pipelines-in-machine-learning</a:t>
            </a:r>
            <a:r>
              <a:rPr lang="en-US" sz="1200" dirty="0">
                <a:latin typeface="DejaVu Sans Light" panose="020B0203030804020204" pitchFamily="34" charset="0"/>
                <a:ea typeface="DejaVu Sans Light" panose="020B0203030804020204" pitchFamily="34" charset="0"/>
                <a:cs typeface="DejaVu Sans Light" panose="020B0203030804020204" pitchFamily="34" charset="0"/>
              </a:rPr>
              <a:t>  </a:t>
            </a:r>
          </a:p>
        </p:txBody>
      </p:sp>
      <p:pic>
        <p:nvPicPr>
          <p:cNvPr id="7" name="Graphic 6">
            <a:extLst>
              <a:ext uri="{FF2B5EF4-FFF2-40B4-BE49-F238E27FC236}">
                <a16:creationId xmlns:a16="http://schemas.microsoft.com/office/drawing/2014/main" id="{A7A5A51B-FBE6-010B-1B3F-4910DAF17C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21646" y="182889"/>
            <a:ext cx="10952954" cy="6949317"/>
          </a:xfrm>
          <a:prstGeom prst="rect">
            <a:avLst/>
          </a:prstGeom>
        </p:spPr>
      </p:pic>
      <p:pic>
        <p:nvPicPr>
          <p:cNvPr id="8" name="Picture 7" descr="A close-up of a black background&#10;&#10;Description automatically generated">
            <a:extLst>
              <a:ext uri="{FF2B5EF4-FFF2-40B4-BE49-F238E27FC236}">
                <a16:creationId xmlns:a16="http://schemas.microsoft.com/office/drawing/2014/main" id="{49174F8A-F810-856B-2D3F-73DB67CC3FC2}"/>
              </a:ext>
            </a:extLst>
          </p:cNvPr>
          <p:cNvPicPr>
            <a:picLocks noChangeAspect="1"/>
          </p:cNvPicPr>
          <p:nvPr/>
        </p:nvPicPr>
        <p:blipFill>
          <a:blip r:embed="rId6">
            <a:extLst>
              <a:ext uri="{BEBA8EAE-BF5A-486C-A8C5-ECC9F3942E4B}">
                <a14:imgProps xmlns:a14="http://schemas.microsoft.com/office/drawing/2010/main">
                  <a14:imgLayer r:embed="rId7">
                    <a14:imgEffect>
                      <a14:artisticPencilGrayscale/>
                    </a14:imgEffect>
                  </a14:imgLayer>
                </a14:imgProps>
              </a:ext>
            </a:extLst>
          </a:blip>
          <a:stretch>
            <a:fillRect/>
          </a:stretch>
        </p:blipFill>
        <p:spPr>
          <a:xfrm>
            <a:off x="13293725" y="7600673"/>
            <a:ext cx="1057275" cy="441236"/>
          </a:xfrm>
          <a:prstGeom prst="rect">
            <a:avLst/>
          </a:prstGeom>
        </p:spPr>
      </p:pic>
      <p:sp>
        <p:nvSpPr>
          <p:cNvPr id="9" name="TextBox 8">
            <a:extLst>
              <a:ext uri="{FF2B5EF4-FFF2-40B4-BE49-F238E27FC236}">
                <a16:creationId xmlns:a16="http://schemas.microsoft.com/office/drawing/2014/main" id="{FFC9FE49-CBF0-BEFD-12EB-22FE34DE0706}"/>
              </a:ext>
            </a:extLst>
          </p:cNvPr>
          <p:cNvSpPr txBox="1"/>
          <p:nvPr/>
        </p:nvSpPr>
        <p:spPr>
          <a:xfrm>
            <a:off x="279400" y="7734132"/>
            <a:ext cx="7315200" cy="307777"/>
          </a:xfrm>
          <a:prstGeom prst="rect">
            <a:avLst/>
          </a:prstGeom>
        </p:spPr>
        <p:txBody>
          <a:bodyPr wrap="square">
            <a:spAutoFit/>
          </a:bodyPr>
          <a:lstStyle/>
          <a:p>
            <a:r>
              <a:rPr lang="en-US" sz="1400" dirty="0">
                <a:solidFill>
                  <a:schemeClr val="bg2">
                    <a:lumMod val="75000"/>
                  </a:schemeClr>
                </a:solidFill>
                <a:latin typeface="DejaVu Sans Light" panose="020B0203030804020204" pitchFamily="34" charset="0"/>
                <a:ea typeface="DejaVu Sans Light" panose="020B0203030804020204" pitchFamily="34" charset="0"/>
                <a:cs typeface="DejaVu Sans Light" panose="020B0203030804020204" pitchFamily="34" charset="0"/>
              </a:rPr>
              <a:t>cesarsotovalero.net </a:t>
            </a:r>
            <a:endParaRPr lang="en-US" sz="1400" dirty="0">
              <a:solidFill>
                <a:schemeClr val="bg2">
                  <a:lumMod val="75000"/>
                </a:schemeClr>
              </a:solidFill>
            </a:endParaRPr>
          </a:p>
        </p:txBody>
      </p:sp>
      <p:sp>
        <p:nvSpPr>
          <p:cNvPr id="10" name="Rectangle: Rounded Corners 9">
            <a:extLst>
              <a:ext uri="{FF2B5EF4-FFF2-40B4-BE49-F238E27FC236}">
                <a16:creationId xmlns:a16="http://schemas.microsoft.com/office/drawing/2014/main" id="{CA4EC1A5-67A4-3DB9-289C-E086EBA059FB}"/>
              </a:ext>
            </a:extLst>
          </p:cNvPr>
          <p:cNvSpPr/>
          <p:nvPr/>
        </p:nvSpPr>
        <p:spPr>
          <a:xfrm>
            <a:off x="3606801" y="215010"/>
            <a:ext cx="3524250" cy="1778890"/>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059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3" name="Text 0"/>
          <p:cNvSpPr/>
          <p:nvPr/>
        </p:nvSpPr>
        <p:spPr>
          <a:xfrm>
            <a:off x="6209348" y="690205"/>
            <a:ext cx="6464498" cy="645557"/>
          </a:xfrm>
          <a:prstGeom prst="rect">
            <a:avLst/>
          </a:prstGeom>
          <a:noFill/>
          <a:ln/>
        </p:spPr>
        <p:txBody>
          <a:bodyPr wrap="none" lIns="0" tIns="0" rIns="0" bIns="0" rtlCol="0" anchor="t"/>
          <a:lstStyle/>
          <a:p>
            <a:pPr marL="0" indent="0" algn="l">
              <a:lnSpc>
                <a:spcPts val="5050"/>
              </a:lnSpc>
              <a:buNone/>
            </a:pPr>
            <a:r>
              <a:rPr lang="en-US" sz="4050" dirty="0">
                <a:solidFill>
                  <a:srgbClr val="030303"/>
                </a:solidFill>
                <a:latin typeface="DejaVu Sans" panose="020B0603030804020204" pitchFamily="34" charset="0"/>
                <a:ea typeface="DejaVu Sans" panose="020B0603030804020204" pitchFamily="34" charset="0"/>
                <a:cs typeface="DejaVu Sans" panose="020B0603030804020204" pitchFamily="34" charset="0"/>
              </a:rPr>
              <a:t>From Notebook to Service</a:t>
            </a:r>
            <a:endParaRPr lang="en-US" sz="4050"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4" name="Text 1"/>
          <p:cNvSpPr/>
          <p:nvPr/>
        </p:nvSpPr>
        <p:spPr>
          <a:xfrm>
            <a:off x="6209348" y="1645563"/>
            <a:ext cx="7698105" cy="991553"/>
          </a:xfrm>
          <a:prstGeom prst="rect">
            <a:avLst/>
          </a:prstGeom>
          <a:noFill/>
          <a:ln/>
        </p:spPr>
        <p:txBody>
          <a:bodyPr wrap="square" lIns="0" tIns="0" rIns="0" bIns="0" rtlCol="0" anchor="t"/>
          <a:lstStyle/>
          <a:p>
            <a:pPr marL="0" indent="0" algn="l">
              <a:lnSpc>
                <a:spcPts val="2600"/>
              </a:lnSpc>
              <a:buNone/>
            </a:pPr>
            <a:r>
              <a:rPr lang="en-US" sz="1600" dirty="0">
                <a:latin typeface="DejaVu Sans Light" panose="020B0203030804020204" pitchFamily="34" charset="0"/>
                <a:ea typeface="DejaVu Sans Light" panose="020B0203030804020204" pitchFamily="34" charset="0"/>
                <a:cs typeface="DejaVu Sans Light" panose="020B0203030804020204" pitchFamily="34" charset="0"/>
              </a:rPr>
              <a:t>Production fraud detection demands more than a trained model. The gap between research code and a resilient service is wide.</a:t>
            </a:r>
          </a:p>
        </p:txBody>
      </p:sp>
      <p:sp>
        <p:nvSpPr>
          <p:cNvPr id="5" name="Text 2"/>
          <p:cNvSpPr/>
          <p:nvPr/>
        </p:nvSpPr>
        <p:spPr>
          <a:xfrm>
            <a:off x="6209348" y="2869406"/>
            <a:ext cx="206573" cy="258128"/>
          </a:xfrm>
          <a:prstGeom prst="rect">
            <a:avLst/>
          </a:prstGeom>
          <a:noFill/>
          <a:ln/>
        </p:spPr>
        <p:txBody>
          <a:bodyPr wrap="none" lIns="0" tIns="0" rIns="0" bIns="0" rtlCol="0" anchor="t"/>
          <a:lstStyle/>
          <a:p>
            <a:pPr marL="0" indent="0" algn="l">
              <a:lnSpc>
                <a:spcPts val="2600"/>
              </a:lnSpc>
              <a:buNone/>
            </a:pPr>
            <a:r>
              <a:rPr lang="en-US" sz="1600" dirty="0">
                <a:solidFill>
                  <a:srgbClr val="464646"/>
                </a:solidFill>
                <a:latin typeface="DejaVu Sans" panose="020B0603030804020204" pitchFamily="34" charset="0"/>
                <a:ea typeface="DejaVu Sans" panose="020B0603030804020204" pitchFamily="34" charset="0"/>
                <a:cs typeface="DejaVu Sans" panose="020B0603030804020204" pitchFamily="34" charset="0"/>
              </a:rPr>
              <a:t>1</a:t>
            </a:r>
            <a:endParaRPr lang="en-US" sz="1600"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6" name="Shape 3"/>
          <p:cNvSpPr/>
          <p:nvPr/>
        </p:nvSpPr>
        <p:spPr>
          <a:xfrm>
            <a:off x="6209348" y="3197542"/>
            <a:ext cx="3745706" cy="22860"/>
          </a:xfrm>
          <a:prstGeom prst="rect">
            <a:avLst/>
          </a:prstGeom>
          <a:solidFill>
            <a:srgbClr val="1C9770"/>
          </a:solidFill>
          <a:ln/>
        </p:spPr>
        <p:txBody>
          <a:bodyPr/>
          <a:lstStyle/>
          <a:p>
            <a:endParaRPr lang="en-US"/>
          </a:p>
        </p:txBody>
      </p:sp>
      <p:sp>
        <p:nvSpPr>
          <p:cNvPr id="7" name="Text 4"/>
          <p:cNvSpPr/>
          <p:nvPr/>
        </p:nvSpPr>
        <p:spPr>
          <a:xfrm>
            <a:off x="6209348" y="3346490"/>
            <a:ext cx="3435787" cy="322778"/>
          </a:xfrm>
          <a:prstGeom prst="rect">
            <a:avLst/>
          </a:prstGeom>
          <a:noFill/>
          <a:ln/>
        </p:spPr>
        <p:txBody>
          <a:bodyPr wrap="none" lIns="0" tIns="0" rIns="0" bIns="0" rtlCol="0" anchor="t"/>
          <a:lstStyle/>
          <a:p>
            <a:pPr marL="0" indent="0" algn="l">
              <a:lnSpc>
                <a:spcPts val="2500"/>
              </a:lnSpc>
              <a:buNone/>
            </a:pPr>
            <a:r>
              <a:rPr lang="en-US" sz="2000" dirty="0">
                <a:solidFill>
                  <a:srgbClr val="464646"/>
                </a:solidFill>
                <a:latin typeface="DejaVu Sans" panose="020B0603030804020204" pitchFamily="34" charset="0"/>
                <a:ea typeface="DejaVu Sans" panose="020B0603030804020204" pitchFamily="34" charset="0"/>
                <a:cs typeface="DejaVu Sans" panose="020B0603030804020204" pitchFamily="34" charset="0"/>
              </a:rPr>
              <a:t>Small, testable scoring core</a:t>
            </a:r>
            <a:endParaRPr lang="en-US" sz="2000"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ext 5"/>
          <p:cNvSpPr/>
          <p:nvPr/>
        </p:nvSpPr>
        <p:spPr>
          <a:xfrm>
            <a:off x="6209348" y="3793212"/>
            <a:ext cx="3745706" cy="1322070"/>
          </a:xfrm>
          <a:prstGeom prst="rect">
            <a:avLst/>
          </a:prstGeom>
          <a:noFill/>
          <a:ln/>
        </p:spPr>
        <p:txBody>
          <a:bodyPr wrap="square" lIns="0" tIns="0" rIns="0" bIns="0" rtlCol="0" anchor="t"/>
          <a:lstStyle/>
          <a:p>
            <a:pPr marL="0" indent="0" algn="l">
              <a:lnSpc>
                <a:spcPts val="2600"/>
              </a:lnSpc>
              <a:buNone/>
            </a:pPr>
            <a:r>
              <a:rPr lang="en-US" sz="1600" dirty="0">
                <a:latin typeface="DejaVu Sans Light" panose="020B0203030804020204" pitchFamily="34" charset="0"/>
                <a:ea typeface="DejaVu Sans Light" panose="020B0203030804020204" pitchFamily="34" charset="0"/>
                <a:cs typeface="DejaVu Sans Light" panose="020B0203030804020204" pitchFamily="34" charset="0"/>
              </a:rPr>
              <a:t>Isolate inference logic into a pure function: features in, prediction out. Unit test edge cases (e.g., null fields, out-of-vocabulary tokens, schema drift).</a:t>
            </a:r>
          </a:p>
        </p:txBody>
      </p:sp>
      <p:sp>
        <p:nvSpPr>
          <p:cNvPr id="9" name="Text 6"/>
          <p:cNvSpPr/>
          <p:nvPr/>
        </p:nvSpPr>
        <p:spPr>
          <a:xfrm>
            <a:off x="10161627" y="2869406"/>
            <a:ext cx="206573" cy="258128"/>
          </a:xfrm>
          <a:prstGeom prst="rect">
            <a:avLst/>
          </a:prstGeom>
          <a:noFill/>
          <a:ln/>
        </p:spPr>
        <p:txBody>
          <a:bodyPr wrap="none" lIns="0" tIns="0" rIns="0" bIns="0" rtlCol="0" anchor="t"/>
          <a:lstStyle/>
          <a:p>
            <a:pPr marL="0" indent="0" algn="l">
              <a:lnSpc>
                <a:spcPts val="2600"/>
              </a:lnSpc>
              <a:buNone/>
            </a:pPr>
            <a:r>
              <a:rPr lang="en-US" sz="1600" dirty="0">
                <a:solidFill>
                  <a:srgbClr val="464646"/>
                </a:solidFill>
                <a:latin typeface="DejaVu Sans" panose="020B0603030804020204" pitchFamily="34" charset="0"/>
                <a:ea typeface="DejaVu Sans" panose="020B0603030804020204" pitchFamily="34" charset="0"/>
                <a:cs typeface="DejaVu Sans" panose="020B0603030804020204" pitchFamily="34" charset="0"/>
              </a:rPr>
              <a:t>2</a:t>
            </a:r>
            <a:endParaRPr lang="en-US" sz="1600"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10" name="Shape 7"/>
          <p:cNvSpPr/>
          <p:nvPr/>
        </p:nvSpPr>
        <p:spPr>
          <a:xfrm>
            <a:off x="10161627" y="3197542"/>
            <a:ext cx="3745825" cy="22860"/>
          </a:xfrm>
          <a:prstGeom prst="rect">
            <a:avLst/>
          </a:prstGeom>
          <a:solidFill>
            <a:srgbClr val="1C9770"/>
          </a:solidFill>
          <a:ln/>
        </p:spPr>
        <p:txBody>
          <a:bodyPr/>
          <a:lstStyle/>
          <a:p>
            <a:endParaRPr lang="en-US"/>
          </a:p>
        </p:txBody>
      </p:sp>
      <p:sp>
        <p:nvSpPr>
          <p:cNvPr id="11" name="Text 8"/>
          <p:cNvSpPr/>
          <p:nvPr/>
        </p:nvSpPr>
        <p:spPr>
          <a:xfrm>
            <a:off x="10161627" y="3346490"/>
            <a:ext cx="3745825" cy="645557"/>
          </a:xfrm>
          <a:prstGeom prst="rect">
            <a:avLst/>
          </a:prstGeom>
          <a:noFill/>
          <a:ln/>
        </p:spPr>
        <p:txBody>
          <a:bodyPr wrap="square" lIns="0" tIns="0" rIns="0" bIns="0" rtlCol="0" anchor="t"/>
          <a:lstStyle/>
          <a:p>
            <a:pPr marL="0" indent="0" algn="l">
              <a:lnSpc>
                <a:spcPts val="2500"/>
              </a:lnSpc>
              <a:buNone/>
            </a:pPr>
            <a:r>
              <a:rPr lang="en-US" sz="2000" dirty="0">
                <a:solidFill>
                  <a:srgbClr val="464646"/>
                </a:solidFill>
                <a:latin typeface="DejaVu Sans" panose="020B0603030804020204" pitchFamily="34" charset="0"/>
                <a:ea typeface="DejaVu Sans" panose="020B0603030804020204" pitchFamily="34" charset="0"/>
                <a:cs typeface="DejaVu Sans" panose="020B0603030804020204" pitchFamily="34" charset="0"/>
              </a:rPr>
              <a:t>Package model plus preprocessors</a:t>
            </a:r>
            <a:endParaRPr lang="en-US" sz="2000"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12" name="Text 9"/>
          <p:cNvSpPr/>
          <p:nvPr/>
        </p:nvSpPr>
        <p:spPr>
          <a:xfrm>
            <a:off x="10161627" y="4115991"/>
            <a:ext cx="3745825" cy="1322070"/>
          </a:xfrm>
          <a:prstGeom prst="rect">
            <a:avLst/>
          </a:prstGeom>
          <a:noFill/>
          <a:ln/>
        </p:spPr>
        <p:txBody>
          <a:bodyPr wrap="square" lIns="0" tIns="0" rIns="0" bIns="0" rtlCol="0" anchor="t"/>
          <a:lstStyle/>
          <a:p>
            <a:pPr marL="0" indent="0" algn="l">
              <a:lnSpc>
                <a:spcPts val="2600"/>
              </a:lnSpc>
              <a:buNone/>
            </a:pPr>
            <a:r>
              <a:rPr lang="en-US" sz="1600" dirty="0">
                <a:latin typeface="DejaVu Sans Light" panose="020B0203030804020204" pitchFamily="34" charset="0"/>
                <a:ea typeface="DejaVu Sans Light" panose="020B0203030804020204" pitchFamily="34" charset="0"/>
                <a:cs typeface="DejaVu Sans Light" panose="020B0203030804020204" pitchFamily="34" charset="0"/>
              </a:rPr>
              <a:t>Bundle your serialized model with feature transformers, scalers, and encoders. Version everything together to prevent train-serve skew.</a:t>
            </a:r>
          </a:p>
        </p:txBody>
      </p:sp>
      <p:sp>
        <p:nvSpPr>
          <p:cNvPr id="13" name="Text 10"/>
          <p:cNvSpPr/>
          <p:nvPr/>
        </p:nvSpPr>
        <p:spPr>
          <a:xfrm>
            <a:off x="6209348" y="5799534"/>
            <a:ext cx="206573" cy="258128"/>
          </a:xfrm>
          <a:prstGeom prst="rect">
            <a:avLst/>
          </a:prstGeom>
          <a:noFill/>
          <a:ln/>
        </p:spPr>
        <p:txBody>
          <a:bodyPr wrap="none" lIns="0" tIns="0" rIns="0" bIns="0" rtlCol="0" anchor="t"/>
          <a:lstStyle/>
          <a:p>
            <a:pPr marL="0" indent="0" algn="l">
              <a:lnSpc>
                <a:spcPts val="2600"/>
              </a:lnSpc>
              <a:buNone/>
            </a:pPr>
            <a:r>
              <a:rPr lang="en-US" sz="1600" dirty="0">
                <a:solidFill>
                  <a:srgbClr val="464646"/>
                </a:solidFill>
                <a:latin typeface="DejaVu Sans" panose="020B0603030804020204" pitchFamily="34" charset="0"/>
                <a:ea typeface="DejaVu Sans" panose="020B0603030804020204" pitchFamily="34" charset="0"/>
                <a:cs typeface="DejaVu Sans" panose="020B0603030804020204" pitchFamily="34" charset="0"/>
              </a:rPr>
              <a:t>3</a:t>
            </a:r>
            <a:endParaRPr lang="en-US" sz="1600"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14" name="Shape 11"/>
          <p:cNvSpPr/>
          <p:nvPr/>
        </p:nvSpPr>
        <p:spPr>
          <a:xfrm>
            <a:off x="6209348" y="6127671"/>
            <a:ext cx="7698105" cy="22860"/>
          </a:xfrm>
          <a:prstGeom prst="rect">
            <a:avLst/>
          </a:prstGeom>
          <a:solidFill>
            <a:srgbClr val="1C9770"/>
          </a:solidFill>
          <a:ln/>
        </p:spPr>
        <p:txBody>
          <a:bodyPr/>
          <a:lstStyle/>
          <a:p>
            <a:endParaRPr lang="en-US"/>
          </a:p>
        </p:txBody>
      </p:sp>
      <p:sp>
        <p:nvSpPr>
          <p:cNvPr id="15" name="Text 12"/>
          <p:cNvSpPr/>
          <p:nvPr/>
        </p:nvSpPr>
        <p:spPr>
          <a:xfrm>
            <a:off x="6209348" y="6276618"/>
            <a:ext cx="4018598" cy="322778"/>
          </a:xfrm>
          <a:prstGeom prst="rect">
            <a:avLst/>
          </a:prstGeom>
          <a:noFill/>
          <a:ln/>
        </p:spPr>
        <p:txBody>
          <a:bodyPr wrap="none" lIns="0" tIns="0" rIns="0" bIns="0" rtlCol="0" anchor="t"/>
          <a:lstStyle/>
          <a:p>
            <a:pPr marL="0" indent="0" algn="l">
              <a:lnSpc>
                <a:spcPts val="2500"/>
              </a:lnSpc>
              <a:buNone/>
            </a:pPr>
            <a:r>
              <a:rPr lang="en-US" sz="2000" dirty="0">
                <a:solidFill>
                  <a:srgbClr val="464646"/>
                </a:solidFill>
                <a:latin typeface="DejaVu Sans" panose="020B0603030804020204" pitchFamily="34" charset="0"/>
                <a:ea typeface="DejaVu Sans" panose="020B0603030804020204" pitchFamily="34" charset="0"/>
                <a:cs typeface="DejaVu Sans" panose="020B0603030804020204" pitchFamily="34" charset="0"/>
              </a:rPr>
              <a:t>Serve behind a FastAPI endpoint</a:t>
            </a:r>
            <a:endParaRPr lang="en-US" sz="2000"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16" name="Text 13"/>
          <p:cNvSpPr/>
          <p:nvPr/>
        </p:nvSpPr>
        <p:spPr>
          <a:xfrm>
            <a:off x="6209348" y="6723340"/>
            <a:ext cx="7698105" cy="661035"/>
          </a:xfrm>
          <a:prstGeom prst="rect">
            <a:avLst/>
          </a:prstGeom>
          <a:noFill/>
          <a:ln/>
        </p:spPr>
        <p:txBody>
          <a:bodyPr wrap="square" lIns="0" tIns="0" rIns="0" bIns="0" rtlCol="0" anchor="t"/>
          <a:lstStyle/>
          <a:p>
            <a:pPr marL="0" indent="0" algn="l">
              <a:lnSpc>
                <a:spcPts val="2600"/>
              </a:lnSpc>
              <a:buNone/>
            </a:pPr>
            <a:r>
              <a:rPr lang="en-US" sz="1600" dirty="0">
                <a:latin typeface="DejaVu Sans Light" panose="020B0203030804020204" pitchFamily="34" charset="0"/>
                <a:ea typeface="DejaVu Sans Light" panose="020B0203030804020204" pitchFamily="34" charset="0"/>
                <a:cs typeface="DejaVu Sans Light" panose="020B0203030804020204" pitchFamily="34" charset="0"/>
              </a:rPr>
              <a:t>Wrap your scoring function in a lightweight REST API. FastAPI provides async support, automatic docs, and validation, which is critical for uptime and debugging.</a:t>
            </a:r>
          </a:p>
        </p:txBody>
      </p:sp>
      <p:pic>
        <p:nvPicPr>
          <p:cNvPr id="18" name="Graphic 17">
            <a:extLst>
              <a:ext uri="{FF2B5EF4-FFF2-40B4-BE49-F238E27FC236}">
                <a16:creationId xmlns:a16="http://schemas.microsoft.com/office/drawing/2014/main" id="{158520EF-C938-A2B9-BAB5-24DA8FB0451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6639"/>
          <a:stretch/>
        </p:blipFill>
        <p:spPr>
          <a:xfrm>
            <a:off x="0" y="37306"/>
            <a:ext cx="5422900" cy="7934893"/>
          </a:xfrm>
          <a:prstGeom prst="rect">
            <a:avLst/>
          </a:prstGeom>
        </p:spPr>
      </p:pic>
      <p:pic>
        <p:nvPicPr>
          <p:cNvPr id="20" name="Graphic 19">
            <a:extLst>
              <a:ext uri="{FF2B5EF4-FFF2-40B4-BE49-F238E27FC236}">
                <a16:creationId xmlns:a16="http://schemas.microsoft.com/office/drawing/2014/main" id="{ED443B79-BBFA-B719-4670-26FF50ABF0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252450" y="563405"/>
            <a:ext cx="716784" cy="8308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3" name="Text 0"/>
          <p:cNvSpPr/>
          <p:nvPr/>
        </p:nvSpPr>
        <p:spPr>
          <a:xfrm>
            <a:off x="699373" y="1074777"/>
            <a:ext cx="6263878" cy="593169"/>
          </a:xfrm>
          <a:prstGeom prst="rect">
            <a:avLst/>
          </a:prstGeom>
          <a:noFill/>
          <a:ln/>
        </p:spPr>
        <p:txBody>
          <a:bodyPr wrap="none" lIns="0" tIns="0" rIns="0" bIns="0" rtlCol="0" anchor="t"/>
          <a:lstStyle/>
          <a:p>
            <a:pPr marL="0" indent="0" algn="l">
              <a:lnSpc>
                <a:spcPts val="4650"/>
              </a:lnSpc>
              <a:buNone/>
            </a:pPr>
            <a:r>
              <a:rPr lang="en-US" sz="3700" dirty="0">
                <a:latin typeface="DejaVu Sans" panose="020B0603030804020204" pitchFamily="34" charset="0"/>
                <a:ea typeface="DejaVu Sans" panose="020B0603030804020204" pitchFamily="34" charset="0"/>
                <a:cs typeface="DejaVu Sans" panose="020B0603030804020204" pitchFamily="34" charset="0"/>
              </a:rPr>
              <a:t>Serving Patterns That Scale</a:t>
            </a:r>
          </a:p>
        </p:txBody>
      </p:sp>
      <p:sp>
        <p:nvSpPr>
          <p:cNvPr id="4" name="Text 1"/>
          <p:cNvSpPr/>
          <p:nvPr/>
        </p:nvSpPr>
        <p:spPr>
          <a:xfrm>
            <a:off x="699373" y="1952625"/>
            <a:ext cx="13231654" cy="607695"/>
          </a:xfrm>
          <a:prstGeom prst="rect">
            <a:avLst/>
          </a:prstGeom>
          <a:noFill/>
          <a:ln/>
        </p:spPr>
        <p:txBody>
          <a:bodyPr wrap="square" lIns="0" tIns="0" rIns="0" bIns="0" rtlCol="0" anchor="t"/>
          <a:lstStyle/>
          <a:p>
            <a:pPr marL="0" indent="0" algn="l">
              <a:lnSpc>
                <a:spcPts val="2350"/>
              </a:lnSpc>
              <a:buNone/>
            </a:pPr>
            <a:r>
              <a:rPr lang="en-US" sz="2000" dirty="0">
                <a:latin typeface="DejaVu Sans Light" panose="020B0203030804020204" pitchFamily="34" charset="0"/>
                <a:ea typeface="DejaVu Sans Light" panose="020B0203030804020204" pitchFamily="34" charset="0"/>
                <a:cs typeface="DejaVu Sans Light" panose="020B0203030804020204" pitchFamily="34" charset="0"/>
              </a:rPr>
              <a:t>No single serving architecture fits every fraud use case. Match your pattern to transaction velocity, latency requirements, and operational complexity. Hybrid approaches often win in production.</a:t>
            </a:r>
          </a:p>
        </p:txBody>
      </p:sp>
      <p:sp>
        <p:nvSpPr>
          <p:cNvPr id="5" name="Shape 2"/>
          <p:cNvSpPr/>
          <p:nvPr/>
        </p:nvSpPr>
        <p:spPr>
          <a:xfrm>
            <a:off x="699373" y="3042686"/>
            <a:ext cx="4283988" cy="3739113"/>
          </a:xfrm>
          <a:prstGeom prst="roundRect">
            <a:avLst>
              <a:gd name="adj" fmla="val 930"/>
            </a:avLst>
          </a:prstGeom>
          <a:solidFill>
            <a:srgbClr val="F2EEEE"/>
          </a:solidFill>
          <a:ln/>
        </p:spPr>
        <p:txBody>
          <a:bodyPr/>
          <a:lstStyle/>
          <a:p>
            <a:endParaRPr lang="en-US"/>
          </a:p>
        </p:txBody>
      </p:sp>
      <p:sp>
        <p:nvSpPr>
          <p:cNvPr id="6" name="Shape 3"/>
          <p:cNvSpPr/>
          <p:nvPr/>
        </p:nvSpPr>
        <p:spPr>
          <a:xfrm>
            <a:off x="889159" y="3232473"/>
            <a:ext cx="569476" cy="569476"/>
          </a:xfrm>
          <a:prstGeom prst="roundRect">
            <a:avLst>
              <a:gd name="adj" fmla="val 16055261"/>
            </a:avLst>
          </a:prstGeom>
          <a:solidFill>
            <a:srgbClr val="1C9770"/>
          </a:solidFill>
          <a:ln/>
        </p:spPr>
        <p:txBody>
          <a:bodyPr/>
          <a:lstStyle/>
          <a:p>
            <a:endParaRPr lang="en-US"/>
          </a:p>
        </p:txBody>
      </p:sp>
      <p:pic>
        <p:nvPicPr>
          <p:cNvPr id="7" name="Image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5726" y="3389040"/>
            <a:ext cx="256223" cy="256223"/>
          </a:xfrm>
          <a:prstGeom prst="rect">
            <a:avLst/>
          </a:prstGeom>
        </p:spPr>
      </p:pic>
      <p:sp>
        <p:nvSpPr>
          <p:cNvPr id="8" name="Text 4"/>
          <p:cNvSpPr/>
          <p:nvPr/>
        </p:nvSpPr>
        <p:spPr>
          <a:xfrm>
            <a:off x="889159" y="3991734"/>
            <a:ext cx="3715345" cy="296585"/>
          </a:xfrm>
          <a:prstGeom prst="rect">
            <a:avLst/>
          </a:prstGeom>
          <a:noFill/>
          <a:ln/>
        </p:spPr>
        <p:txBody>
          <a:bodyPr wrap="none" lIns="0" tIns="0" rIns="0" bIns="0" rtlCol="0" anchor="t"/>
          <a:lstStyle/>
          <a:p>
            <a:pPr marL="0" indent="0" algn="l">
              <a:lnSpc>
                <a:spcPts val="2300"/>
              </a:lnSpc>
              <a:buNone/>
            </a:pPr>
            <a:r>
              <a:rPr lang="en-US" sz="1850" dirty="0">
                <a:latin typeface="DejaVu Sans" panose="020B0603030804020204" pitchFamily="34" charset="0"/>
                <a:ea typeface="DejaVu Sans" panose="020B0603030804020204" pitchFamily="34" charset="0"/>
                <a:cs typeface="DejaVu Sans" panose="020B0603030804020204" pitchFamily="34" charset="0"/>
              </a:rPr>
              <a:t>Batch scoring for nightly sweeps</a:t>
            </a:r>
          </a:p>
        </p:txBody>
      </p:sp>
      <p:sp>
        <p:nvSpPr>
          <p:cNvPr id="9" name="Text 5"/>
          <p:cNvSpPr/>
          <p:nvPr/>
        </p:nvSpPr>
        <p:spPr>
          <a:xfrm>
            <a:off x="889159" y="4402142"/>
            <a:ext cx="3904417" cy="2182807"/>
          </a:xfrm>
          <a:prstGeom prst="rect">
            <a:avLst/>
          </a:prstGeom>
          <a:noFill/>
          <a:ln/>
        </p:spPr>
        <p:txBody>
          <a:bodyPr wrap="square" lIns="0" tIns="0" rIns="0" bIns="0" rtlCol="0" anchor="t"/>
          <a:lstStyle/>
          <a:p>
            <a:pPr marL="0" indent="0" algn="l">
              <a:lnSpc>
                <a:spcPts val="2350"/>
              </a:lnSpc>
              <a:buNone/>
            </a:pPr>
            <a:r>
              <a:rPr lang="en-US" dirty="0">
                <a:latin typeface="DejaVu Sans Light" panose="020B0203030804020204" pitchFamily="34" charset="0"/>
                <a:ea typeface="DejaVu Sans Light" panose="020B0203030804020204" pitchFamily="34" charset="0"/>
                <a:cs typeface="DejaVu Sans Light" panose="020B0203030804020204" pitchFamily="34" charset="0"/>
              </a:rPr>
              <a:t>Score historical transactions offline. Perfect for investigating past fraud rings or recomputing risk for dormant accounts (no real-time pressure).</a:t>
            </a:r>
          </a:p>
        </p:txBody>
      </p:sp>
      <p:sp>
        <p:nvSpPr>
          <p:cNvPr id="10" name="Shape 6"/>
          <p:cNvSpPr/>
          <p:nvPr/>
        </p:nvSpPr>
        <p:spPr>
          <a:xfrm>
            <a:off x="5173147" y="3042686"/>
            <a:ext cx="4283988" cy="3739113"/>
          </a:xfrm>
          <a:prstGeom prst="roundRect">
            <a:avLst>
              <a:gd name="adj" fmla="val 930"/>
            </a:avLst>
          </a:prstGeom>
          <a:solidFill>
            <a:srgbClr val="F2EEEE"/>
          </a:solidFill>
          <a:ln/>
        </p:spPr>
        <p:txBody>
          <a:bodyPr/>
          <a:lstStyle/>
          <a:p>
            <a:endParaRPr lang="en-US"/>
          </a:p>
        </p:txBody>
      </p:sp>
      <p:sp>
        <p:nvSpPr>
          <p:cNvPr id="11" name="Shape 7"/>
          <p:cNvSpPr/>
          <p:nvPr/>
        </p:nvSpPr>
        <p:spPr>
          <a:xfrm>
            <a:off x="5362932" y="3232473"/>
            <a:ext cx="569476" cy="569476"/>
          </a:xfrm>
          <a:prstGeom prst="roundRect">
            <a:avLst>
              <a:gd name="adj" fmla="val 16055261"/>
            </a:avLst>
          </a:prstGeom>
          <a:solidFill>
            <a:srgbClr val="1C9770"/>
          </a:solidFill>
          <a:ln/>
        </p:spPr>
        <p:txBody>
          <a:bodyPr/>
          <a:lstStyle/>
          <a:p>
            <a:endParaRPr lang="en-US"/>
          </a:p>
        </p:txBody>
      </p:sp>
      <p:pic>
        <p:nvPicPr>
          <p:cNvPr id="12" name="Image 2"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19499" y="3389040"/>
            <a:ext cx="256223" cy="256223"/>
          </a:xfrm>
          <a:prstGeom prst="rect">
            <a:avLst/>
          </a:prstGeom>
        </p:spPr>
      </p:pic>
      <p:sp>
        <p:nvSpPr>
          <p:cNvPr id="13" name="Text 8"/>
          <p:cNvSpPr/>
          <p:nvPr/>
        </p:nvSpPr>
        <p:spPr>
          <a:xfrm>
            <a:off x="5362932" y="3991734"/>
            <a:ext cx="3808333" cy="296585"/>
          </a:xfrm>
          <a:prstGeom prst="rect">
            <a:avLst/>
          </a:prstGeom>
          <a:noFill/>
          <a:ln/>
        </p:spPr>
        <p:txBody>
          <a:bodyPr wrap="none" lIns="0" tIns="0" rIns="0" bIns="0" rtlCol="0" anchor="t"/>
          <a:lstStyle/>
          <a:p>
            <a:pPr marL="0" indent="0" algn="l">
              <a:lnSpc>
                <a:spcPts val="2300"/>
              </a:lnSpc>
              <a:buNone/>
            </a:pPr>
            <a:r>
              <a:rPr lang="en-US" sz="1850" dirty="0">
                <a:latin typeface="DejaVu Sans" panose="020B0603030804020204" pitchFamily="34" charset="0"/>
                <a:ea typeface="DejaVu Sans" panose="020B0603030804020204" pitchFamily="34" charset="0"/>
                <a:cs typeface="DejaVu Sans" panose="020B0603030804020204" pitchFamily="34" charset="0"/>
              </a:rPr>
              <a:t>Online scoring for checkout flows</a:t>
            </a:r>
          </a:p>
        </p:txBody>
      </p:sp>
      <p:sp>
        <p:nvSpPr>
          <p:cNvPr id="14" name="Text 9"/>
          <p:cNvSpPr/>
          <p:nvPr/>
        </p:nvSpPr>
        <p:spPr>
          <a:xfrm>
            <a:off x="5362932" y="4402142"/>
            <a:ext cx="3904417" cy="2233607"/>
          </a:xfrm>
          <a:prstGeom prst="rect">
            <a:avLst/>
          </a:prstGeom>
          <a:noFill/>
          <a:ln/>
        </p:spPr>
        <p:txBody>
          <a:bodyPr wrap="square" lIns="0" tIns="0" rIns="0" bIns="0" rtlCol="0" anchor="t"/>
          <a:lstStyle/>
          <a:p>
            <a:pPr marL="0" indent="0" algn="l">
              <a:lnSpc>
                <a:spcPts val="2350"/>
              </a:lnSpc>
              <a:buNone/>
            </a:pPr>
            <a:r>
              <a:rPr lang="en-US" dirty="0">
                <a:latin typeface="DejaVu Sans Light" panose="020B0203030804020204" pitchFamily="34" charset="0"/>
                <a:ea typeface="DejaVu Sans Light" panose="020B0203030804020204" pitchFamily="34" charset="0"/>
                <a:cs typeface="DejaVu Sans Light" panose="020B0203030804020204" pitchFamily="34" charset="0"/>
              </a:rPr>
              <a:t>Synchronous prediction at transaction time. Requires sub-100ms P99 latency. Cache aggressively, use feature stores, and pre-warm models.</a:t>
            </a:r>
          </a:p>
        </p:txBody>
      </p:sp>
      <p:sp>
        <p:nvSpPr>
          <p:cNvPr id="15" name="Shape 10"/>
          <p:cNvSpPr/>
          <p:nvPr/>
        </p:nvSpPr>
        <p:spPr>
          <a:xfrm>
            <a:off x="9646920" y="3042686"/>
            <a:ext cx="4284107" cy="3739113"/>
          </a:xfrm>
          <a:prstGeom prst="roundRect">
            <a:avLst>
              <a:gd name="adj" fmla="val 930"/>
            </a:avLst>
          </a:prstGeom>
          <a:solidFill>
            <a:srgbClr val="F2EEEE"/>
          </a:solidFill>
          <a:ln/>
        </p:spPr>
        <p:txBody>
          <a:bodyPr/>
          <a:lstStyle/>
          <a:p>
            <a:endParaRPr lang="en-US"/>
          </a:p>
        </p:txBody>
      </p:sp>
      <p:sp>
        <p:nvSpPr>
          <p:cNvPr id="16" name="Shape 11"/>
          <p:cNvSpPr/>
          <p:nvPr/>
        </p:nvSpPr>
        <p:spPr>
          <a:xfrm>
            <a:off x="9836706" y="3232473"/>
            <a:ext cx="569476" cy="569476"/>
          </a:xfrm>
          <a:prstGeom prst="roundRect">
            <a:avLst>
              <a:gd name="adj" fmla="val 16055261"/>
            </a:avLst>
          </a:prstGeom>
          <a:solidFill>
            <a:srgbClr val="1C9770"/>
          </a:solidFill>
          <a:ln/>
        </p:spPr>
        <p:txBody>
          <a:bodyPr/>
          <a:lstStyle/>
          <a:p>
            <a:endParaRPr lang="en-US"/>
          </a:p>
        </p:txBody>
      </p:sp>
      <p:pic>
        <p:nvPicPr>
          <p:cNvPr id="17"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93273" y="3389040"/>
            <a:ext cx="256223" cy="256223"/>
          </a:xfrm>
          <a:prstGeom prst="rect">
            <a:avLst/>
          </a:prstGeom>
        </p:spPr>
      </p:pic>
      <p:sp>
        <p:nvSpPr>
          <p:cNvPr id="18" name="Text 12"/>
          <p:cNvSpPr/>
          <p:nvPr/>
        </p:nvSpPr>
        <p:spPr>
          <a:xfrm>
            <a:off x="9836706" y="3991734"/>
            <a:ext cx="3904536" cy="593169"/>
          </a:xfrm>
          <a:prstGeom prst="rect">
            <a:avLst/>
          </a:prstGeom>
          <a:noFill/>
          <a:ln/>
        </p:spPr>
        <p:txBody>
          <a:bodyPr wrap="square" lIns="0" tIns="0" rIns="0" bIns="0" rtlCol="0" anchor="t"/>
          <a:lstStyle/>
          <a:p>
            <a:pPr marL="0" indent="0" algn="l">
              <a:lnSpc>
                <a:spcPts val="2300"/>
              </a:lnSpc>
              <a:buNone/>
            </a:pPr>
            <a:r>
              <a:rPr lang="en-US" sz="1850" dirty="0">
                <a:latin typeface="DejaVu Sans" panose="020B0603030804020204" pitchFamily="34" charset="0"/>
                <a:ea typeface="DejaVu Sans" panose="020B0603030804020204" pitchFamily="34" charset="0"/>
                <a:cs typeface="DejaVu Sans" panose="020B0603030804020204" pitchFamily="34" charset="0"/>
              </a:rPr>
              <a:t>TorchServe or TFServing when needed</a:t>
            </a:r>
          </a:p>
        </p:txBody>
      </p:sp>
      <p:sp>
        <p:nvSpPr>
          <p:cNvPr id="19" name="Text 13"/>
          <p:cNvSpPr/>
          <p:nvPr/>
        </p:nvSpPr>
        <p:spPr>
          <a:xfrm>
            <a:off x="9836706" y="4698727"/>
            <a:ext cx="3904536" cy="1937022"/>
          </a:xfrm>
          <a:prstGeom prst="rect">
            <a:avLst/>
          </a:prstGeom>
          <a:noFill/>
          <a:ln/>
        </p:spPr>
        <p:txBody>
          <a:bodyPr wrap="square" lIns="0" tIns="0" rIns="0" bIns="0" rtlCol="0" anchor="t"/>
          <a:lstStyle/>
          <a:p>
            <a:pPr marL="0" indent="0" algn="l">
              <a:lnSpc>
                <a:spcPts val="2350"/>
              </a:lnSpc>
              <a:buNone/>
            </a:pPr>
            <a:r>
              <a:rPr lang="en-US" dirty="0">
                <a:latin typeface="DejaVu Sans Light" panose="020B0203030804020204" pitchFamily="34" charset="0"/>
                <a:ea typeface="DejaVu Sans Light" panose="020B0203030804020204" pitchFamily="34" charset="0"/>
                <a:cs typeface="DejaVu Sans Light" panose="020B0203030804020204" pitchFamily="34" charset="0"/>
              </a:rPr>
              <a:t>Leverage framework-native serving for GPU inference, model versioning, and A/B testing. </a:t>
            </a:r>
          </a:p>
        </p:txBody>
      </p:sp>
      <p:pic>
        <p:nvPicPr>
          <p:cNvPr id="20" name="Picture 19" descr="A close-up of a black background&#10;&#10;Description automatically generated">
            <a:extLst>
              <a:ext uri="{FF2B5EF4-FFF2-40B4-BE49-F238E27FC236}">
                <a16:creationId xmlns:a16="http://schemas.microsoft.com/office/drawing/2014/main" id="{22A021F5-81DC-F703-840D-3AE37B1C9CFC}"/>
              </a:ext>
            </a:extLst>
          </p:cNvPr>
          <p:cNvPicPr>
            <a:picLocks noChangeAspect="1"/>
          </p:cNvPicPr>
          <p:nvPr/>
        </p:nvPicPr>
        <p:blipFill>
          <a:blip r:embed="rId9">
            <a:extLst>
              <a:ext uri="{BEBA8EAE-BF5A-486C-A8C5-ECC9F3942E4B}">
                <a14:imgProps xmlns:a14="http://schemas.microsoft.com/office/drawing/2010/main">
                  <a14:imgLayer r:embed="rId10">
                    <a14:imgEffect>
                      <a14:artisticPencilGrayscale/>
                    </a14:imgEffect>
                  </a14:imgLayer>
                </a14:imgProps>
              </a:ext>
            </a:extLst>
          </a:blip>
          <a:stretch>
            <a:fillRect/>
          </a:stretch>
        </p:blipFill>
        <p:spPr>
          <a:xfrm>
            <a:off x="13293725" y="7600673"/>
            <a:ext cx="1057275" cy="441236"/>
          </a:xfrm>
          <a:prstGeom prst="rect">
            <a:avLst/>
          </a:prstGeom>
        </p:spPr>
      </p:pic>
      <p:sp>
        <p:nvSpPr>
          <p:cNvPr id="21" name="TextBox 20">
            <a:extLst>
              <a:ext uri="{FF2B5EF4-FFF2-40B4-BE49-F238E27FC236}">
                <a16:creationId xmlns:a16="http://schemas.microsoft.com/office/drawing/2014/main" id="{3812FE1A-D3CB-9849-068A-091542FDFA7B}"/>
              </a:ext>
            </a:extLst>
          </p:cNvPr>
          <p:cNvSpPr txBox="1"/>
          <p:nvPr/>
        </p:nvSpPr>
        <p:spPr>
          <a:xfrm>
            <a:off x="279400" y="7734132"/>
            <a:ext cx="7315200" cy="307777"/>
          </a:xfrm>
          <a:prstGeom prst="rect">
            <a:avLst/>
          </a:prstGeom>
        </p:spPr>
        <p:txBody>
          <a:bodyPr wrap="square">
            <a:spAutoFit/>
          </a:bodyPr>
          <a:lstStyle/>
          <a:p>
            <a:r>
              <a:rPr lang="en-US" sz="1400" dirty="0">
                <a:solidFill>
                  <a:schemeClr val="bg2">
                    <a:lumMod val="75000"/>
                  </a:schemeClr>
                </a:solidFill>
                <a:latin typeface="DejaVu Sans Light" panose="020B0203030804020204" pitchFamily="34" charset="0"/>
                <a:ea typeface="DejaVu Sans Light" panose="020B0203030804020204" pitchFamily="34" charset="0"/>
                <a:cs typeface="DejaVu Sans Light" panose="020B0203030804020204" pitchFamily="34" charset="0"/>
              </a:rPr>
              <a:t>cesarsotovalero.net </a:t>
            </a:r>
            <a:endParaRPr lang="en-US" sz="1400" dirty="0">
              <a:solidFill>
                <a:schemeClr val="bg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3" grpId="0" animBg="1"/>
      <p:bldP spid="14" grpId="0" animBg="1"/>
      <p:bldP spid="15" grpId="0" animBg="1"/>
      <p:bldP spid="16" grpId="0" animBg="1"/>
      <p:bldP spid="18" grpId="0" animBg="1"/>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9144000" y="0"/>
            <a:ext cx="5486400" cy="8232696"/>
          </a:xfrm>
          <a:prstGeom prst="rect">
            <a:avLst/>
          </a:prstGeom>
        </p:spPr>
      </p:pic>
      <p:sp>
        <p:nvSpPr>
          <p:cNvPr id="3" name="Text 0"/>
          <p:cNvSpPr/>
          <p:nvPr/>
        </p:nvSpPr>
        <p:spPr>
          <a:xfrm>
            <a:off x="783669" y="239851"/>
            <a:ext cx="7576661" cy="2099310"/>
          </a:xfrm>
          <a:prstGeom prst="rect">
            <a:avLst/>
          </a:prstGeom>
          <a:noFill/>
          <a:ln/>
        </p:spPr>
        <p:txBody>
          <a:bodyPr wrap="square" lIns="0" tIns="0" rIns="0" bIns="0" rtlCol="0" anchor="t"/>
          <a:lstStyle/>
          <a:p>
            <a:pPr marL="0" indent="0" algn="l">
              <a:lnSpc>
                <a:spcPts val="8250"/>
              </a:lnSpc>
              <a:buNone/>
            </a:pPr>
            <a:r>
              <a:rPr lang="en-US" sz="6600" dirty="0">
                <a:solidFill>
                  <a:srgbClr val="030303"/>
                </a:solidFill>
                <a:latin typeface="DM Sans Semi Bold" pitchFamily="34" charset="0"/>
                <a:ea typeface="DM Sans Semi Bold" pitchFamily="34" charset="-122"/>
                <a:cs typeface="DM Sans Semi Bold" pitchFamily="34" charset="-120"/>
              </a:rPr>
              <a:t>Patterns That Survive Reality</a:t>
            </a:r>
            <a:endParaRPr lang="en-US" sz="6600" dirty="0"/>
          </a:p>
        </p:txBody>
      </p:sp>
      <p:sp>
        <p:nvSpPr>
          <p:cNvPr id="4" name="Text 1"/>
          <p:cNvSpPr/>
          <p:nvPr/>
        </p:nvSpPr>
        <p:spPr>
          <a:xfrm>
            <a:off x="1035487" y="2850952"/>
            <a:ext cx="7508080" cy="537448"/>
          </a:xfrm>
          <a:prstGeom prst="rect">
            <a:avLst/>
          </a:prstGeom>
          <a:noFill/>
          <a:ln/>
        </p:spPr>
        <p:txBody>
          <a:bodyPr wrap="square" lIns="0" tIns="0" rIns="0" bIns="0" rtlCol="0" anchor="t"/>
          <a:lstStyle/>
          <a:p>
            <a:pPr marL="0" indent="0" algn="l">
              <a:lnSpc>
                <a:spcPts val="2100"/>
              </a:lnSpc>
              <a:buNone/>
            </a:pPr>
            <a:r>
              <a:rPr lang="en-US" sz="2000" dirty="0">
                <a:latin typeface="+mj-lt"/>
                <a:ea typeface="Inter Medium" pitchFamily="34" charset="-122"/>
                <a:cs typeface="Inter Medium" pitchFamily="34" charset="-120"/>
              </a:rPr>
              <a:t>Fraud detection in production is a systems problem, not just a modeling problem. The best ML model fails if it can't ship, scale, or adapt.</a:t>
            </a:r>
            <a:endParaRPr lang="en-US" sz="2000" dirty="0">
              <a:latin typeface="+mj-lt"/>
            </a:endParaRPr>
          </a:p>
        </p:txBody>
      </p:sp>
      <p:sp>
        <p:nvSpPr>
          <p:cNvPr id="5" name="Shape 2"/>
          <p:cNvSpPr/>
          <p:nvPr/>
        </p:nvSpPr>
        <p:spPr>
          <a:xfrm>
            <a:off x="783669" y="2662118"/>
            <a:ext cx="22860" cy="915114"/>
          </a:xfrm>
          <a:prstGeom prst="rect">
            <a:avLst/>
          </a:prstGeom>
          <a:solidFill>
            <a:srgbClr val="1C9770"/>
          </a:solidFill>
          <a:ln/>
        </p:spPr>
        <p:txBody>
          <a:bodyPr/>
          <a:lstStyle/>
          <a:p>
            <a:endParaRPr lang="en-US"/>
          </a:p>
        </p:txBody>
      </p:sp>
      <p:sp>
        <p:nvSpPr>
          <p:cNvPr id="7" name="Text 4"/>
          <p:cNvSpPr/>
          <p:nvPr/>
        </p:nvSpPr>
        <p:spPr>
          <a:xfrm>
            <a:off x="1329333" y="3976092"/>
            <a:ext cx="3388757" cy="262295"/>
          </a:xfrm>
          <a:prstGeom prst="rect">
            <a:avLst/>
          </a:prstGeom>
          <a:noFill/>
          <a:ln/>
        </p:spPr>
        <p:txBody>
          <a:bodyPr wrap="none" lIns="0" tIns="0" rIns="0" bIns="0" rtlCol="0" anchor="t"/>
          <a:lstStyle/>
          <a:p>
            <a:pPr marL="0" indent="0" algn="l">
              <a:lnSpc>
                <a:spcPts val="2050"/>
              </a:lnSpc>
              <a:buNone/>
            </a:pPr>
            <a:r>
              <a:rPr lang="en-US" dirty="0">
                <a:latin typeface="DejaVu Sans" panose="020B0603030804020204" pitchFamily="34" charset="0"/>
                <a:ea typeface="DejaVu Sans" panose="020B0603030804020204" pitchFamily="34" charset="0"/>
                <a:cs typeface="DejaVu Sans" panose="020B0603030804020204" pitchFamily="34" charset="0"/>
              </a:rPr>
              <a:t>Decide for cost, not vanity scores</a:t>
            </a:r>
          </a:p>
        </p:txBody>
      </p:sp>
      <p:sp>
        <p:nvSpPr>
          <p:cNvPr id="8" name="Text 5"/>
          <p:cNvSpPr/>
          <p:nvPr/>
        </p:nvSpPr>
        <p:spPr>
          <a:xfrm>
            <a:off x="1329332" y="4339114"/>
            <a:ext cx="7206883" cy="537448"/>
          </a:xfrm>
          <a:prstGeom prst="rect">
            <a:avLst/>
          </a:prstGeom>
          <a:noFill/>
          <a:ln/>
        </p:spPr>
        <p:txBody>
          <a:bodyPr wrap="square" lIns="0" tIns="0" rIns="0" bIns="0" rtlCol="0" anchor="t"/>
          <a:lstStyle/>
          <a:p>
            <a:pPr marL="0" indent="0" algn="l">
              <a:lnSpc>
                <a:spcPts val="2100"/>
              </a:lnSpc>
              <a:buNone/>
            </a:pPr>
            <a:r>
              <a:rPr lang="en-US" sz="2000" dirty="0">
                <a:latin typeface="+mj-lt"/>
                <a:ea typeface="Inter Medium" pitchFamily="34" charset="-122"/>
                <a:cs typeface="Inter Medium" pitchFamily="34" charset="-120"/>
              </a:rPr>
              <a:t>Optimize for business impact (false positive costs, analyst capacity, customer friction). Precision-recall tradeoffs are product decisions.</a:t>
            </a:r>
            <a:endParaRPr lang="en-US" sz="2000" dirty="0">
              <a:latin typeface="+mj-lt"/>
            </a:endParaRPr>
          </a:p>
        </p:txBody>
      </p:sp>
      <p:sp>
        <p:nvSpPr>
          <p:cNvPr id="10" name="Text 7"/>
          <p:cNvSpPr/>
          <p:nvPr/>
        </p:nvSpPr>
        <p:spPr>
          <a:xfrm>
            <a:off x="1329333" y="5270063"/>
            <a:ext cx="2353628" cy="262295"/>
          </a:xfrm>
          <a:prstGeom prst="rect">
            <a:avLst/>
          </a:prstGeom>
          <a:noFill/>
          <a:ln/>
        </p:spPr>
        <p:txBody>
          <a:bodyPr wrap="none" lIns="0" tIns="0" rIns="0" bIns="0" rtlCol="0" anchor="t"/>
          <a:lstStyle/>
          <a:p>
            <a:pPr marL="0" indent="0" algn="l">
              <a:lnSpc>
                <a:spcPts val="2050"/>
              </a:lnSpc>
              <a:buNone/>
            </a:pPr>
            <a:r>
              <a:rPr lang="en-US" dirty="0">
                <a:latin typeface="DejaVu Sans" panose="020B0603030804020204" pitchFamily="34" charset="0"/>
                <a:ea typeface="DejaVu Sans" panose="020B0603030804020204" pitchFamily="34" charset="0"/>
                <a:cs typeface="DejaVu Sans" panose="020B0603030804020204" pitchFamily="34" charset="0"/>
              </a:rPr>
              <a:t>Validate in time, always</a:t>
            </a:r>
          </a:p>
        </p:txBody>
      </p:sp>
      <p:sp>
        <p:nvSpPr>
          <p:cNvPr id="11" name="Text 8"/>
          <p:cNvSpPr/>
          <p:nvPr/>
        </p:nvSpPr>
        <p:spPr>
          <a:xfrm>
            <a:off x="1329332" y="5633085"/>
            <a:ext cx="7206883" cy="537448"/>
          </a:xfrm>
          <a:prstGeom prst="rect">
            <a:avLst/>
          </a:prstGeom>
          <a:noFill/>
          <a:ln/>
        </p:spPr>
        <p:txBody>
          <a:bodyPr wrap="square" lIns="0" tIns="0" rIns="0" bIns="0" rtlCol="0" anchor="t"/>
          <a:lstStyle/>
          <a:p>
            <a:pPr marL="0" indent="0" algn="l">
              <a:lnSpc>
                <a:spcPts val="2100"/>
              </a:lnSpc>
              <a:buNone/>
            </a:pPr>
            <a:r>
              <a:rPr lang="en-US" sz="2000" dirty="0">
                <a:latin typeface="+mj-lt"/>
                <a:ea typeface="Inter Medium" pitchFamily="34" charset="-122"/>
                <a:cs typeface="Inter Medium" pitchFamily="34" charset="-120"/>
              </a:rPr>
              <a:t>Temporal cross-validation prevents overfitting to old fraud patterns. Adversaries evolve and your evaluation strategy must reflect that reality.</a:t>
            </a:r>
            <a:endParaRPr lang="en-US" sz="2000" dirty="0">
              <a:latin typeface="+mj-lt"/>
            </a:endParaRPr>
          </a:p>
        </p:txBody>
      </p:sp>
      <p:sp>
        <p:nvSpPr>
          <p:cNvPr id="13" name="Text 10"/>
          <p:cNvSpPr/>
          <p:nvPr/>
        </p:nvSpPr>
        <p:spPr>
          <a:xfrm>
            <a:off x="1329333" y="6792635"/>
            <a:ext cx="4113728" cy="262295"/>
          </a:xfrm>
          <a:prstGeom prst="rect">
            <a:avLst/>
          </a:prstGeom>
          <a:noFill/>
          <a:ln/>
        </p:spPr>
        <p:txBody>
          <a:bodyPr wrap="none" lIns="0" tIns="0" rIns="0" bIns="0" rtlCol="0" anchor="t"/>
          <a:lstStyle/>
          <a:p>
            <a:pPr marL="0" indent="0" algn="l">
              <a:lnSpc>
                <a:spcPts val="2050"/>
              </a:lnSpc>
              <a:buNone/>
            </a:pPr>
            <a:r>
              <a:rPr lang="en-US" dirty="0">
                <a:latin typeface="DejaVu Sans" panose="020B0603030804020204" pitchFamily="34" charset="0"/>
                <a:ea typeface="DejaVu Sans" panose="020B0603030804020204" pitchFamily="34" charset="0"/>
                <a:cs typeface="DejaVu Sans" panose="020B0603030804020204" pitchFamily="34" charset="0"/>
              </a:rPr>
              <a:t>Ship with guardrails, monitor relentlessly</a:t>
            </a:r>
          </a:p>
        </p:txBody>
      </p:sp>
      <p:sp>
        <p:nvSpPr>
          <p:cNvPr id="14" name="Text 11"/>
          <p:cNvSpPr/>
          <p:nvPr/>
        </p:nvSpPr>
        <p:spPr>
          <a:xfrm>
            <a:off x="1329332" y="7155656"/>
            <a:ext cx="7206883" cy="537448"/>
          </a:xfrm>
          <a:prstGeom prst="rect">
            <a:avLst/>
          </a:prstGeom>
          <a:noFill/>
          <a:ln/>
        </p:spPr>
        <p:txBody>
          <a:bodyPr wrap="square" lIns="0" tIns="0" rIns="0" bIns="0" rtlCol="0" anchor="t"/>
          <a:lstStyle/>
          <a:p>
            <a:pPr marL="0" indent="0" algn="l">
              <a:lnSpc>
                <a:spcPts val="2100"/>
              </a:lnSpc>
              <a:buNone/>
            </a:pPr>
            <a:r>
              <a:rPr lang="en-US" sz="2000" dirty="0">
                <a:latin typeface="+mj-lt"/>
                <a:ea typeface="Inter Medium" pitchFamily="34" charset="-122"/>
                <a:cs typeface="Inter Medium" pitchFamily="34" charset="-120"/>
              </a:rPr>
              <a:t>Use a hybrid approach, add complexity to the model only if necessary, and stick to </a:t>
            </a:r>
            <a:r>
              <a:rPr lang="en-US" sz="2000" dirty="0" err="1">
                <a:latin typeface="+mj-lt"/>
                <a:ea typeface="Inter Medium" pitchFamily="34" charset="-122"/>
                <a:cs typeface="Inter Medium" pitchFamily="34" charset="-120"/>
              </a:rPr>
              <a:t>MLOps</a:t>
            </a:r>
            <a:r>
              <a:rPr lang="en-US" sz="2000" dirty="0">
                <a:latin typeface="+mj-lt"/>
                <a:ea typeface="Inter Medium" pitchFamily="34" charset="-122"/>
                <a:cs typeface="Inter Medium" pitchFamily="34" charset="-120"/>
              </a:rPr>
              <a:t> good practices. Observability is not optional.</a:t>
            </a:r>
            <a:endParaRPr lang="en-US" sz="2000" dirty="0">
              <a:latin typeface="+mj-lt"/>
            </a:endParaRPr>
          </a:p>
        </p:txBody>
      </p:sp>
      <p:sp>
        <p:nvSpPr>
          <p:cNvPr id="15" name="Shape 2">
            <a:extLst>
              <a:ext uri="{FF2B5EF4-FFF2-40B4-BE49-F238E27FC236}">
                <a16:creationId xmlns:a16="http://schemas.microsoft.com/office/drawing/2014/main" id="{ECAA38AB-FA9B-0313-94D9-349FEB27BA9F}"/>
              </a:ext>
            </a:extLst>
          </p:cNvPr>
          <p:cNvSpPr/>
          <p:nvPr/>
        </p:nvSpPr>
        <p:spPr>
          <a:xfrm>
            <a:off x="718423" y="3962400"/>
            <a:ext cx="438150" cy="438150"/>
          </a:xfrm>
          <a:prstGeom prst="roundRect">
            <a:avLst>
              <a:gd name="adj" fmla="val 6667"/>
            </a:avLst>
          </a:prstGeom>
          <a:solidFill>
            <a:srgbClr val="92D050"/>
          </a:solidFill>
          <a:ln/>
        </p:spPr>
        <p:txBody>
          <a:bodyPr/>
          <a:lstStyle/>
          <a:p>
            <a:endParaRPr lang="en-US"/>
          </a:p>
        </p:txBody>
      </p:sp>
      <p:sp>
        <p:nvSpPr>
          <p:cNvPr id="16" name="Shape 2">
            <a:extLst>
              <a:ext uri="{FF2B5EF4-FFF2-40B4-BE49-F238E27FC236}">
                <a16:creationId xmlns:a16="http://schemas.microsoft.com/office/drawing/2014/main" id="{D5E2E0EA-F510-84DF-C63A-79DF2B4B07F8}"/>
              </a:ext>
            </a:extLst>
          </p:cNvPr>
          <p:cNvSpPr/>
          <p:nvPr/>
        </p:nvSpPr>
        <p:spPr>
          <a:xfrm>
            <a:off x="718423" y="5251215"/>
            <a:ext cx="438150" cy="438150"/>
          </a:xfrm>
          <a:prstGeom prst="roundRect">
            <a:avLst>
              <a:gd name="adj" fmla="val 6667"/>
            </a:avLst>
          </a:prstGeom>
          <a:solidFill>
            <a:srgbClr val="92D050"/>
          </a:solidFill>
          <a:ln/>
        </p:spPr>
        <p:txBody>
          <a:bodyPr/>
          <a:lstStyle/>
          <a:p>
            <a:endParaRPr lang="en-US"/>
          </a:p>
        </p:txBody>
      </p:sp>
      <p:sp>
        <p:nvSpPr>
          <p:cNvPr id="17" name="Shape 2">
            <a:extLst>
              <a:ext uri="{FF2B5EF4-FFF2-40B4-BE49-F238E27FC236}">
                <a16:creationId xmlns:a16="http://schemas.microsoft.com/office/drawing/2014/main" id="{628DFF05-1C7E-7586-FD5F-42835758BE60}"/>
              </a:ext>
            </a:extLst>
          </p:cNvPr>
          <p:cNvSpPr/>
          <p:nvPr/>
        </p:nvSpPr>
        <p:spPr>
          <a:xfrm>
            <a:off x="718423" y="6794811"/>
            <a:ext cx="438150" cy="438150"/>
          </a:xfrm>
          <a:prstGeom prst="roundRect">
            <a:avLst>
              <a:gd name="adj" fmla="val 6667"/>
            </a:avLst>
          </a:prstGeom>
          <a:solidFill>
            <a:srgbClr val="92D050"/>
          </a:solidFill>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3" grpId="0" animBg="1"/>
      <p:bldP spid="14" grpId="0" animBg="1"/>
      <p:bldP spid="15" grpId="0" animBg="1"/>
      <p:bldP spid="16"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cover with a person holding a spear&#10;&#10;Description automatically generated">
            <a:extLst>
              <a:ext uri="{FF2B5EF4-FFF2-40B4-BE49-F238E27FC236}">
                <a16:creationId xmlns:a16="http://schemas.microsoft.com/office/drawing/2014/main" id="{2F80D95A-CF33-DCD3-9FE5-2B83BDFF93A3}"/>
              </a:ext>
            </a:extLst>
          </p:cNvPr>
          <p:cNvPicPr>
            <a:picLocks noChangeAspect="1"/>
          </p:cNvPicPr>
          <p:nvPr/>
        </p:nvPicPr>
        <p:blipFill>
          <a:blip r:embed="rId3"/>
          <a:stretch>
            <a:fillRect/>
          </a:stretch>
        </p:blipFill>
        <p:spPr>
          <a:xfrm>
            <a:off x="1454814" y="3691974"/>
            <a:ext cx="2676673" cy="3353277"/>
          </a:xfrm>
          <a:prstGeom prst="rect">
            <a:avLst/>
          </a:prstGeom>
          <a:ln w="12700">
            <a:solidFill>
              <a:schemeClr val="tx1"/>
            </a:solidFill>
          </a:ln>
        </p:spPr>
      </p:pic>
      <p:sp>
        <p:nvSpPr>
          <p:cNvPr id="4" name="Text 0">
            <a:extLst>
              <a:ext uri="{FF2B5EF4-FFF2-40B4-BE49-F238E27FC236}">
                <a16:creationId xmlns:a16="http://schemas.microsoft.com/office/drawing/2014/main" id="{644AB6DC-D9B8-43D1-02F2-8B8BE7E66B33}"/>
              </a:ext>
            </a:extLst>
          </p:cNvPr>
          <p:cNvSpPr/>
          <p:nvPr/>
        </p:nvSpPr>
        <p:spPr>
          <a:xfrm>
            <a:off x="793750" y="672267"/>
            <a:ext cx="6780491" cy="608528"/>
          </a:xfrm>
          <a:prstGeom prst="rect">
            <a:avLst/>
          </a:prstGeom>
          <a:noFill/>
          <a:ln/>
        </p:spPr>
        <p:txBody>
          <a:bodyPr wrap="none" lIns="0" tIns="0" rIns="0" bIns="0" rtlCol="0" anchor="t"/>
          <a:lstStyle/>
          <a:p>
            <a:pPr>
              <a:lnSpc>
                <a:spcPts val="5550"/>
              </a:lnSpc>
            </a:pPr>
            <a:r>
              <a:rPr lang="en-US" sz="4450" dirty="0">
                <a:solidFill>
                  <a:srgbClr val="030303"/>
                </a:solidFill>
                <a:latin typeface="DejaVu Sans" panose="020B0603030804020204" pitchFamily="34" charset="0"/>
                <a:ea typeface="DejaVu Sans" panose="020B0603030804020204" pitchFamily="34" charset="0"/>
                <a:cs typeface="DejaVu Sans" panose="020B0603030804020204" pitchFamily="34" charset="0"/>
              </a:rPr>
              <a:t>Recommended Resources</a:t>
            </a:r>
          </a:p>
        </p:txBody>
      </p:sp>
      <p:sp>
        <p:nvSpPr>
          <p:cNvPr id="5" name="Text 2">
            <a:extLst>
              <a:ext uri="{FF2B5EF4-FFF2-40B4-BE49-F238E27FC236}">
                <a16:creationId xmlns:a16="http://schemas.microsoft.com/office/drawing/2014/main" id="{7188629B-EC32-5ADC-4105-AC2C78D236A4}"/>
              </a:ext>
            </a:extLst>
          </p:cNvPr>
          <p:cNvSpPr/>
          <p:nvPr/>
        </p:nvSpPr>
        <p:spPr>
          <a:xfrm>
            <a:off x="921464" y="2449517"/>
            <a:ext cx="10908586" cy="1809989"/>
          </a:xfrm>
          <a:prstGeom prst="rect">
            <a:avLst/>
          </a:prstGeom>
          <a:noFill/>
          <a:ln/>
        </p:spPr>
        <p:txBody>
          <a:bodyPr wrap="square" lIns="0" tIns="0" rIns="0" bIns="0" rtlCol="0" anchor="t"/>
          <a:lstStyle/>
          <a:p>
            <a:pPr marL="514350" indent="-514350">
              <a:lnSpc>
                <a:spcPct val="200000"/>
              </a:lnSpc>
              <a:buFont typeface="+mj-lt"/>
              <a:buAutoNum type="arabicPeriod" startAt="2"/>
            </a:pPr>
            <a:r>
              <a:rPr lang="en-US" sz="2400" b="1" dirty="0">
                <a:latin typeface="DejaVu Sans Light" panose="020B0203030804020204" pitchFamily="34" charset="0"/>
                <a:ea typeface="DejaVu Sans Light" panose="020B0203030804020204" pitchFamily="34" charset="0"/>
                <a:cs typeface="DejaVu Sans Light" panose="020B0203030804020204" pitchFamily="34" charset="0"/>
                <a:hlinkClick r:id="rId4"/>
              </a:rPr>
              <a:t>https://github.com/safe-graph/graph-fraud-detection-papers/</a:t>
            </a:r>
            <a:r>
              <a:rPr lang="en-US" sz="2400" b="1" dirty="0">
                <a:latin typeface="DejaVu Sans Light" panose="020B0203030804020204" pitchFamily="34" charset="0"/>
                <a:ea typeface="DejaVu Sans Light" panose="020B0203030804020204" pitchFamily="34" charset="0"/>
                <a:cs typeface="DejaVu Sans Light" panose="020B0203030804020204" pitchFamily="34" charset="0"/>
              </a:rPr>
              <a:t> </a:t>
            </a:r>
          </a:p>
        </p:txBody>
      </p:sp>
      <p:pic>
        <p:nvPicPr>
          <p:cNvPr id="7" name="Picture 6">
            <a:extLst>
              <a:ext uri="{FF2B5EF4-FFF2-40B4-BE49-F238E27FC236}">
                <a16:creationId xmlns:a16="http://schemas.microsoft.com/office/drawing/2014/main" id="{3054B3D4-CF07-2570-B61B-6F805761D68E}"/>
              </a:ext>
            </a:extLst>
          </p:cNvPr>
          <p:cNvPicPr>
            <a:picLocks noChangeAspect="1"/>
          </p:cNvPicPr>
          <p:nvPr/>
        </p:nvPicPr>
        <p:blipFill>
          <a:blip r:embed="rId5"/>
          <a:stretch>
            <a:fillRect/>
          </a:stretch>
        </p:blipFill>
        <p:spPr>
          <a:xfrm>
            <a:off x="5328388" y="3691974"/>
            <a:ext cx="7965337" cy="3353277"/>
          </a:xfrm>
          <a:prstGeom prst="rect">
            <a:avLst/>
          </a:prstGeom>
          <a:ln w="12700">
            <a:solidFill>
              <a:schemeClr val="tx1"/>
            </a:solidFill>
          </a:ln>
        </p:spPr>
      </p:pic>
      <p:pic>
        <p:nvPicPr>
          <p:cNvPr id="8" name="Picture 7" descr="A close-up of a black background&#10;&#10;Description automatically generated">
            <a:extLst>
              <a:ext uri="{FF2B5EF4-FFF2-40B4-BE49-F238E27FC236}">
                <a16:creationId xmlns:a16="http://schemas.microsoft.com/office/drawing/2014/main" id="{59FF231D-0B45-9E8A-FBA2-6BA4DE7F5E22}"/>
              </a:ext>
            </a:extLst>
          </p:cNvPr>
          <p:cNvPicPr>
            <a:picLocks noChangeAspect="1"/>
          </p:cNvPicPr>
          <p:nvPr/>
        </p:nvPicPr>
        <p:blipFill>
          <a:blip r:embed="rId6">
            <a:extLst>
              <a:ext uri="{BEBA8EAE-BF5A-486C-A8C5-ECC9F3942E4B}">
                <a14:imgProps xmlns:a14="http://schemas.microsoft.com/office/drawing/2010/main">
                  <a14:imgLayer r:embed="rId7">
                    <a14:imgEffect>
                      <a14:artisticPencilGrayscale/>
                    </a14:imgEffect>
                  </a14:imgLayer>
                </a14:imgProps>
              </a:ext>
            </a:extLst>
          </a:blip>
          <a:stretch>
            <a:fillRect/>
          </a:stretch>
        </p:blipFill>
        <p:spPr>
          <a:xfrm>
            <a:off x="13293725" y="7600673"/>
            <a:ext cx="1057275" cy="441236"/>
          </a:xfrm>
          <a:prstGeom prst="rect">
            <a:avLst/>
          </a:prstGeom>
        </p:spPr>
      </p:pic>
      <p:sp>
        <p:nvSpPr>
          <p:cNvPr id="9" name="TextBox 8">
            <a:extLst>
              <a:ext uri="{FF2B5EF4-FFF2-40B4-BE49-F238E27FC236}">
                <a16:creationId xmlns:a16="http://schemas.microsoft.com/office/drawing/2014/main" id="{481E1112-60A3-DAD9-0694-CAE25251D9B0}"/>
              </a:ext>
            </a:extLst>
          </p:cNvPr>
          <p:cNvSpPr txBox="1"/>
          <p:nvPr/>
        </p:nvSpPr>
        <p:spPr>
          <a:xfrm>
            <a:off x="279400" y="7734132"/>
            <a:ext cx="7315200" cy="307777"/>
          </a:xfrm>
          <a:prstGeom prst="rect">
            <a:avLst/>
          </a:prstGeom>
        </p:spPr>
        <p:txBody>
          <a:bodyPr wrap="square">
            <a:spAutoFit/>
          </a:bodyPr>
          <a:lstStyle/>
          <a:p>
            <a:r>
              <a:rPr lang="en-US" sz="1400" dirty="0">
                <a:solidFill>
                  <a:schemeClr val="bg2">
                    <a:lumMod val="75000"/>
                  </a:schemeClr>
                </a:solidFill>
                <a:latin typeface="DejaVu Sans Light" panose="020B0203030804020204" pitchFamily="34" charset="0"/>
                <a:ea typeface="DejaVu Sans Light" panose="020B0203030804020204" pitchFamily="34" charset="0"/>
                <a:cs typeface="DejaVu Sans Light" panose="020B0203030804020204" pitchFamily="34" charset="0"/>
              </a:rPr>
              <a:t>cesarsotovalero.net </a:t>
            </a:r>
            <a:endParaRPr lang="en-US" sz="1400" dirty="0">
              <a:solidFill>
                <a:schemeClr val="bg2">
                  <a:lumMod val="75000"/>
                </a:schemeClr>
              </a:solidFill>
            </a:endParaRPr>
          </a:p>
        </p:txBody>
      </p:sp>
      <p:sp>
        <p:nvSpPr>
          <p:cNvPr id="10" name="Text 2">
            <a:extLst>
              <a:ext uri="{FF2B5EF4-FFF2-40B4-BE49-F238E27FC236}">
                <a16:creationId xmlns:a16="http://schemas.microsoft.com/office/drawing/2014/main" id="{B4A38D7B-818A-0535-8E1B-87E4EAD4694A}"/>
              </a:ext>
            </a:extLst>
          </p:cNvPr>
          <p:cNvSpPr/>
          <p:nvPr/>
        </p:nvSpPr>
        <p:spPr>
          <a:xfrm>
            <a:off x="762714" y="1606310"/>
            <a:ext cx="10908586" cy="5016977"/>
          </a:xfrm>
          <a:prstGeom prst="rect">
            <a:avLst/>
          </a:prstGeom>
          <a:noFill/>
          <a:ln/>
        </p:spPr>
        <p:txBody>
          <a:bodyPr wrap="square" lIns="0" tIns="0" rIns="0" bIns="0" rtlCol="0" anchor="t"/>
          <a:lstStyle/>
          <a:p>
            <a:pPr>
              <a:lnSpc>
                <a:spcPct val="200000"/>
              </a:lnSpc>
            </a:pPr>
            <a:endParaRPr lang="en-US" sz="2400" b="1" dirty="0">
              <a:latin typeface="DejaVu Sans Light" panose="020B0203030804020204" pitchFamily="34" charset="0"/>
              <a:ea typeface="DejaVu Sans Light" panose="020B0203030804020204" pitchFamily="34" charset="0"/>
              <a:cs typeface="DejaVu Sans Light" panose="020B0203030804020204" pitchFamily="34" charset="0"/>
            </a:endParaRPr>
          </a:p>
        </p:txBody>
      </p:sp>
      <p:sp>
        <p:nvSpPr>
          <p:cNvPr id="11" name="Text 2">
            <a:extLst>
              <a:ext uri="{FF2B5EF4-FFF2-40B4-BE49-F238E27FC236}">
                <a16:creationId xmlns:a16="http://schemas.microsoft.com/office/drawing/2014/main" id="{9DA555A4-22B3-2885-C9C7-0AE4781098F4}"/>
              </a:ext>
            </a:extLst>
          </p:cNvPr>
          <p:cNvSpPr/>
          <p:nvPr/>
        </p:nvSpPr>
        <p:spPr>
          <a:xfrm>
            <a:off x="915114" y="1758712"/>
            <a:ext cx="10908586" cy="822418"/>
          </a:xfrm>
          <a:prstGeom prst="rect">
            <a:avLst/>
          </a:prstGeom>
          <a:noFill/>
          <a:ln/>
        </p:spPr>
        <p:txBody>
          <a:bodyPr wrap="square" lIns="0" tIns="0" rIns="0" bIns="0" rtlCol="0" anchor="t"/>
          <a:lstStyle/>
          <a:p>
            <a:pPr marL="514350" indent="-514350">
              <a:lnSpc>
                <a:spcPct val="200000"/>
              </a:lnSpc>
              <a:buFont typeface="+mj-lt"/>
              <a:buAutoNum type="arabicPeriod"/>
            </a:pPr>
            <a:r>
              <a:rPr lang="en-US" sz="2400" b="1" dirty="0">
                <a:latin typeface="DejaVu Sans Light" panose="020B0203030804020204" pitchFamily="34" charset="0"/>
                <a:ea typeface="DejaVu Sans Light" panose="020B0203030804020204" pitchFamily="34" charset="0"/>
                <a:cs typeface="DejaVu Sans Light" panose="020B0203030804020204" pitchFamily="34" charset="0"/>
              </a:rPr>
              <a:t>“Fight Fraud with Machine Learning”, MEAP book by Manning</a:t>
            </a:r>
          </a:p>
        </p:txBody>
      </p:sp>
    </p:spTree>
    <p:extLst>
      <p:ext uri="{BB962C8B-B14F-4D97-AF65-F5344CB8AC3E}">
        <p14:creationId xmlns:p14="http://schemas.microsoft.com/office/powerpoint/2010/main" val="3072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a:extLst>
              <a:ext uri="{FF2B5EF4-FFF2-40B4-BE49-F238E27FC236}">
                <a16:creationId xmlns:a16="http://schemas.microsoft.com/office/drawing/2014/main" id="{7F8B2D83-DEC1-EBE9-1669-EF1B4901916F}"/>
              </a:ext>
            </a:extLst>
          </p:cNvPr>
          <p:cNvSpPr/>
          <p:nvPr/>
        </p:nvSpPr>
        <p:spPr>
          <a:xfrm>
            <a:off x="0" y="2620764"/>
            <a:ext cx="14630400" cy="2187972"/>
          </a:xfrm>
          <a:prstGeom prst="rect">
            <a:avLst/>
          </a:prstGeom>
          <a:noFill/>
          <a:ln/>
        </p:spPr>
        <p:txBody>
          <a:bodyPr wrap="square" lIns="0" tIns="0" rIns="0" bIns="0" rtlCol="0" anchor="ctr"/>
          <a:lstStyle/>
          <a:p>
            <a:pPr marL="0" indent="0" algn="ctr">
              <a:buNone/>
            </a:pPr>
            <a:r>
              <a:rPr lang="en-US" sz="8800" b="1" dirty="0">
                <a:solidFill>
                  <a:srgbClr val="030303"/>
                </a:solidFill>
                <a:latin typeface="DejaVu Sans" panose="020B0603030804020204" pitchFamily="34" charset="0"/>
                <a:ea typeface="DejaVu Sans" panose="020B0603030804020204" pitchFamily="34" charset="0"/>
                <a:cs typeface="DejaVu Sans" panose="020B0603030804020204" pitchFamily="34" charset="0"/>
              </a:rPr>
              <a:t>Q&amp;A</a:t>
            </a:r>
          </a:p>
        </p:txBody>
      </p:sp>
      <p:pic>
        <p:nvPicPr>
          <p:cNvPr id="2" name="Picture 1" descr="A close-up of a black background&#10;&#10;Description automatically generated">
            <a:extLst>
              <a:ext uri="{FF2B5EF4-FFF2-40B4-BE49-F238E27FC236}">
                <a16:creationId xmlns:a16="http://schemas.microsoft.com/office/drawing/2014/main" id="{B35E7C91-FDD6-5102-85E8-573062B84CA5}"/>
              </a:ext>
            </a:extLst>
          </p:cNvPr>
          <p:cNvPicPr>
            <a:picLocks noChangeAspect="1"/>
          </p:cNvPicPr>
          <p:nvPr/>
        </p:nvPicPr>
        <p:blipFill>
          <a:blip r:embed="rId3">
            <a:extLst>
              <a:ext uri="{BEBA8EAE-BF5A-486C-A8C5-ECC9F3942E4B}">
                <a14:imgProps xmlns:a14="http://schemas.microsoft.com/office/drawing/2010/main">
                  <a14:imgLayer r:embed="rId4">
                    <a14:imgEffect>
                      <a14:artisticPencilGrayscale/>
                    </a14:imgEffect>
                  </a14:imgLayer>
                </a14:imgProps>
              </a:ext>
            </a:extLst>
          </a:blip>
          <a:stretch>
            <a:fillRect/>
          </a:stretch>
        </p:blipFill>
        <p:spPr>
          <a:xfrm>
            <a:off x="13293725" y="7600673"/>
            <a:ext cx="1057275" cy="441236"/>
          </a:xfrm>
          <a:prstGeom prst="rect">
            <a:avLst/>
          </a:prstGeom>
        </p:spPr>
      </p:pic>
      <p:sp>
        <p:nvSpPr>
          <p:cNvPr id="4" name="TextBox 3">
            <a:extLst>
              <a:ext uri="{FF2B5EF4-FFF2-40B4-BE49-F238E27FC236}">
                <a16:creationId xmlns:a16="http://schemas.microsoft.com/office/drawing/2014/main" id="{3D8D2466-6FC8-5872-9717-51C953ED5064}"/>
              </a:ext>
            </a:extLst>
          </p:cNvPr>
          <p:cNvSpPr txBox="1"/>
          <p:nvPr/>
        </p:nvSpPr>
        <p:spPr>
          <a:xfrm>
            <a:off x="279400" y="7734132"/>
            <a:ext cx="7315200" cy="307777"/>
          </a:xfrm>
          <a:prstGeom prst="rect">
            <a:avLst/>
          </a:prstGeom>
        </p:spPr>
        <p:txBody>
          <a:bodyPr wrap="square">
            <a:spAutoFit/>
          </a:bodyPr>
          <a:lstStyle/>
          <a:p>
            <a:r>
              <a:rPr lang="en-US" sz="1400" dirty="0">
                <a:solidFill>
                  <a:schemeClr val="bg2">
                    <a:lumMod val="75000"/>
                  </a:schemeClr>
                </a:solidFill>
                <a:latin typeface="DejaVu Sans Light" panose="020B0203030804020204" pitchFamily="34" charset="0"/>
                <a:ea typeface="DejaVu Sans Light" panose="020B0203030804020204" pitchFamily="34" charset="0"/>
                <a:cs typeface="DejaVu Sans Light" panose="020B0203030804020204" pitchFamily="34" charset="0"/>
              </a:rPr>
              <a:t>cesarsotovalero.net </a:t>
            </a:r>
            <a:endParaRPr lang="en-US" sz="1400" dirty="0">
              <a:solidFill>
                <a:schemeClr val="bg2">
                  <a:lumMod val="75000"/>
                </a:schemeClr>
              </a:solidFill>
            </a:endParaRPr>
          </a:p>
        </p:txBody>
      </p:sp>
    </p:spTree>
    <p:extLst>
      <p:ext uri="{BB962C8B-B14F-4D97-AF65-F5344CB8AC3E}">
        <p14:creationId xmlns:p14="http://schemas.microsoft.com/office/powerpoint/2010/main" val="566956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68B9FB7F-D1B5-EF71-9ED1-FAB11531151C}"/>
              </a:ext>
            </a:extLst>
          </p:cNvPr>
          <p:cNvSpPr/>
          <p:nvPr/>
        </p:nvSpPr>
        <p:spPr>
          <a:xfrm>
            <a:off x="4235450" y="563890"/>
            <a:ext cx="6216650" cy="2635249"/>
          </a:xfrm>
          <a:custGeom>
            <a:avLst/>
            <a:gdLst>
              <a:gd name="connsiteX0" fmla="*/ 0 w 6216650"/>
              <a:gd name="connsiteY0" fmla="*/ 130208 h 2635249"/>
              <a:gd name="connsiteX1" fmla="*/ 130208 w 6216650"/>
              <a:gd name="connsiteY1" fmla="*/ 0 h 2635249"/>
              <a:gd name="connsiteX2" fmla="*/ 606707 w 6216650"/>
              <a:gd name="connsiteY2" fmla="*/ 0 h 2635249"/>
              <a:gd name="connsiteX3" fmla="*/ 1261892 w 6216650"/>
              <a:gd name="connsiteY3" fmla="*/ 0 h 2635249"/>
              <a:gd name="connsiteX4" fmla="*/ 1678829 w 6216650"/>
              <a:gd name="connsiteY4" fmla="*/ 0 h 2635249"/>
              <a:gd name="connsiteX5" fmla="*/ 2155328 w 6216650"/>
              <a:gd name="connsiteY5" fmla="*/ 0 h 2635249"/>
              <a:gd name="connsiteX6" fmla="*/ 2870076 w 6216650"/>
              <a:gd name="connsiteY6" fmla="*/ 0 h 2635249"/>
              <a:gd name="connsiteX7" fmla="*/ 3287012 w 6216650"/>
              <a:gd name="connsiteY7" fmla="*/ 0 h 2635249"/>
              <a:gd name="connsiteX8" fmla="*/ 3763511 w 6216650"/>
              <a:gd name="connsiteY8" fmla="*/ 0 h 2635249"/>
              <a:gd name="connsiteX9" fmla="*/ 4299572 w 6216650"/>
              <a:gd name="connsiteY9" fmla="*/ 0 h 2635249"/>
              <a:gd name="connsiteX10" fmla="*/ 4776071 w 6216650"/>
              <a:gd name="connsiteY10" fmla="*/ 0 h 2635249"/>
              <a:gd name="connsiteX11" fmla="*/ 5431256 w 6216650"/>
              <a:gd name="connsiteY11" fmla="*/ 0 h 2635249"/>
              <a:gd name="connsiteX12" fmla="*/ 6086442 w 6216650"/>
              <a:gd name="connsiteY12" fmla="*/ 0 h 2635249"/>
              <a:gd name="connsiteX13" fmla="*/ 6216650 w 6216650"/>
              <a:gd name="connsiteY13" fmla="*/ 130208 h 2635249"/>
              <a:gd name="connsiteX14" fmla="*/ 6216650 w 6216650"/>
              <a:gd name="connsiteY14" fmla="*/ 700168 h 2635249"/>
              <a:gd name="connsiteX15" fmla="*/ 6216650 w 6216650"/>
              <a:gd name="connsiteY15" fmla="*/ 1222631 h 2635249"/>
              <a:gd name="connsiteX16" fmla="*/ 6216650 w 6216650"/>
              <a:gd name="connsiteY16" fmla="*/ 1863836 h 2635249"/>
              <a:gd name="connsiteX17" fmla="*/ 6216650 w 6216650"/>
              <a:gd name="connsiteY17" fmla="*/ 2505041 h 2635249"/>
              <a:gd name="connsiteX18" fmla="*/ 6086442 w 6216650"/>
              <a:gd name="connsiteY18" fmla="*/ 2635249 h 2635249"/>
              <a:gd name="connsiteX19" fmla="*/ 5550381 w 6216650"/>
              <a:gd name="connsiteY19" fmla="*/ 2635249 h 2635249"/>
              <a:gd name="connsiteX20" fmla="*/ 4954758 w 6216650"/>
              <a:gd name="connsiteY20" fmla="*/ 2635249 h 2635249"/>
              <a:gd name="connsiteX21" fmla="*/ 4359134 w 6216650"/>
              <a:gd name="connsiteY21" fmla="*/ 2635249 h 2635249"/>
              <a:gd name="connsiteX22" fmla="*/ 3942198 w 6216650"/>
              <a:gd name="connsiteY22" fmla="*/ 2635249 h 2635249"/>
              <a:gd name="connsiteX23" fmla="*/ 3287012 w 6216650"/>
              <a:gd name="connsiteY23" fmla="*/ 2635249 h 2635249"/>
              <a:gd name="connsiteX24" fmla="*/ 2810513 w 6216650"/>
              <a:gd name="connsiteY24" fmla="*/ 2635249 h 2635249"/>
              <a:gd name="connsiteX25" fmla="*/ 2274452 w 6216650"/>
              <a:gd name="connsiteY25" fmla="*/ 2635249 h 2635249"/>
              <a:gd name="connsiteX26" fmla="*/ 1678829 w 6216650"/>
              <a:gd name="connsiteY26" fmla="*/ 2635249 h 2635249"/>
              <a:gd name="connsiteX27" fmla="*/ 1142768 w 6216650"/>
              <a:gd name="connsiteY27" fmla="*/ 2635249 h 2635249"/>
              <a:gd name="connsiteX28" fmla="*/ 666269 w 6216650"/>
              <a:gd name="connsiteY28" fmla="*/ 2635249 h 2635249"/>
              <a:gd name="connsiteX29" fmla="*/ 130208 w 6216650"/>
              <a:gd name="connsiteY29" fmla="*/ 2635249 h 2635249"/>
              <a:gd name="connsiteX30" fmla="*/ 0 w 6216650"/>
              <a:gd name="connsiteY30" fmla="*/ 2505041 h 2635249"/>
              <a:gd name="connsiteX31" fmla="*/ 0 w 6216650"/>
              <a:gd name="connsiteY31" fmla="*/ 1887584 h 2635249"/>
              <a:gd name="connsiteX32" fmla="*/ 0 w 6216650"/>
              <a:gd name="connsiteY32" fmla="*/ 1317625 h 2635249"/>
              <a:gd name="connsiteX33" fmla="*/ 0 w 6216650"/>
              <a:gd name="connsiteY33" fmla="*/ 700168 h 2635249"/>
              <a:gd name="connsiteX34" fmla="*/ 0 w 6216650"/>
              <a:gd name="connsiteY34" fmla="*/ 130208 h 2635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216650" h="2635249" fill="none" extrusionOk="0">
                <a:moveTo>
                  <a:pt x="0" y="130208"/>
                </a:moveTo>
                <a:cubicBezTo>
                  <a:pt x="-456" y="62396"/>
                  <a:pt x="68145" y="-16296"/>
                  <a:pt x="130208" y="0"/>
                </a:cubicBezTo>
                <a:cubicBezTo>
                  <a:pt x="267639" y="-16602"/>
                  <a:pt x="377827" y="36388"/>
                  <a:pt x="606707" y="0"/>
                </a:cubicBezTo>
                <a:cubicBezTo>
                  <a:pt x="835587" y="-36388"/>
                  <a:pt x="1030998" y="17622"/>
                  <a:pt x="1261892" y="0"/>
                </a:cubicBezTo>
                <a:cubicBezTo>
                  <a:pt x="1492786" y="-17622"/>
                  <a:pt x="1543172" y="8976"/>
                  <a:pt x="1678829" y="0"/>
                </a:cubicBezTo>
                <a:cubicBezTo>
                  <a:pt x="1814486" y="-8976"/>
                  <a:pt x="1945940" y="5830"/>
                  <a:pt x="2155328" y="0"/>
                </a:cubicBezTo>
                <a:cubicBezTo>
                  <a:pt x="2364716" y="-5830"/>
                  <a:pt x="2512912" y="48575"/>
                  <a:pt x="2870076" y="0"/>
                </a:cubicBezTo>
                <a:cubicBezTo>
                  <a:pt x="3227240" y="-48575"/>
                  <a:pt x="3158659" y="28180"/>
                  <a:pt x="3287012" y="0"/>
                </a:cubicBezTo>
                <a:cubicBezTo>
                  <a:pt x="3415365" y="-28180"/>
                  <a:pt x="3647772" y="50867"/>
                  <a:pt x="3763511" y="0"/>
                </a:cubicBezTo>
                <a:cubicBezTo>
                  <a:pt x="3879250" y="-50867"/>
                  <a:pt x="4107706" y="47226"/>
                  <a:pt x="4299572" y="0"/>
                </a:cubicBezTo>
                <a:cubicBezTo>
                  <a:pt x="4491438" y="-47226"/>
                  <a:pt x="4644530" y="47137"/>
                  <a:pt x="4776071" y="0"/>
                </a:cubicBezTo>
                <a:cubicBezTo>
                  <a:pt x="4907612" y="-47137"/>
                  <a:pt x="5212795" y="41149"/>
                  <a:pt x="5431256" y="0"/>
                </a:cubicBezTo>
                <a:cubicBezTo>
                  <a:pt x="5649718" y="-41149"/>
                  <a:pt x="5939119" y="30904"/>
                  <a:pt x="6086442" y="0"/>
                </a:cubicBezTo>
                <a:cubicBezTo>
                  <a:pt x="6170890" y="4363"/>
                  <a:pt x="6225927" y="56841"/>
                  <a:pt x="6216650" y="130208"/>
                </a:cubicBezTo>
                <a:cubicBezTo>
                  <a:pt x="6233384" y="277613"/>
                  <a:pt x="6192394" y="585334"/>
                  <a:pt x="6216650" y="700168"/>
                </a:cubicBezTo>
                <a:cubicBezTo>
                  <a:pt x="6240906" y="815002"/>
                  <a:pt x="6165165" y="1016439"/>
                  <a:pt x="6216650" y="1222631"/>
                </a:cubicBezTo>
                <a:cubicBezTo>
                  <a:pt x="6268135" y="1428823"/>
                  <a:pt x="6173827" y="1690705"/>
                  <a:pt x="6216650" y="1863836"/>
                </a:cubicBezTo>
                <a:cubicBezTo>
                  <a:pt x="6259473" y="2036968"/>
                  <a:pt x="6176818" y="2192385"/>
                  <a:pt x="6216650" y="2505041"/>
                </a:cubicBezTo>
                <a:cubicBezTo>
                  <a:pt x="6211014" y="2568415"/>
                  <a:pt x="6147463" y="2619123"/>
                  <a:pt x="6086442" y="2635249"/>
                </a:cubicBezTo>
                <a:cubicBezTo>
                  <a:pt x="5911890" y="2674191"/>
                  <a:pt x="5739414" y="2587138"/>
                  <a:pt x="5550381" y="2635249"/>
                </a:cubicBezTo>
                <a:cubicBezTo>
                  <a:pt x="5361348" y="2683360"/>
                  <a:pt x="5162699" y="2605128"/>
                  <a:pt x="4954758" y="2635249"/>
                </a:cubicBezTo>
                <a:cubicBezTo>
                  <a:pt x="4746817" y="2665370"/>
                  <a:pt x="4642958" y="2568222"/>
                  <a:pt x="4359134" y="2635249"/>
                </a:cubicBezTo>
                <a:cubicBezTo>
                  <a:pt x="4075310" y="2702276"/>
                  <a:pt x="4087778" y="2627318"/>
                  <a:pt x="3942198" y="2635249"/>
                </a:cubicBezTo>
                <a:cubicBezTo>
                  <a:pt x="3796618" y="2643180"/>
                  <a:pt x="3521049" y="2578696"/>
                  <a:pt x="3287012" y="2635249"/>
                </a:cubicBezTo>
                <a:cubicBezTo>
                  <a:pt x="3052975" y="2691802"/>
                  <a:pt x="3021602" y="2634836"/>
                  <a:pt x="2810513" y="2635249"/>
                </a:cubicBezTo>
                <a:cubicBezTo>
                  <a:pt x="2599424" y="2635662"/>
                  <a:pt x="2483295" y="2598816"/>
                  <a:pt x="2274452" y="2635249"/>
                </a:cubicBezTo>
                <a:cubicBezTo>
                  <a:pt x="2065609" y="2671682"/>
                  <a:pt x="1952835" y="2619383"/>
                  <a:pt x="1678829" y="2635249"/>
                </a:cubicBezTo>
                <a:cubicBezTo>
                  <a:pt x="1404823" y="2651115"/>
                  <a:pt x="1386709" y="2616493"/>
                  <a:pt x="1142768" y="2635249"/>
                </a:cubicBezTo>
                <a:cubicBezTo>
                  <a:pt x="898827" y="2654005"/>
                  <a:pt x="845002" y="2598674"/>
                  <a:pt x="666269" y="2635249"/>
                </a:cubicBezTo>
                <a:cubicBezTo>
                  <a:pt x="487536" y="2671824"/>
                  <a:pt x="252584" y="2604793"/>
                  <a:pt x="130208" y="2635249"/>
                </a:cubicBezTo>
                <a:cubicBezTo>
                  <a:pt x="46655" y="2621579"/>
                  <a:pt x="-1536" y="2590810"/>
                  <a:pt x="0" y="2505041"/>
                </a:cubicBezTo>
                <a:cubicBezTo>
                  <a:pt x="-46355" y="2276358"/>
                  <a:pt x="46064" y="2061389"/>
                  <a:pt x="0" y="1887584"/>
                </a:cubicBezTo>
                <a:cubicBezTo>
                  <a:pt x="-46064" y="1713779"/>
                  <a:pt x="4861" y="1598450"/>
                  <a:pt x="0" y="1317625"/>
                </a:cubicBezTo>
                <a:cubicBezTo>
                  <a:pt x="-4861" y="1036800"/>
                  <a:pt x="70483" y="859356"/>
                  <a:pt x="0" y="700168"/>
                </a:cubicBezTo>
                <a:cubicBezTo>
                  <a:pt x="-70483" y="540980"/>
                  <a:pt x="58380" y="245065"/>
                  <a:pt x="0" y="130208"/>
                </a:cubicBezTo>
                <a:close/>
              </a:path>
              <a:path w="6216650" h="2635249" stroke="0" extrusionOk="0">
                <a:moveTo>
                  <a:pt x="0" y="130208"/>
                </a:moveTo>
                <a:cubicBezTo>
                  <a:pt x="-4579" y="42276"/>
                  <a:pt x="55704" y="18208"/>
                  <a:pt x="130208" y="0"/>
                </a:cubicBezTo>
                <a:cubicBezTo>
                  <a:pt x="354467" y="-24172"/>
                  <a:pt x="483387" y="14913"/>
                  <a:pt x="606707" y="0"/>
                </a:cubicBezTo>
                <a:cubicBezTo>
                  <a:pt x="730027" y="-14913"/>
                  <a:pt x="1100266" y="76101"/>
                  <a:pt x="1261892" y="0"/>
                </a:cubicBezTo>
                <a:cubicBezTo>
                  <a:pt x="1423518" y="-76101"/>
                  <a:pt x="1612147" y="34209"/>
                  <a:pt x="1738391" y="0"/>
                </a:cubicBezTo>
                <a:cubicBezTo>
                  <a:pt x="1864635" y="-34209"/>
                  <a:pt x="2101724" y="64023"/>
                  <a:pt x="2274452" y="0"/>
                </a:cubicBezTo>
                <a:cubicBezTo>
                  <a:pt x="2447180" y="-64023"/>
                  <a:pt x="2624696" y="42636"/>
                  <a:pt x="2870076" y="0"/>
                </a:cubicBezTo>
                <a:cubicBezTo>
                  <a:pt x="3115456" y="-42636"/>
                  <a:pt x="3108635" y="7108"/>
                  <a:pt x="3346574" y="0"/>
                </a:cubicBezTo>
                <a:cubicBezTo>
                  <a:pt x="3584513" y="-7108"/>
                  <a:pt x="3580166" y="26402"/>
                  <a:pt x="3763511" y="0"/>
                </a:cubicBezTo>
                <a:cubicBezTo>
                  <a:pt x="3946856" y="-26402"/>
                  <a:pt x="4075858" y="1130"/>
                  <a:pt x="4299572" y="0"/>
                </a:cubicBezTo>
                <a:cubicBezTo>
                  <a:pt x="4523286" y="-1130"/>
                  <a:pt x="4718780" y="5679"/>
                  <a:pt x="4835633" y="0"/>
                </a:cubicBezTo>
                <a:cubicBezTo>
                  <a:pt x="4952486" y="-5679"/>
                  <a:pt x="5403298" y="1654"/>
                  <a:pt x="5550381" y="0"/>
                </a:cubicBezTo>
                <a:cubicBezTo>
                  <a:pt x="5697464" y="-1654"/>
                  <a:pt x="5848950" y="41310"/>
                  <a:pt x="6086442" y="0"/>
                </a:cubicBezTo>
                <a:cubicBezTo>
                  <a:pt x="6150967" y="-9763"/>
                  <a:pt x="6209922" y="59327"/>
                  <a:pt x="6216650" y="130208"/>
                </a:cubicBezTo>
                <a:cubicBezTo>
                  <a:pt x="6281165" y="276222"/>
                  <a:pt x="6159726" y="485193"/>
                  <a:pt x="6216650" y="676420"/>
                </a:cubicBezTo>
                <a:cubicBezTo>
                  <a:pt x="6273574" y="867647"/>
                  <a:pt x="6180083" y="1089846"/>
                  <a:pt x="6216650" y="1222631"/>
                </a:cubicBezTo>
                <a:cubicBezTo>
                  <a:pt x="6253217" y="1355416"/>
                  <a:pt x="6215442" y="1629582"/>
                  <a:pt x="6216650" y="1768843"/>
                </a:cubicBezTo>
                <a:cubicBezTo>
                  <a:pt x="6217858" y="1908104"/>
                  <a:pt x="6180122" y="2276724"/>
                  <a:pt x="6216650" y="2505041"/>
                </a:cubicBezTo>
                <a:cubicBezTo>
                  <a:pt x="6218526" y="2577682"/>
                  <a:pt x="6138137" y="2639085"/>
                  <a:pt x="6086442" y="2635249"/>
                </a:cubicBezTo>
                <a:cubicBezTo>
                  <a:pt x="5905318" y="2671453"/>
                  <a:pt x="5708294" y="2605117"/>
                  <a:pt x="5550381" y="2635249"/>
                </a:cubicBezTo>
                <a:cubicBezTo>
                  <a:pt x="5392468" y="2665381"/>
                  <a:pt x="5218499" y="2587830"/>
                  <a:pt x="5073882" y="2635249"/>
                </a:cubicBezTo>
                <a:cubicBezTo>
                  <a:pt x="4929265" y="2682668"/>
                  <a:pt x="4617495" y="2577160"/>
                  <a:pt x="4418696" y="2635249"/>
                </a:cubicBezTo>
                <a:cubicBezTo>
                  <a:pt x="4219897" y="2693338"/>
                  <a:pt x="3952050" y="2568542"/>
                  <a:pt x="3763511" y="2635249"/>
                </a:cubicBezTo>
                <a:cubicBezTo>
                  <a:pt x="3574973" y="2701956"/>
                  <a:pt x="3288800" y="2630619"/>
                  <a:pt x="3167887" y="2635249"/>
                </a:cubicBezTo>
                <a:cubicBezTo>
                  <a:pt x="3046974" y="2639879"/>
                  <a:pt x="2924241" y="2624345"/>
                  <a:pt x="2750951" y="2635249"/>
                </a:cubicBezTo>
                <a:cubicBezTo>
                  <a:pt x="2577661" y="2646153"/>
                  <a:pt x="2467077" y="2627268"/>
                  <a:pt x="2274452" y="2635249"/>
                </a:cubicBezTo>
                <a:cubicBezTo>
                  <a:pt x="2081827" y="2643230"/>
                  <a:pt x="1855828" y="2592235"/>
                  <a:pt x="1738391" y="2635249"/>
                </a:cubicBezTo>
                <a:cubicBezTo>
                  <a:pt x="1620954" y="2678263"/>
                  <a:pt x="1362219" y="2606045"/>
                  <a:pt x="1261892" y="2635249"/>
                </a:cubicBezTo>
                <a:cubicBezTo>
                  <a:pt x="1161565" y="2664453"/>
                  <a:pt x="873805" y="2611681"/>
                  <a:pt x="725831" y="2635249"/>
                </a:cubicBezTo>
                <a:cubicBezTo>
                  <a:pt x="577857" y="2658817"/>
                  <a:pt x="420958" y="2584805"/>
                  <a:pt x="130208" y="2635249"/>
                </a:cubicBezTo>
                <a:cubicBezTo>
                  <a:pt x="56994" y="2638401"/>
                  <a:pt x="-7389" y="2572120"/>
                  <a:pt x="0" y="2505041"/>
                </a:cubicBezTo>
                <a:cubicBezTo>
                  <a:pt x="-63309" y="2252669"/>
                  <a:pt x="27262" y="2193387"/>
                  <a:pt x="0" y="1935081"/>
                </a:cubicBezTo>
                <a:cubicBezTo>
                  <a:pt x="-27262" y="1676775"/>
                  <a:pt x="23687" y="1596246"/>
                  <a:pt x="0" y="1365121"/>
                </a:cubicBezTo>
                <a:cubicBezTo>
                  <a:pt x="-23687" y="1133996"/>
                  <a:pt x="25409" y="927488"/>
                  <a:pt x="0" y="771413"/>
                </a:cubicBezTo>
                <a:cubicBezTo>
                  <a:pt x="-25409" y="615338"/>
                  <a:pt x="4028" y="296648"/>
                  <a:pt x="0" y="130208"/>
                </a:cubicBezTo>
                <a:close/>
              </a:path>
            </a:pathLst>
          </a:custGeom>
          <a:solidFill>
            <a:schemeClr val="accent4">
              <a:lumMod val="20000"/>
              <a:lumOff val="80000"/>
            </a:schemeClr>
          </a:solidFill>
          <a:ln w="28575">
            <a:solidFill>
              <a:schemeClr val="bg2">
                <a:lumMod val="75000"/>
              </a:schemeClr>
            </a:solidFill>
            <a:extLst>
              <a:ext uri="{C807C97D-BFC1-408E-A445-0C87EB9F89A2}">
                <ask:lineSketchStyleProps xmlns:ask="http://schemas.microsoft.com/office/drawing/2018/sketchyshapes" sd="3236428341">
                  <a:prstGeom prst="roundRect">
                    <a:avLst>
                      <a:gd name="adj" fmla="val 4941"/>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pic>
        <p:nvPicPr>
          <p:cNvPr id="2" name="Graphic 5" descr="User with solid fill">
            <a:extLst>
              <a:ext uri="{FF2B5EF4-FFF2-40B4-BE49-F238E27FC236}">
                <a16:creationId xmlns:a16="http://schemas.microsoft.com/office/drawing/2014/main" id="{C83400A1-A9E0-9925-ED65-1B8F36A5A0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1220" y="1249179"/>
            <a:ext cx="1052657" cy="1052657"/>
          </a:xfrm>
          <a:prstGeom prst="rect">
            <a:avLst/>
          </a:prstGeom>
        </p:spPr>
      </p:pic>
      <p:sp>
        <p:nvSpPr>
          <p:cNvPr id="8" name="TextBox 7">
            <a:extLst>
              <a:ext uri="{FF2B5EF4-FFF2-40B4-BE49-F238E27FC236}">
                <a16:creationId xmlns:a16="http://schemas.microsoft.com/office/drawing/2014/main" id="{B06F651D-AE2D-0BE3-987C-94989C55B8CE}"/>
              </a:ext>
            </a:extLst>
          </p:cNvPr>
          <p:cNvSpPr txBox="1"/>
          <p:nvPr/>
        </p:nvSpPr>
        <p:spPr>
          <a:xfrm>
            <a:off x="808540" y="2232202"/>
            <a:ext cx="2038015" cy="369332"/>
          </a:xfrm>
          <a:prstGeom prst="rect">
            <a:avLst/>
          </a:prstGeom>
          <a:noFill/>
        </p:spPr>
        <p:txBody>
          <a:bodyPr wrap="square" rtlCol="0">
            <a:spAutoFit/>
          </a:bodyPr>
          <a:lstStyle/>
          <a:p>
            <a:r>
              <a:rPr lang="en-US" dirty="0">
                <a:latin typeface="DejaVu Sans Light" panose="020B0203030804020204" pitchFamily="34" charset="0"/>
                <a:ea typeface="DejaVu Sans Light" panose="020B0203030804020204" pitchFamily="34" charset="0"/>
                <a:cs typeface="DejaVu Sans Light" panose="020B0203030804020204" pitchFamily="34" charset="0"/>
              </a:rPr>
              <a:t>Legit Customer</a:t>
            </a:r>
          </a:p>
        </p:txBody>
      </p:sp>
      <p:cxnSp>
        <p:nvCxnSpPr>
          <p:cNvPr id="20" name="Straight Arrow Connector 19">
            <a:extLst>
              <a:ext uri="{FF2B5EF4-FFF2-40B4-BE49-F238E27FC236}">
                <a16:creationId xmlns:a16="http://schemas.microsoft.com/office/drawing/2014/main" id="{976EC09B-FA4E-CA4C-C9B1-5B77D7135174}"/>
              </a:ext>
            </a:extLst>
          </p:cNvPr>
          <p:cNvCxnSpPr>
            <a:cxnSpLocks/>
          </p:cNvCxnSpPr>
          <p:nvPr/>
        </p:nvCxnSpPr>
        <p:spPr>
          <a:xfrm>
            <a:off x="2429332" y="2066181"/>
            <a:ext cx="1806118" cy="0"/>
          </a:xfrm>
          <a:prstGeom prst="straightConnector1">
            <a:avLst/>
          </a:prstGeom>
          <a:ln w="5715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65193A1-AD13-50EB-F6A6-83D7D2AC3D01}"/>
              </a:ext>
            </a:extLst>
          </p:cNvPr>
          <p:cNvSpPr txBox="1"/>
          <p:nvPr/>
        </p:nvSpPr>
        <p:spPr>
          <a:xfrm>
            <a:off x="4337050" y="728994"/>
            <a:ext cx="2800350" cy="369332"/>
          </a:xfrm>
          <a:prstGeom prst="rect">
            <a:avLst/>
          </a:prstGeom>
          <a:noFill/>
        </p:spPr>
        <p:txBody>
          <a:bodyPr wrap="square" rtlCol="0">
            <a:spAutoFit/>
          </a:bodyPr>
          <a:lstStyle/>
          <a:p>
            <a:pPr algn="ctr"/>
            <a:r>
              <a:rPr lang="en-US" dirty="0">
                <a:latin typeface="DejaVu Sans Light" panose="020B0203030804020204" pitchFamily="34" charset="0"/>
                <a:ea typeface="DejaVu Sans Light" panose="020B0203030804020204" pitchFamily="34" charset="0"/>
                <a:cs typeface="DejaVu Sans Light" panose="020B0203030804020204" pitchFamily="34" charset="0"/>
              </a:rPr>
              <a:t>🏦Financial Institution</a:t>
            </a:r>
          </a:p>
        </p:txBody>
      </p:sp>
      <p:pic>
        <p:nvPicPr>
          <p:cNvPr id="35" name="Graphic 5" descr="User with solid fill">
            <a:extLst>
              <a:ext uri="{FF2B5EF4-FFF2-40B4-BE49-F238E27FC236}">
                <a16:creationId xmlns:a16="http://schemas.microsoft.com/office/drawing/2014/main" id="{F108334C-533D-DC61-B592-417A11969C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129463" y="1324077"/>
            <a:ext cx="1052657" cy="1052657"/>
          </a:xfrm>
          <a:prstGeom prst="rect">
            <a:avLst/>
          </a:prstGeom>
        </p:spPr>
      </p:pic>
      <p:cxnSp>
        <p:nvCxnSpPr>
          <p:cNvPr id="43" name="Straight Arrow Connector 42">
            <a:extLst>
              <a:ext uri="{FF2B5EF4-FFF2-40B4-BE49-F238E27FC236}">
                <a16:creationId xmlns:a16="http://schemas.microsoft.com/office/drawing/2014/main" id="{195D8B3C-06CB-B24A-EC89-E008FE73BED2}"/>
              </a:ext>
            </a:extLst>
          </p:cNvPr>
          <p:cNvCxnSpPr>
            <a:cxnSpLocks/>
          </p:cNvCxnSpPr>
          <p:nvPr/>
        </p:nvCxnSpPr>
        <p:spPr>
          <a:xfrm flipV="1">
            <a:off x="4235450" y="2066180"/>
            <a:ext cx="4883150" cy="1"/>
          </a:xfrm>
          <a:prstGeom prst="straightConnector1">
            <a:avLst/>
          </a:prstGeom>
          <a:ln w="57150">
            <a:solidFill>
              <a:schemeClr val="bg1">
                <a:lumMod val="75000"/>
              </a:schemeClr>
            </a:solidFill>
            <a:prstDash val="sysDash"/>
            <a:tailEnd type="none" w="lg" len="med"/>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C657D48-48C9-7B27-BD40-DC6417BB036F}"/>
              </a:ext>
            </a:extLst>
          </p:cNvPr>
          <p:cNvSpPr/>
          <p:nvPr/>
        </p:nvSpPr>
        <p:spPr>
          <a:xfrm>
            <a:off x="5403850" y="1761382"/>
            <a:ext cx="2368550" cy="781050"/>
          </a:xfrm>
          <a:custGeom>
            <a:avLst/>
            <a:gdLst>
              <a:gd name="connsiteX0" fmla="*/ 0 w 2368550"/>
              <a:gd name="connsiteY0" fmla="*/ 0 h 781050"/>
              <a:gd name="connsiteX1" fmla="*/ 544767 w 2368550"/>
              <a:gd name="connsiteY1" fmla="*/ 0 h 781050"/>
              <a:gd name="connsiteX2" fmla="*/ 1184275 w 2368550"/>
              <a:gd name="connsiteY2" fmla="*/ 0 h 781050"/>
              <a:gd name="connsiteX3" fmla="*/ 1752727 w 2368550"/>
              <a:gd name="connsiteY3" fmla="*/ 0 h 781050"/>
              <a:gd name="connsiteX4" fmla="*/ 2368550 w 2368550"/>
              <a:gd name="connsiteY4" fmla="*/ 0 h 781050"/>
              <a:gd name="connsiteX5" fmla="*/ 2368550 w 2368550"/>
              <a:gd name="connsiteY5" fmla="*/ 382715 h 781050"/>
              <a:gd name="connsiteX6" fmla="*/ 2368550 w 2368550"/>
              <a:gd name="connsiteY6" fmla="*/ 781050 h 781050"/>
              <a:gd name="connsiteX7" fmla="*/ 1847469 w 2368550"/>
              <a:gd name="connsiteY7" fmla="*/ 781050 h 781050"/>
              <a:gd name="connsiteX8" fmla="*/ 1302703 w 2368550"/>
              <a:gd name="connsiteY8" fmla="*/ 781050 h 781050"/>
              <a:gd name="connsiteX9" fmla="*/ 710565 w 2368550"/>
              <a:gd name="connsiteY9" fmla="*/ 781050 h 781050"/>
              <a:gd name="connsiteX10" fmla="*/ 0 w 2368550"/>
              <a:gd name="connsiteY10" fmla="*/ 781050 h 781050"/>
              <a:gd name="connsiteX11" fmla="*/ 0 w 2368550"/>
              <a:gd name="connsiteY11" fmla="*/ 382715 h 781050"/>
              <a:gd name="connsiteX12" fmla="*/ 0 w 2368550"/>
              <a:gd name="connsiteY12" fmla="*/ 0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68550" h="781050" fill="none" extrusionOk="0">
                <a:moveTo>
                  <a:pt x="0" y="0"/>
                </a:moveTo>
                <a:cubicBezTo>
                  <a:pt x="265740" y="7854"/>
                  <a:pt x="352464" y="-20166"/>
                  <a:pt x="544767" y="0"/>
                </a:cubicBezTo>
                <a:cubicBezTo>
                  <a:pt x="737070" y="20166"/>
                  <a:pt x="1020673" y="-12366"/>
                  <a:pt x="1184275" y="0"/>
                </a:cubicBezTo>
                <a:cubicBezTo>
                  <a:pt x="1347877" y="12366"/>
                  <a:pt x="1475246" y="-26079"/>
                  <a:pt x="1752727" y="0"/>
                </a:cubicBezTo>
                <a:cubicBezTo>
                  <a:pt x="2030208" y="26079"/>
                  <a:pt x="2104079" y="-10461"/>
                  <a:pt x="2368550" y="0"/>
                </a:cubicBezTo>
                <a:cubicBezTo>
                  <a:pt x="2372428" y="96277"/>
                  <a:pt x="2379726" y="233496"/>
                  <a:pt x="2368550" y="382715"/>
                </a:cubicBezTo>
                <a:cubicBezTo>
                  <a:pt x="2357374" y="531935"/>
                  <a:pt x="2356917" y="678005"/>
                  <a:pt x="2368550" y="781050"/>
                </a:cubicBezTo>
                <a:cubicBezTo>
                  <a:pt x="2260996" y="766063"/>
                  <a:pt x="2039873" y="799497"/>
                  <a:pt x="1847469" y="781050"/>
                </a:cubicBezTo>
                <a:cubicBezTo>
                  <a:pt x="1655065" y="762603"/>
                  <a:pt x="1432310" y="781843"/>
                  <a:pt x="1302703" y="781050"/>
                </a:cubicBezTo>
                <a:cubicBezTo>
                  <a:pt x="1173096" y="780257"/>
                  <a:pt x="945592" y="770559"/>
                  <a:pt x="710565" y="781050"/>
                </a:cubicBezTo>
                <a:cubicBezTo>
                  <a:pt x="475538" y="791541"/>
                  <a:pt x="230525" y="785003"/>
                  <a:pt x="0" y="781050"/>
                </a:cubicBezTo>
                <a:cubicBezTo>
                  <a:pt x="-60" y="613792"/>
                  <a:pt x="725" y="478506"/>
                  <a:pt x="0" y="382715"/>
                </a:cubicBezTo>
                <a:cubicBezTo>
                  <a:pt x="-725" y="286924"/>
                  <a:pt x="-6656" y="164424"/>
                  <a:pt x="0" y="0"/>
                </a:cubicBezTo>
                <a:close/>
              </a:path>
              <a:path w="2368550" h="781050" stroke="0" extrusionOk="0">
                <a:moveTo>
                  <a:pt x="0" y="0"/>
                </a:moveTo>
                <a:cubicBezTo>
                  <a:pt x="238251" y="19063"/>
                  <a:pt x="395558" y="1902"/>
                  <a:pt x="521081" y="0"/>
                </a:cubicBezTo>
                <a:cubicBezTo>
                  <a:pt x="646604" y="-1902"/>
                  <a:pt x="806839" y="1943"/>
                  <a:pt x="1042162" y="0"/>
                </a:cubicBezTo>
                <a:cubicBezTo>
                  <a:pt x="1277485" y="-1943"/>
                  <a:pt x="1431467" y="-5332"/>
                  <a:pt x="1634299" y="0"/>
                </a:cubicBezTo>
                <a:cubicBezTo>
                  <a:pt x="1837131" y="5332"/>
                  <a:pt x="2096970" y="-21658"/>
                  <a:pt x="2368550" y="0"/>
                </a:cubicBezTo>
                <a:cubicBezTo>
                  <a:pt x="2357736" y="113457"/>
                  <a:pt x="2363256" y="264270"/>
                  <a:pt x="2368550" y="374904"/>
                </a:cubicBezTo>
                <a:cubicBezTo>
                  <a:pt x="2373844" y="485538"/>
                  <a:pt x="2374752" y="649633"/>
                  <a:pt x="2368550" y="781050"/>
                </a:cubicBezTo>
                <a:cubicBezTo>
                  <a:pt x="2069496" y="767896"/>
                  <a:pt x="1958663" y="752931"/>
                  <a:pt x="1729042" y="781050"/>
                </a:cubicBezTo>
                <a:cubicBezTo>
                  <a:pt x="1499421" y="809169"/>
                  <a:pt x="1438819" y="807080"/>
                  <a:pt x="1207961" y="781050"/>
                </a:cubicBezTo>
                <a:cubicBezTo>
                  <a:pt x="977103" y="755020"/>
                  <a:pt x="794692" y="805027"/>
                  <a:pt x="686880" y="781050"/>
                </a:cubicBezTo>
                <a:cubicBezTo>
                  <a:pt x="579068" y="757073"/>
                  <a:pt x="180298" y="754864"/>
                  <a:pt x="0" y="781050"/>
                </a:cubicBezTo>
                <a:cubicBezTo>
                  <a:pt x="-15892" y="609130"/>
                  <a:pt x="7990" y="508481"/>
                  <a:pt x="0" y="406146"/>
                </a:cubicBezTo>
                <a:cubicBezTo>
                  <a:pt x="-7990" y="303811"/>
                  <a:pt x="-16900" y="169017"/>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4129988523">
                  <a:prstGeom prst="rect">
                    <a:avLst/>
                  </a:pr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latin typeface="DejaVu Sans" panose="020B0603030804020204" pitchFamily="34" charset="0"/>
                <a:ea typeface="DejaVu Sans" panose="020B0603030804020204" pitchFamily="34" charset="0"/>
                <a:cs typeface="DejaVu Sans" panose="020B0603030804020204" pitchFamily="34" charset="0"/>
              </a:rPr>
              <a:t>Fraud Detection System</a:t>
            </a:r>
            <a:endParaRPr lang="en-US" dirty="0">
              <a:solidFill>
                <a:schemeClr val="dk1"/>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47" name="TextBox 46">
            <a:extLst>
              <a:ext uri="{FF2B5EF4-FFF2-40B4-BE49-F238E27FC236}">
                <a16:creationId xmlns:a16="http://schemas.microsoft.com/office/drawing/2014/main" id="{50C13759-BA2B-2229-2767-CAFEAB82B251}"/>
              </a:ext>
            </a:extLst>
          </p:cNvPr>
          <p:cNvSpPr txBox="1"/>
          <p:nvPr/>
        </p:nvSpPr>
        <p:spPr>
          <a:xfrm>
            <a:off x="8959971" y="1557665"/>
            <a:ext cx="2508250" cy="1107996"/>
          </a:xfrm>
          <a:prstGeom prst="rect">
            <a:avLst/>
          </a:prstGeom>
          <a:noFill/>
        </p:spPr>
        <p:txBody>
          <a:bodyPr wrap="square" rtlCol="0">
            <a:spAutoFit/>
          </a:bodyPr>
          <a:lstStyle/>
          <a:p>
            <a:r>
              <a:rPr lang="en-US" sz="6600" dirty="0"/>
              <a:t>✅</a:t>
            </a:r>
          </a:p>
        </p:txBody>
      </p:sp>
      <p:sp>
        <p:nvSpPr>
          <p:cNvPr id="48" name="TextBox 47">
            <a:extLst>
              <a:ext uri="{FF2B5EF4-FFF2-40B4-BE49-F238E27FC236}">
                <a16:creationId xmlns:a16="http://schemas.microsoft.com/office/drawing/2014/main" id="{AA8A899D-10FA-ABFD-7628-46C145B8C08C}"/>
              </a:ext>
            </a:extLst>
          </p:cNvPr>
          <p:cNvSpPr txBox="1"/>
          <p:nvPr/>
        </p:nvSpPr>
        <p:spPr>
          <a:xfrm>
            <a:off x="2434202" y="1179294"/>
            <a:ext cx="1806118" cy="830997"/>
          </a:xfrm>
          <a:prstGeom prst="rect">
            <a:avLst/>
          </a:prstGeom>
          <a:noFill/>
        </p:spPr>
        <p:txBody>
          <a:bodyPr wrap="square" rtlCol="0">
            <a:spAutoFit/>
          </a:bodyPr>
          <a:lstStyle/>
          <a:p>
            <a:pPr algn="ctr"/>
            <a:r>
              <a:rPr lang="en-US" sz="1600" dirty="0">
                <a:latin typeface="DejaVu Sans Light" panose="020B0203030804020204" pitchFamily="34" charset="0"/>
                <a:ea typeface="DejaVu Sans Light" panose="020B0203030804020204" pitchFamily="34" charset="0"/>
                <a:cs typeface="DejaVu Sans Light" panose="020B0203030804020204" pitchFamily="34" charset="0"/>
              </a:rPr>
              <a:t>💵</a:t>
            </a:r>
          </a:p>
          <a:p>
            <a:pPr algn="ctr"/>
            <a:r>
              <a:rPr lang="en-US" sz="1600" dirty="0">
                <a:latin typeface="DejaVu Sans Light" panose="020B0203030804020204" pitchFamily="34" charset="0"/>
                <a:ea typeface="DejaVu Sans Light" panose="020B0203030804020204" pitchFamily="34" charset="0"/>
                <a:cs typeface="DejaVu Sans Light" panose="020B0203030804020204" pitchFamily="34" charset="0"/>
              </a:rPr>
              <a:t>transaction</a:t>
            </a:r>
          </a:p>
          <a:p>
            <a:pPr algn="ctr"/>
            <a:r>
              <a:rPr lang="en-US" sz="1600" dirty="0">
                <a:latin typeface="DejaVu Sans Light" panose="020B0203030804020204" pitchFamily="34" charset="0"/>
                <a:ea typeface="DejaVu Sans Light" panose="020B0203030804020204" pitchFamily="34" charset="0"/>
                <a:cs typeface="DejaVu Sans Light" panose="020B0203030804020204" pitchFamily="34" charset="0"/>
              </a:rPr>
              <a:t>request</a:t>
            </a:r>
          </a:p>
        </p:txBody>
      </p:sp>
      <p:sp>
        <p:nvSpPr>
          <p:cNvPr id="53" name="Rectangle: Rounded Corners 52">
            <a:extLst>
              <a:ext uri="{FF2B5EF4-FFF2-40B4-BE49-F238E27FC236}">
                <a16:creationId xmlns:a16="http://schemas.microsoft.com/office/drawing/2014/main" id="{8BC60C67-F593-6C04-3C9C-1610EE0DD87F}"/>
              </a:ext>
            </a:extLst>
          </p:cNvPr>
          <p:cNvSpPr/>
          <p:nvPr/>
        </p:nvSpPr>
        <p:spPr>
          <a:xfrm>
            <a:off x="4235450" y="4428976"/>
            <a:ext cx="6216650" cy="2635249"/>
          </a:xfrm>
          <a:custGeom>
            <a:avLst/>
            <a:gdLst>
              <a:gd name="connsiteX0" fmla="*/ 0 w 6216650"/>
              <a:gd name="connsiteY0" fmla="*/ 130208 h 2635249"/>
              <a:gd name="connsiteX1" fmla="*/ 130208 w 6216650"/>
              <a:gd name="connsiteY1" fmla="*/ 0 h 2635249"/>
              <a:gd name="connsiteX2" fmla="*/ 606707 w 6216650"/>
              <a:gd name="connsiteY2" fmla="*/ 0 h 2635249"/>
              <a:gd name="connsiteX3" fmla="*/ 1261892 w 6216650"/>
              <a:gd name="connsiteY3" fmla="*/ 0 h 2635249"/>
              <a:gd name="connsiteX4" fmla="*/ 1678829 w 6216650"/>
              <a:gd name="connsiteY4" fmla="*/ 0 h 2635249"/>
              <a:gd name="connsiteX5" fmla="*/ 2155328 w 6216650"/>
              <a:gd name="connsiteY5" fmla="*/ 0 h 2635249"/>
              <a:gd name="connsiteX6" fmla="*/ 2870076 w 6216650"/>
              <a:gd name="connsiteY6" fmla="*/ 0 h 2635249"/>
              <a:gd name="connsiteX7" fmla="*/ 3287012 w 6216650"/>
              <a:gd name="connsiteY7" fmla="*/ 0 h 2635249"/>
              <a:gd name="connsiteX8" fmla="*/ 3763511 w 6216650"/>
              <a:gd name="connsiteY8" fmla="*/ 0 h 2635249"/>
              <a:gd name="connsiteX9" fmla="*/ 4299572 w 6216650"/>
              <a:gd name="connsiteY9" fmla="*/ 0 h 2635249"/>
              <a:gd name="connsiteX10" fmla="*/ 4776071 w 6216650"/>
              <a:gd name="connsiteY10" fmla="*/ 0 h 2635249"/>
              <a:gd name="connsiteX11" fmla="*/ 5431256 w 6216650"/>
              <a:gd name="connsiteY11" fmla="*/ 0 h 2635249"/>
              <a:gd name="connsiteX12" fmla="*/ 6086442 w 6216650"/>
              <a:gd name="connsiteY12" fmla="*/ 0 h 2635249"/>
              <a:gd name="connsiteX13" fmla="*/ 6216650 w 6216650"/>
              <a:gd name="connsiteY13" fmla="*/ 130208 h 2635249"/>
              <a:gd name="connsiteX14" fmla="*/ 6216650 w 6216650"/>
              <a:gd name="connsiteY14" fmla="*/ 700168 h 2635249"/>
              <a:gd name="connsiteX15" fmla="*/ 6216650 w 6216650"/>
              <a:gd name="connsiteY15" fmla="*/ 1222631 h 2635249"/>
              <a:gd name="connsiteX16" fmla="*/ 6216650 w 6216650"/>
              <a:gd name="connsiteY16" fmla="*/ 1863836 h 2635249"/>
              <a:gd name="connsiteX17" fmla="*/ 6216650 w 6216650"/>
              <a:gd name="connsiteY17" fmla="*/ 2505041 h 2635249"/>
              <a:gd name="connsiteX18" fmla="*/ 6086442 w 6216650"/>
              <a:gd name="connsiteY18" fmla="*/ 2635249 h 2635249"/>
              <a:gd name="connsiteX19" fmla="*/ 5550381 w 6216650"/>
              <a:gd name="connsiteY19" fmla="*/ 2635249 h 2635249"/>
              <a:gd name="connsiteX20" fmla="*/ 4954758 w 6216650"/>
              <a:gd name="connsiteY20" fmla="*/ 2635249 h 2635249"/>
              <a:gd name="connsiteX21" fmla="*/ 4359134 w 6216650"/>
              <a:gd name="connsiteY21" fmla="*/ 2635249 h 2635249"/>
              <a:gd name="connsiteX22" fmla="*/ 3942198 w 6216650"/>
              <a:gd name="connsiteY22" fmla="*/ 2635249 h 2635249"/>
              <a:gd name="connsiteX23" fmla="*/ 3287012 w 6216650"/>
              <a:gd name="connsiteY23" fmla="*/ 2635249 h 2635249"/>
              <a:gd name="connsiteX24" fmla="*/ 2810513 w 6216650"/>
              <a:gd name="connsiteY24" fmla="*/ 2635249 h 2635249"/>
              <a:gd name="connsiteX25" fmla="*/ 2274452 w 6216650"/>
              <a:gd name="connsiteY25" fmla="*/ 2635249 h 2635249"/>
              <a:gd name="connsiteX26" fmla="*/ 1678829 w 6216650"/>
              <a:gd name="connsiteY26" fmla="*/ 2635249 h 2635249"/>
              <a:gd name="connsiteX27" fmla="*/ 1142768 w 6216650"/>
              <a:gd name="connsiteY27" fmla="*/ 2635249 h 2635249"/>
              <a:gd name="connsiteX28" fmla="*/ 666269 w 6216650"/>
              <a:gd name="connsiteY28" fmla="*/ 2635249 h 2635249"/>
              <a:gd name="connsiteX29" fmla="*/ 130208 w 6216650"/>
              <a:gd name="connsiteY29" fmla="*/ 2635249 h 2635249"/>
              <a:gd name="connsiteX30" fmla="*/ 0 w 6216650"/>
              <a:gd name="connsiteY30" fmla="*/ 2505041 h 2635249"/>
              <a:gd name="connsiteX31" fmla="*/ 0 w 6216650"/>
              <a:gd name="connsiteY31" fmla="*/ 1887584 h 2635249"/>
              <a:gd name="connsiteX32" fmla="*/ 0 w 6216650"/>
              <a:gd name="connsiteY32" fmla="*/ 1317625 h 2635249"/>
              <a:gd name="connsiteX33" fmla="*/ 0 w 6216650"/>
              <a:gd name="connsiteY33" fmla="*/ 700168 h 2635249"/>
              <a:gd name="connsiteX34" fmla="*/ 0 w 6216650"/>
              <a:gd name="connsiteY34" fmla="*/ 130208 h 2635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216650" h="2635249" fill="none" extrusionOk="0">
                <a:moveTo>
                  <a:pt x="0" y="130208"/>
                </a:moveTo>
                <a:cubicBezTo>
                  <a:pt x="-456" y="62396"/>
                  <a:pt x="68145" y="-16296"/>
                  <a:pt x="130208" y="0"/>
                </a:cubicBezTo>
                <a:cubicBezTo>
                  <a:pt x="267639" y="-16602"/>
                  <a:pt x="377827" y="36388"/>
                  <a:pt x="606707" y="0"/>
                </a:cubicBezTo>
                <a:cubicBezTo>
                  <a:pt x="835587" y="-36388"/>
                  <a:pt x="1030998" y="17622"/>
                  <a:pt x="1261892" y="0"/>
                </a:cubicBezTo>
                <a:cubicBezTo>
                  <a:pt x="1492786" y="-17622"/>
                  <a:pt x="1543172" y="8976"/>
                  <a:pt x="1678829" y="0"/>
                </a:cubicBezTo>
                <a:cubicBezTo>
                  <a:pt x="1814486" y="-8976"/>
                  <a:pt x="1945940" y="5830"/>
                  <a:pt x="2155328" y="0"/>
                </a:cubicBezTo>
                <a:cubicBezTo>
                  <a:pt x="2364716" y="-5830"/>
                  <a:pt x="2512912" y="48575"/>
                  <a:pt x="2870076" y="0"/>
                </a:cubicBezTo>
                <a:cubicBezTo>
                  <a:pt x="3227240" y="-48575"/>
                  <a:pt x="3158659" y="28180"/>
                  <a:pt x="3287012" y="0"/>
                </a:cubicBezTo>
                <a:cubicBezTo>
                  <a:pt x="3415365" y="-28180"/>
                  <a:pt x="3647772" y="50867"/>
                  <a:pt x="3763511" y="0"/>
                </a:cubicBezTo>
                <a:cubicBezTo>
                  <a:pt x="3879250" y="-50867"/>
                  <a:pt x="4107706" y="47226"/>
                  <a:pt x="4299572" y="0"/>
                </a:cubicBezTo>
                <a:cubicBezTo>
                  <a:pt x="4491438" y="-47226"/>
                  <a:pt x="4644530" y="47137"/>
                  <a:pt x="4776071" y="0"/>
                </a:cubicBezTo>
                <a:cubicBezTo>
                  <a:pt x="4907612" y="-47137"/>
                  <a:pt x="5212795" y="41149"/>
                  <a:pt x="5431256" y="0"/>
                </a:cubicBezTo>
                <a:cubicBezTo>
                  <a:pt x="5649718" y="-41149"/>
                  <a:pt x="5939119" y="30904"/>
                  <a:pt x="6086442" y="0"/>
                </a:cubicBezTo>
                <a:cubicBezTo>
                  <a:pt x="6170890" y="4363"/>
                  <a:pt x="6225927" y="56841"/>
                  <a:pt x="6216650" y="130208"/>
                </a:cubicBezTo>
                <a:cubicBezTo>
                  <a:pt x="6233384" y="277613"/>
                  <a:pt x="6192394" y="585334"/>
                  <a:pt x="6216650" y="700168"/>
                </a:cubicBezTo>
                <a:cubicBezTo>
                  <a:pt x="6240906" y="815002"/>
                  <a:pt x="6165165" y="1016439"/>
                  <a:pt x="6216650" y="1222631"/>
                </a:cubicBezTo>
                <a:cubicBezTo>
                  <a:pt x="6268135" y="1428823"/>
                  <a:pt x="6173827" y="1690705"/>
                  <a:pt x="6216650" y="1863836"/>
                </a:cubicBezTo>
                <a:cubicBezTo>
                  <a:pt x="6259473" y="2036968"/>
                  <a:pt x="6176818" y="2192385"/>
                  <a:pt x="6216650" y="2505041"/>
                </a:cubicBezTo>
                <a:cubicBezTo>
                  <a:pt x="6211014" y="2568415"/>
                  <a:pt x="6147463" y="2619123"/>
                  <a:pt x="6086442" y="2635249"/>
                </a:cubicBezTo>
                <a:cubicBezTo>
                  <a:pt x="5911890" y="2674191"/>
                  <a:pt x="5739414" y="2587138"/>
                  <a:pt x="5550381" y="2635249"/>
                </a:cubicBezTo>
                <a:cubicBezTo>
                  <a:pt x="5361348" y="2683360"/>
                  <a:pt x="5162699" y="2605128"/>
                  <a:pt x="4954758" y="2635249"/>
                </a:cubicBezTo>
                <a:cubicBezTo>
                  <a:pt x="4746817" y="2665370"/>
                  <a:pt x="4642958" y="2568222"/>
                  <a:pt x="4359134" y="2635249"/>
                </a:cubicBezTo>
                <a:cubicBezTo>
                  <a:pt x="4075310" y="2702276"/>
                  <a:pt x="4087778" y="2627318"/>
                  <a:pt x="3942198" y="2635249"/>
                </a:cubicBezTo>
                <a:cubicBezTo>
                  <a:pt x="3796618" y="2643180"/>
                  <a:pt x="3521049" y="2578696"/>
                  <a:pt x="3287012" y="2635249"/>
                </a:cubicBezTo>
                <a:cubicBezTo>
                  <a:pt x="3052975" y="2691802"/>
                  <a:pt x="3021602" y="2634836"/>
                  <a:pt x="2810513" y="2635249"/>
                </a:cubicBezTo>
                <a:cubicBezTo>
                  <a:pt x="2599424" y="2635662"/>
                  <a:pt x="2483295" y="2598816"/>
                  <a:pt x="2274452" y="2635249"/>
                </a:cubicBezTo>
                <a:cubicBezTo>
                  <a:pt x="2065609" y="2671682"/>
                  <a:pt x="1952835" y="2619383"/>
                  <a:pt x="1678829" y="2635249"/>
                </a:cubicBezTo>
                <a:cubicBezTo>
                  <a:pt x="1404823" y="2651115"/>
                  <a:pt x="1386709" y="2616493"/>
                  <a:pt x="1142768" y="2635249"/>
                </a:cubicBezTo>
                <a:cubicBezTo>
                  <a:pt x="898827" y="2654005"/>
                  <a:pt x="845002" y="2598674"/>
                  <a:pt x="666269" y="2635249"/>
                </a:cubicBezTo>
                <a:cubicBezTo>
                  <a:pt x="487536" y="2671824"/>
                  <a:pt x="252584" y="2604793"/>
                  <a:pt x="130208" y="2635249"/>
                </a:cubicBezTo>
                <a:cubicBezTo>
                  <a:pt x="46655" y="2621579"/>
                  <a:pt x="-1536" y="2590810"/>
                  <a:pt x="0" y="2505041"/>
                </a:cubicBezTo>
                <a:cubicBezTo>
                  <a:pt x="-46355" y="2276358"/>
                  <a:pt x="46064" y="2061389"/>
                  <a:pt x="0" y="1887584"/>
                </a:cubicBezTo>
                <a:cubicBezTo>
                  <a:pt x="-46064" y="1713779"/>
                  <a:pt x="4861" y="1598450"/>
                  <a:pt x="0" y="1317625"/>
                </a:cubicBezTo>
                <a:cubicBezTo>
                  <a:pt x="-4861" y="1036800"/>
                  <a:pt x="70483" y="859356"/>
                  <a:pt x="0" y="700168"/>
                </a:cubicBezTo>
                <a:cubicBezTo>
                  <a:pt x="-70483" y="540980"/>
                  <a:pt x="58380" y="245065"/>
                  <a:pt x="0" y="130208"/>
                </a:cubicBezTo>
                <a:close/>
              </a:path>
              <a:path w="6216650" h="2635249" stroke="0" extrusionOk="0">
                <a:moveTo>
                  <a:pt x="0" y="130208"/>
                </a:moveTo>
                <a:cubicBezTo>
                  <a:pt x="-4579" y="42276"/>
                  <a:pt x="55704" y="18208"/>
                  <a:pt x="130208" y="0"/>
                </a:cubicBezTo>
                <a:cubicBezTo>
                  <a:pt x="354467" y="-24172"/>
                  <a:pt x="483387" y="14913"/>
                  <a:pt x="606707" y="0"/>
                </a:cubicBezTo>
                <a:cubicBezTo>
                  <a:pt x="730027" y="-14913"/>
                  <a:pt x="1100266" y="76101"/>
                  <a:pt x="1261892" y="0"/>
                </a:cubicBezTo>
                <a:cubicBezTo>
                  <a:pt x="1423518" y="-76101"/>
                  <a:pt x="1612147" y="34209"/>
                  <a:pt x="1738391" y="0"/>
                </a:cubicBezTo>
                <a:cubicBezTo>
                  <a:pt x="1864635" y="-34209"/>
                  <a:pt x="2101724" y="64023"/>
                  <a:pt x="2274452" y="0"/>
                </a:cubicBezTo>
                <a:cubicBezTo>
                  <a:pt x="2447180" y="-64023"/>
                  <a:pt x="2624696" y="42636"/>
                  <a:pt x="2870076" y="0"/>
                </a:cubicBezTo>
                <a:cubicBezTo>
                  <a:pt x="3115456" y="-42636"/>
                  <a:pt x="3108635" y="7108"/>
                  <a:pt x="3346574" y="0"/>
                </a:cubicBezTo>
                <a:cubicBezTo>
                  <a:pt x="3584513" y="-7108"/>
                  <a:pt x="3580166" y="26402"/>
                  <a:pt x="3763511" y="0"/>
                </a:cubicBezTo>
                <a:cubicBezTo>
                  <a:pt x="3946856" y="-26402"/>
                  <a:pt x="4075858" y="1130"/>
                  <a:pt x="4299572" y="0"/>
                </a:cubicBezTo>
                <a:cubicBezTo>
                  <a:pt x="4523286" y="-1130"/>
                  <a:pt x="4718780" y="5679"/>
                  <a:pt x="4835633" y="0"/>
                </a:cubicBezTo>
                <a:cubicBezTo>
                  <a:pt x="4952486" y="-5679"/>
                  <a:pt x="5403298" y="1654"/>
                  <a:pt x="5550381" y="0"/>
                </a:cubicBezTo>
                <a:cubicBezTo>
                  <a:pt x="5697464" y="-1654"/>
                  <a:pt x="5848950" y="41310"/>
                  <a:pt x="6086442" y="0"/>
                </a:cubicBezTo>
                <a:cubicBezTo>
                  <a:pt x="6150967" y="-9763"/>
                  <a:pt x="6209922" y="59327"/>
                  <a:pt x="6216650" y="130208"/>
                </a:cubicBezTo>
                <a:cubicBezTo>
                  <a:pt x="6281165" y="276222"/>
                  <a:pt x="6159726" y="485193"/>
                  <a:pt x="6216650" y="676420"/>
                </a:cubicBezTo>
                <a:cubicBezTo>
                  <a:pt x="6273574" y="867647"/>
                  <a:pt x="6180083" y="1089846"/>
                  <a:pt x="6216650" y="1222631"/>
                </a:cubicBezTo>
                <a:cubicBezTo>
                  <a:pt x="6253217" y="1355416"/>
                  <a:pt x="6215442" y="1629582"/>
                  <a:pt x="6216650" y="1768843"/>
                </a:cubicBezTo>
                <a:cubicBezTo>
                  <a:pt x="6217858" y="1908104"/>
                  <a:pt x="6180122" y="2276724"/>
                  <a:pt x="6216650" y="2505041"/>
                </a:cubicBezTo>
                <a:cubicBezTo>
                  <a:pt x="6218526" y="2577682"/>
                  <a:pt x="6138137" y="2639085"/>
                  <a:pt x="6086442" y="2635249"/>
                </a:cubicBezTo>
                <a:cubicBezTo>
                  <a:pt x="5905318" y="2671453"/>
                  <a:pt x="5708294" y="2605117"/>
                  <a:pt x="5550381" y="2635249"/>
                </a:cubicBezTo>
                <a:cubicBezTo>
                  <a:pt x="5392468" y="2665381"/>
                  <a:pt x="5218499" y="2587830"/>
                  <a:pt x="5073882" y="2635249"/>
                </a:cubicBezTo>
                <a:cubicBezTo>
                  <a:pt x="4929265" y="2682668"/>
                  <a:pt x="4617495" y="2577160"/>
                  <a:pt x="4418696" y="2635249"/>
                </a:cubicBezTo>
                <a:cubicBezTo>
                  <a:pt x="4219897" y="2693338"/>
                  <a:pt x="3952050" y="2568542"/>
                  <a:pt x="3763511" y="2635249"/>
                </a:cubicBezTo>
                <a:cubicBezTo>
                  <a:pt x="3574973" y="2701956"/>
                  <a:pt x="3288800" y="2630619"/>
                  <a:pt x="3167887" y="2635249"/>
                </a:cubicBezTo>
                <a:cubicBezTo>
                  <a:pt x="3046974" y="2639879"/>
                  <a:pt x="2924241" y="2624345"/>
                  <a:pt x="2750951" y="2635249"/>
                </a:cubicBezTo>
                <a:cubicBezTo>
                  <a:pt x="2577661" y="2646153"/>
                  <a:pt x="2467077" y="2627268"/>
                  <a:pt x="2274452" y="2635249"/>
                </a:cubicBezTo>
                <a:cubicBezTo>
                  <a:pt x="2081827" y="2643230"/>
                  <a:pt x="1855828" y="2592235"/>
                  <a:pt x="1738391" y="2635249"/>
                </a:cubicBezTo>
                <a:cubicBezTo>
                  <a:pt x="1620954" y="2678263"/>
                  <a:pt x="1362219" y="2606045"/>
                  <a:pt x="1261892" y="2635249"/>
                </a:cubicBezTo>
                <a:cubicBezTo>
                  <a:pt x="1161565" y="2664453"/>
                  <a:pt x="873805" y="2611681"/>
                  <a:pt x="725831" y="2635249"/>
                </a:cubicBezTo>
                <a:cubicBezTo>
                  <a:pt x="577857" y="2658817"/>
                  <a:pt x="420958" y="2584805"/>
                  <a:pt x="130208" y="2635249"/>
                </a:cubicBezTo>
                <a:cubicBezTo>
                  <a:pt x="56994" y="2638401"/>
                  <a:pt x="-7389" y="2572120"/>
                  <a:pt x="0" y="2505041"/>
                </a:cubicBezTo>
                <a:cubicBezTo>
                  <a:pt x="-63309" y="2252669"/>
                  <a:pt x="27262" y="2193387"/>
                  <a:pt x="0" y="1935081"/>
                </a:cubicBezTo>
                <a:cubicBezTo>
                  <a:pt x="-27262" y="1676775"/>
                  <a:pt x="23687" y="1596246"/>
                  <a:pt x="0" y="1365121"/>
                </a:cubicBezTo>
                <a:cubicBezTo>
                  <a:pt x="-23687" y="1133996"/>
                  <a:pt x="25409" y="927488"/>
                  <a:pt x="0" y="771413"/>
                </a:cubicBezTo>
                <a:cubicBezTo>
                  <a:pt x="-25409" y="615338"/>
                  <a:pt x="4028" y="296648"/>
                  <a:pt x="0" y="130208"/>
                </a:cubicBezTo>
                <a:close/>
              </a:path>
            </a:pathLst>
          </a:custGeom>
          <a:solidFill>
            <a:schemeClr val="accent4">
              <a:lumMod val="20000"/>
              <a:lumOff val="80000"/>
            </a:schemeClr>
          </a:solidFill>
          <a:ln w="28575">
            <a:solidFill>
              <a:schemeClr val="bg2">
                <a:lumMod val="75000"/>
              </a:schemeClr>
            </a:solidFill>
            <a:extLst>
              <a:ext uri="{C807C97D-BFC1-408E-A445-0C87EB9F89A2}">
                <ask:lineSketchStyleProps xmlns:ask="http://schemas.microsoft.com/office/drawing/2018/sketchyshapes" sd="3236428341">
                  <a:prstGeom prst="roundRect">
                    <a:avLst>
                      <a:gd name="adj" fmla="val 4941"/>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pic>
        <p:nvPicPr>
          <p:cNvPr id="54" name="Graphic 5" descr="User with solid fill">
            <a:extLst>
              <a:ext uri="{FF2B5EF4-FFF2-40B4-BE49-F238E27FC236}">
                <a16:creationId xmlns:a16="http://schemas.microsoft.com/office/drawing/2014/main" id="{96A0120D-843E-2F17-D071-92F70571177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01220" y="5114265"/>
            <a:ext cx="1052657" cy="1052657"/>
          </a:xfrm>
          <a:prstGeom prst="rect">
            <a:avLst/>
          </a:prstGeom>
        </p:spPr>
      </p:pic>
      <p:sp>
        <p:nvSpPr>
          <p:cNvPr id="55" name="TextBox 54">
            <a:extLst>
              <a:ext uri="{FF2B5EF4-FFF2-40B4-BE49-F238E27FC236}">
                <a16:creationId xmlns:a16="http://schemas.microsoft.com/office/drawing/2014/main" id="{57EAC539-0DCC-FCC6-8070-8D034E3424BF}"/>
              </a:ext>
            </a:extLst>
          </p:cNvPr>
          <p:cNvSpPr txBox="1"/>
          <p:nvPr/>
        </p:nvSpPr>
        <p:spPr>
          <a:xfrm>
            <a:off x="1166793" y="6091604"/>
            <a:ext cx="1412793" cy="369332"/>
          </a:xfrm>
          <a:prstGeom prst="rect">
            <a:avLst/>
          </a:prstGeom>
          <a:noFill/>
        </p:spPr>
        <p:txBody>
          <a:bodyPr wrap="square" rtlCol="0">
            <a:spAutoFit/>
          </a:bodyPr>
          <a:lstStyle/>
          <a:p>
            <a:r>
              <a:rPr lang="en-US" dirty="0">
                <a:latin typeface="DejaVu Sans Light" panose="020B0203030804020204" pitchFamily="34" charset="0"/>
                <a:ea typeface="DejaVu Sans Light" panose="020B0203030804020204" pitchFamily="34" charset="0"/>
                <a:cs typeface="DejaVu Sans Light" panose="020B0203030804020204" pitchFamily="34" charset="0"/>
              </a:rPr>
              <a:t>Fraudster</a:t>
            </a:r>
          </a:p>
        </p:txBody>
      </p:sp>
      <p:cxnSp>
        <p:nvCxnSpPr>
          <p:cNvPr id="56" name="Straight Arrow Connector 55">
            <a:extLst>
              <a:ext uri="{FF2B5EF4-FFF2-40B4-BE49-F238E27FC236}">
                <a16:creationId xmlns:a16="http://schemas.microsoft.com/office/drawing/2014/main" id="{91E9DC64-C46D-BF22-49F1-3676BE4061C8}"/>
              </a:ext>
            </a:extLst>
          </p:cNvPr>
          <p:cNvCxnSpPr>
            <a:cxnSpLocks/>
          </p:cNvCxnSpPr>
          <p:nvPr/>
        </p:nvCxnSpPr>
        <p:spPr>
          <a:xfrm>
            <a:off x="2429332" y="5931267"/>
            <a:ext cx="1806118" cy="0"/>
          </a:xfrm>
          <a:prstGeom prst="straightConnector1">
            <a:avLst/>
          </a:prstGeom>
          <a:ln w="5715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9422D933-CDE0-BBD7-DE9F-D458FE4DA0DA}"/>
              </a:ext>
            </a:extLst>
          </p:cNvPr>
          <p:cNvSpPr txBox="1"/>
          <p:nvPr/>
        </p:nvSpPr>
        <p:spPr>
          <a:xfrm>
            <a:off x="4337050" y="4594080"/>
            <a:ext cx="2800350" cy="369332"/>
          </a:xfrm>
          <a:prstGeom prst="rect">
            <a:avLst/>
          </a:prstGeom>
          <a:noFill/>
        </p:spPr>
        <p:txBody>
          <a:bodyPr wrap="square" rtlCol="0">
            <a:spAutoFit/>
          </a:bodyPr>
          <a:lstStyle/>
          <a:p>
            <a:pPr algn="ctr"/>
            <a:r>
              <a:rPr lang="en-US" dirty="0">
                <a:latin typeface="DejaVu Sans Light" panose="020B0203030804020204" pitchFamily="34" charset="0"/>
                <a:ea typeface="DejaVu Sans Light" panose="020B0203030804020204" pitchFamily="34" charset="0"/>
                <a:cs typeface="DejaVu Sans Light" panose="020B0203030804020204" pitchFamily="34" charset="0"/>
              </a:rPr>
              <a:t>🏦Financial Institution</a:t>
            </a:r>
          </a:p>
        </p:txBody>
      </p:sp>
      <p:cxnSp>
        <p:nvCxnSpPr>
          <p:cNvPr id="59" name="Straight Arrow Connector 58">
            <a:extLst>
              <a:ext uri="{FF2B5EF4-FFF2-40B4-BE49-F238E27FC236}">
                <a16:creationId xmlns:a16="http://schemas.microsoft.com/office/drawing/2014/main" id="{984FCD1D-54E9-86E3-AC51-BD7FE2B6D8D3}"/>
              </a:ext>
            </a:extLst>
          </p:cNvPr>
          <p:cNvCxnSpPr>
            <a:cxnSpLocks/>
          </p:cNvCxnSpPr>
          <p:nvPr/>
        </p:nvCxnSpPr>
        <p:spPr>
          <a:xfrm flipV="1">
            <a:off x="4235450" y="5931266"/>
            <a:ext cx="4883150" cy="1"/>
          </a:xfrm>
          <a:prstGeom prst="straightConnector1">
            <a:avLst/>
          </a:prstGeom>
          <a:ln w="57150">
            <a:solidFill>
              <a:schemeClr val="bg1">
                <a:lumMod val="75000"/>
              </a:schemeClr>
            </a:solidFill>
            <a:prstDash val="sysDash"/>
            <a:tailEnd type="none" w="lg" len="med"/>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AE17A4A1-FF2E-984C-3A0E-E0F93F9FE9F5}"/>
              </a:ext>
            </a:extLst>
          </p:cNvPr>
          <p:cNvSpPr/>
          <p:nvPr/>
        </p:nvSpPr>
        <p:spPr>
          <a:xfrm>
            <a:off x="5403850" y="5626468"/>
            <a:ext cx="2368550" cy="781050"/>
          </a:xfrm>
          <a:custGeom>
            <a:avLst/>
            <a:gdLst>
              <a:gd name="connsiteX0" fmla="*/ 0 w 2368550"/>
              <a:gd name="connsiteY0" fmla="*/ 0 h 781050"/>
              <a:gd name="connsiteX1" fmla="*/ 544767 w 2368550"/>
              <a:gd name="connsiteY1" fmla="*/ 0 h 781050"/>
              <a:gd name="connsiteX2" fmla="*/ 1184275 w 2368550"/>
              <a:gd name="connsiteY2" fmla="*/ 0 h 781050"/>
              <a:gd name="connsiteX3" fmla="*/ 1752727 w 2368550"/>
              <a:gd name="connsiteY3" fmla="*/ 0 h 781050"/>
              <a:gd name="connsiteX4" fmla="*/ 2368550 w 2368550"/>
              <a:gd name="connsiteY4" fmla="*/ 0 h 781050"/>
              <a:gd name="connsiteX5" fmla="*/ 2368550 w 2368550"/>
              <a:gd name="connsiteY5" fmla="*/ 382715 h 781050"/>
              <a:gd name="connsiteX6" fmla="*/ 2368550 w 2368550"/>
              <a:gd name="connsiteY6" fmla="*/ 781050 h 781050"/>
              <a:gd name="connsiteX7" fmla="*/ 1847469 w 2368550"/>
              <a:gd name="connsiteY7" fmla="*/ 781050 h 781050"/>
              <a:gd name="connsiteX8" fmla="*/ 1302703 w 2368550"/>
              <a:gd name="connsiteY8" fmla="*/ 781050 h 781050"/>
              <a:gd name="connsiteX9" fmla="*/ 710565 w 2368550"/>
              <a:gd name="connsiteY9" fmla="*/ 781050 h 781050"/>
              <a:gd name="connsiteX10" fmla="*/ 0 w 2368550"/>
              <a:gd name="connsiteY10" fmla="*/ 781050 h 781050"/>
              <a:gd name="connsiteX11" fmla="*/ 0 w 2368550"/>
              <a:gd name="connsiteY11" fmla="*/ 382715 h 781050"/>
              <a:gd name="connsiteX12" fmla="*/ 0 w 2368550"/>
              <a:gd name="connsiteY12" fmla="*/ 0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68550" h="781050" fill="none" extrusionOk="0">
                <a:moveTo>
                  <a:pt x="0" y="0"/>
                </a:moveTo>
                <a:cubicBezTo>
                  <a:pt x="265740" y="7854"/>
                  <a:pt x="352464" y="-20166"/>
                  <a:pt x="544767" y="0"/>
                </a:cubicBezTo>
                <a:cubicBezTo>
                  <a:pt x="737070" y="20166"/>
                  <a:pt x="1020673" y="-12366"/>
                  <a:pt x="1184275" y="0"/>
                </a:cubicBezTo>
                <a:cubicBezTo>
                  <a:pt x="1347877" y="12366"/>
                  <a:pt x="1475246" y="-26079"/>
                  <a:pt x="1752727" y="0"/>
                </a:cubicBezTo>
                <a:cubicBezTo>
                  <a:pt x="2030208" y="26079"/>
                  <a:pt x="2104079" y="-10461"/>
                  <a:pt x="2368550" y="0"/>
                </a:cubicBezTo>
                <a:cubicBezTo>
                  <a:pt x="2372428" y="96277"/>
                  <a:pt x="2379726" y="233496"/>
                  <a:pt x="2368550" y="382715"/>
                </a:cubicBezTo>
                <a:cubicBezTo>
                  <a:pt x="2357374" y="531935"/>
                  <a:pt x="2356917" y="678005"/>
                  <a:pt x="2368550" y="781050"/>
                </a:cubicBezTo>
                <a:cubicBezTo>
                  <a:pt x="2260996" y="766063"/>
                  <a:pt x="2039873" y="799497"/>
                  <a:pt x="1847469" y="781050"/>
                </a:cubicBezTo>
                <a:cubicBezTo>
                  <a:pt x="1655065" y="762603"/>
                  <a:pt x="1432310" y="781843"/>
                  <a:pt x="1302703" y="781050"/>
                </a:cubicBezTo>
                <a:cubicBezTo>
                  <a:pt x="1173096" y="780257"/>
                  <a:pt x="945592" y="770559"/>
                  <a:pt x="710565" y="781050"/>
                </a:cubicBezTo>
                <a:cubicBezTo>
                  <a:pt x="475538" y="791541"/>
                  <a:pt x="230525" y="785003"/>
                  <a:pt x="0" y="781050"/>
                </a:cubicBezTo>
                <a:cubicBezTo>
                  <a:pt x="-60" y="613792"/>
                  <a:pt x="725" y="478506"/>
                  <a:pt x="0" y="382715"/>
                </a:cubicBezTo>
                <a:cubicBezTo>
                  <a:pt x="-725" y="286924"/>
                  <a:pt x="-6656" y="164424"/>
                  <a:pt x="0" y="0"/>
                </a:cubicBezTo>
                <a:close/>
              </a:path>
              <a:path w="2368550" h="781050" stroke="0" extrusionOk="0">
                <a:moveTo>
                  <a:pt x="0" y="0"/>
                </a:moveTo>
                <a:cubicBezTo>
                  <a:pt x="238251" y="19063"/>
                  <a:pt x="395558" y="1902"/>
                  <a:pt x="521081" y="0"/>
                </a:cubicBezTo>
                <a:cubicBezTo>
                  <a:pt x="646604" y="-1902"/>
                  <a:pt x="806839" y="1943"/>
                  <a:pt x="1042162" y="0"/>
                </a:cubicBezTo>
                <a:cubicBezTo>
                  <a:pt x="1277485" y="-1943"/>
                  <a:pt x="1431467" y="-5332"/>
                  <a:pt x="1634299" y="0"/>
                </a:cubicBezTo>
                <a:cubicBezTo>
                  <a:pt x="1837131" y="5332"/>
                  <a:pt x="2096970" y="-21658"/>
                  <a:pt x="2368550" y="0"/>
                </a:cubicBezTo>
                <a:cubicBezTo>
                  <a:pt x="2357736" y="113457"/>
                  <a:pt x="2363256" y="264270"/>
                  <a:pt x="2368550" y="374904"/>
                </a:cubicBezTo>
                <a:cubicBezTo>
                  <a:pt x="2373844" y="485538"/>
                  <a:pt x="2374752" y="649633"/>
                  <a:pt x="2368550" y="781050"/>
                </a:cubicBezTo>
                <a:cubicBezTo>
                  <a:pt x="2069496" y="767896"/>
                  <a:pt x="1958663" y="752931"/>
                  <a:pt x="1729042" y="781050"/>
                </a:cubicBezTo>
                <a:cubicBezTo>
                  <a:pt x="1499421" y="809169"/>
                  <a:pt x="1438819" y="807080"/>
                  <a:pt x="1207961" y="781050"/>
                </a:cubicBezTo>
                <a:cubicBezTo>
                  <a:pt x="977103" y="755020"/>
                  <a:pt x="794692" y="805027"/>
                  <a:pt x="686880" y="781050"/>
                </a:cubicBezTo>
                <a:cubicBezTo>
                  <a:pt x="579068" y="757073"/>
                  <a:pt x="180298" y="754864"/>
                  <a:pt x="0" y="781050"/>
                </a:cubicBezTo>
                <a:cubicBezTo>
                  <a:pt x="-15892" y="609130"/>
                  <a:pt x="7990" y="508481"/>
                  <a:pt x="0" y="406146"/>
                </a:cubicBezTo>
                <a:cubicBezTo>
                  <a:pt x="-7990" y="303811"/>
                  <a:pt x="-16900" y="169017"/>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4129988523">
                  <a:prstGeom prst="rect">
                    <a:avLst/>
                  </a:pr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latin typeface="DejaVu Sans" panose="020B0603030804020204" pitchFamily="34" charset="0"/>
                <a:ea typeface="DejaVu Sans" panose="020B0603030804020204" pitchFamily="34" charset="0"/>
                <a:cs typeface="DejaVu Sans" panose="020B0603030804020204" pitchFamily="34" charset="0"/>
              </a:rPr>
              <a:t>Fraud Detection System</a:t>
            </a:r>
            <a:endParaRPr lang="en-US" dirty="0">
              <a:solidFill>
                <a:schemeClr val="dk1"/>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61" name="TextBox 60">
            <a:extLst>
              <a:ext uri="{FF2B5EF4-FFF2-40B4-BE49-F238E27FC236}">
                <a16:creationId xmlns:a16="http://schemas.microsoft.com/office/drawing/2014/main" id="{1853265D-1D60-2253-1122-AD77B77B9CEF}"/>
              </a:ext>
            </a:extLst>
          </p:cNvPr>
          <p:cNvSpPr txBox="1"/>
          <p:nvPr/>
        </p:nvSpPr>
        <p:spPr>
          <a:xfrm>
            <a:off x="8959971" y="5422751"/>
            <a:ext cx="1225429" cy="1107996"/>
          </a:xfrm>
          <a:prstGeom prst="rect">
            <a:avLst/>
          </a:prstGeom>
          <a:noFill/>
        </p:spPr>
        <p:txBody>
          <a:bodyPr wrap="square" rtlCol="0">
            <a:spAutoFit/>
          </a:bodyPr>
          <a:lstStyle/>
          <a:p>
            <a:r>
              <a:rPr lang="en-US" sz="6600" dirty="0"/>
              <a:t>❌</a:t>
            </a:r>
          </a:p>
        </p:txBody>
      </p:sp>
      <p:cxnSp>
        <p:nvCxnSpPr>
          <p:cNvPr id="63" name="Straight Arrow Connector 62">
            <a:extLst>
              <a:ext uri="{FF2B5EF4-FFF2-40B4-BE49-F238E27FC236}">
                <a16:creationId xmlns:a16="http://schemas.microsoft.com/office/drawing/2014/main" id="{DB472D45-7C92-1750-B356-B1C75A546D6E}"/>
              </a:ext>
            </a:extLst>
          </p:cNvPr>
          <p:cNvCxnSpPr>
            <a:cxnSpLocks/>
          </p:cNvCxnSpPr>
          <p:nvPr/>
        </p:nvCxnSpPr>
        <p:spPr>
          <a:xfrm>
            <a:off x="10452100" y="2066180"/>
            <a:ext cx="1583867" cy="1"/>
          </a:xfrm>
          <a:prstGeom prst="straightConnector1">
            <a:avLst/>
          </a:prstGeom>
          <a:ln w="5715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4652D919-B67D-AF29-F5AE-198FC5C261AD}"/>
              </a:ext>
            </a:extLst>
          </p:cNvPr>
          <p:cNvSpPr txBox="1"/>
          <p:nvPr/>
        </p:nvSpPr>
        <p:spPr>
          <a:xfrm>
            <a:off x="8703157" y="1423526"/>
            <a:ext cx="5175250" cy="584775"/>
          </a:xfrm>
          <a:prstGeom prst="rect">
            <a:avLst/>
          </a:prstGeom>
          <a:noFill/>
        </p:spPr>
        <p:txBody>
          <a:bodyPr wrap="square" rtlCol="0">
            <a:spAutoFit/>
          </a:bodyPr>
          <a:lstStyle/>
          <a:p>
            <a:pPr algn="ctr"/>
            <a:r>
              <a:rPr lang="en-US" sz="3200" dirty="0"/>
              <a:t>💵</a:t>
            </a:r>
          </a:p>
        </p:txBody>
      </p:sp>
      <p:cxnSp>
        <p:nvCxnSpPr>
          <p:cNvPr id="66" name="Straight Arrow Connector 65">
            <a:extLst>
              <a:ext uri="{FF2B5EF4-FFF2-40B4-BE49-F238E27FC236}">
                <a16:creationId xmlns:a16="http://schemas.microsoft.com/office/drawing/2014/main" id="{FBE9547D-4124-7F34-5F79-36AC5080046E}"/>
              </a:ext>
            </a:extLst>
          </p:cNvPr>
          <p:cNvCxnSpPr>
            <a:cxnSpLocks/>
          </p:cNvCxnSpPr>
          <p:nvPr/>
        </p:nvCxnSpPr>
        <p:spPr>
          <a:xfrm flipV="1">
            <a:off x="10452100" y="5931266"/>
            <a:ext cx="1466850" cy="1"/>
          </a:xfrm>
          <a:prstGeom prst="straightConnector1">
            <a:avLst/>
          </a:prstGeom>
          <a:ln w="57150">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31D4A79E-9B28-0404-47FD-16095F9B815A}"/>
              </a:ext>
            </a:extLst>
          </p:cNvPr>
          <p:cNvSpPr txBox="1"/>
          <p:nvPr/>
        </p:nvSpPr>
        <p:spPr>
          <a:xfrm>
            <a:off x="10850394" y="5227056"/>
            <a:ext cx="390982" cy="646331"/>
          </a:xfrm>
          <a:prstGeom prst="rect">
            <a:avLst/>
          </a:prstGeom>
          <a:noFill/>
        </p:spPr>
        <p:txBody>
          <a:bodyPr wrap="square" rtlCol="0">
            <a:spAutoFit/>
          </a:bodyPr>
          <a:lstStyle/>
          <a:p>
            <a:r>
              <a:rPr lang="en-US" sz="3600" dirty="0"/>
              <a:t>❌</a:t>
            </a:r>
          </a:p>
        </p:txBody>
      </p:sp>
      <p:sp>
        <p:nvSpPr>
          <p:cNvPr id="68" name="TextBox 67">
            <a:extLst>
              <a:ext uri="{FF2B5EF4-FFF2-40B4-BE49-F238E27FC236}">
                <a16:creationId xmlns:a16="http://schemas.microsoft.com/office/drawing/2014/main" id="{934EE7EC-B596-4283-A2E9-C64F8D38C9B0}"/>
              </a:ext>
            </a:extLst>
          </p:cNvPr>
          <p:cNvSpPr txBox="1"/>
          <p:nvPr/>
        </p:nvSpPr>
        <p:spPr>
          <a:xfrm>
            <a:off x="2434202" y="4984512"/>
            <a:ext cx="1806118" cy="830997"/>
          </a:xfrm>
          <a:prstGeom prst="rect">
            <a:avLst/>
          </a:prstGeom>
          <a:noFill/>
        </p:spPr>
        <p:txBody>
          <a:bodyPr wrap="square" rtlCol="0">
            <a:spAutoFit/>
          </a:bodyPr>
          <a:lstStyle/>
          <a:p>
            <a:pPr algn="ctr"/>
            <a:r>
              <a:rPr lang="en-US" sz="1600" dirty="0">
                <a:latin typeface="DejaVu Sans Light" panose="020B0203030804020204" pitchFamily="34" charset="0"/>
                <a:ea typeface="DejaVu Sans Light" panose="020B0203030804020204" pitchFamily="34" charset="0"/>
                <a:cs typeface="DejaVu Sans Light" panose="020B0203030804020204" pitchFamily="34" charset="0"/>
              </a:rPr>
              <a:t>💵</a:t>
            </a:r>
          </a:p>
          <a:p>
            <a:pPr algn="ctr"/>
            <a:r>
              <a:rPr lang="en-US" sz="1600" dirty="0">
                <a:latin typeface="DejaVu Sans Light" panose="020B0203030804020204" pitchFamily="34" charset="0"/>
                <a:ea typeface="DejaVu Sans Light" panose="020B0203030804020204" pitchFamily="34" charset="0"/>
                <a:cs typeface="DejaVu Sans Light" panose="020B0203030804020204" pitchFamily="34" charset="0"/>
              </a:rPr>
              <a:t>transaction</a:t>
            </a:r>
          </a:p>
          <a:p>
            <a:pPr algn="ctr"/>
            <a:r>
              <a:rPr lang="en-US" sz="1600" dirty="0">
                <a:latin typeface="DejaVu Sans Light" panose="020B0203030804020204" pitchFamily="34" charset="0"/>
                <a:ea typeface="DejaVu Sans Light" panose="020B0203030804020204" pitchFamily="34" charset="0"/>
                <a:cs typeface="DejaVu Sans Light" panose="020B0203030804020204" pitchFamily="34" charset="0"/>
              </a:rPr>
              <a:t>request</a:t>
            </a:r>
          </a:p>
        </p:txBody>
      </p:sp>
      <p:sp>
        <p:nvSpPr>
          <p:cNvPr id="77" name="TextBox 76">
            <a:extLst>
              <a:ext uri="{FF2B5EF4-FFF2-40B4-BE49-F238E27FC236}">
                <a16:creationId xmlns:a16="http://schemas.microsoft.com/office/drawing/2014/main" id="{28202CF8-3A3E-9699-CE01-E902162ECE76}"/>
              </a:ext>
            </a:extLst>
          </p:cNvPr>
          <p:cNvSpPr txBox="1"/>
          <p:nvPr/>
        </p:nvSpPr>
        <p:spPr>
          <a:xfrm>
            <a:off x="11725035" y="2376285"/>
            <a:ext cx="2038015" cy="369332"/>
          </a:xfrm>
          <a:prstGeom prst="rect">
            <a:avLst/>
          </a:prstGeom>
          <a:noFill/>
        </p:spPr>
        <p:txBody>
          <a:bodyPr wrap="square" rtlCol="0">
            <a:spAutoFit/>
          </a:bodyPr>
          <a:lstStyle/>
          <a:p>
            <a:pPr algn="ctr"/>
            <a:r>
              <a:rPr lang="en-US" dirty="0">
                <a:latin typeface="DejaVu Sans Light" panose="020B0203030804020204" pitchFamily="34" charset="0"/>
                <a:ea typeface="DejaVu Sans Light" panose="020B0203030804020204" pitchFamily="34" charset="0"/>
                <a:cs typeface="DejaVu Sans Light" panose="020B0203030804020204" pitchFamily="34" charset="0"/>
              </a:rPr>
              <a:t>Recipient</a:t>
            </a:r>
          </a:p>
        </p:txBody>
      </p:sp>
      <p:pic>
        <p:nvPicPr>
          <p:cNvPr id="78" name="Graphic 5" descr="User with solid fill">
            <a:extLst>
              <a:ext uri="{FF2B5EF4-FFF2-40B4-BE49-F238E27FC236}">
                <a16:creationId xmlns:a16="http://schemas.microsoft.com/office/drawing/2014/main" id="{577279F8-56B5-A58A-C449-78E96DAFBB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143100" y="5223799"/>
            <a:ext cx="1052657" cy="1052657"/>
          </a:xfrm>
          <a:prstGeom prst="rect">
            <a:avLst/>
          </a:prstGeom>
        </p:spPr>
      </p:pic>
      <p:sp>
        <p:nvSpPr>
          <p:cNvPr id="79" name="TextBox 78">
            <a:extLst>
              <a:ext uri="{FF2B5EF4-FFF2-40B4-BE49-F238E27FC236}">
                <a16:creationId xmlns:a16="http://schemas.microsoft.com/office/drawing/2014/main" id="{B9FB4A57-2565-E7D3-60CB-D70AFB0A660E}"/>
              </a:ext>
            </a:extLst>
          </p:cNvPr>
          <p:cNvSpPr txBox="1"/>
          <p:nvPr/>
        </p:nvSpPr>
        <p:spPr>
          <a:xfrm>
            <a:off x="11738672" y="6276007"/>
            <a:ext cx="2038015" cy="369332"/>
          </a:xfrm>
          <a:prstGeom prst="rect">
            <a:avLst/>
          </a:prstGeom>
          <a:noFill/>
        </p:spPr>
        <p:txBody>
          <a:bodyPr wrap="square" rtlCol="0">
            <a:spAutoFit/>
          </a:bodyPr>
          <a:lstStyle/>
          <a:p>
            <a:pPr algn="ctr"/>
            <a:r>
              <a:rPr lang="en-US" dirty="0">
                <a:latin typeface="DejaVu Sans Light" panose="020B0203030804020204" pitchFamily="34" charset="0"/>
                <a:ea typeface="DejaVu Sans Light" panose="020B0203030804020204" pitchFamily="34" charset="0"/>
                <a:cs typeface="DejaVu Sans Light" panose="020B0203030804020204" pitchFamily="34" charset="0"/>
              </a:rPr>
              <a:t>Recipient</a:t>
            </a:r>
          </a:p>
        </p:txBody>
      </p:sp>
      <p:pic>
        <p:nvPicPr>
          <p:cNvPr id="81" name="Picture 80" descr="A close-up of a black background&#10;&#10;Description automatically generated">
            <a:extLst>
              <a:ext uri="{FF2B5EF4-FFF2-40B4-BE49-F238E27FC236}">
                <a16:creationId xmlns:a16="http://schemas.microsoft.com/office/drawing/2014/main" id="{54F748E7-ADA4-A97C-85FD-6C33E4DB1763}"/>
              </a:ext>
            </a:extLst>
          </p:cNvPr>
          <p:cNvPicPr>
            <a:picLocks noChangeAspect="1"/>
          </p:cNvPicPr>
          <p:nvPr/>
        </p:nvPicPr>
        <p:blipFill>
          <a:blip r:embed="rId9">
            <a:extLst>
              <a:ext uri="{BEBA8EAE-BF5A-486C-A8C5-ECC9F3942E4B}">
                <a14:imgProps xmlns:a14="http://schemas.microsoft.com/office/drawing/2010/main">
                  <a14:imgLayer r:embed="rId10">
                    <a14:imgEffect>
                      <a14:artisticPencilGrayscale/>
                    </a14:imgEffect>
                  </a14:imgLayer>
                </a14:imgProps>
              </a:ext>
            </a:extLst>
          </a:blip>
          <a:stretch>
            <a:fillRect/>
          </a:stretch>
        </p:blipFill>
        <p:spPr>
          <a:xfrm>
            <a:off x="13293725" y="7600673"/>
            <a:ext cx="1057275" cy="441236"/>
          </a:xfrm>
          <a:prstGeom prst="rect">
            <a:avLst/>
          </a:prstGeom>
        </p:spPr>
      </p:pic>
      <p:sp>
        <p:nvSpPr>
          <p:cNvPr id="82" name="TextBox 81">
            <a:extLst>
              <a:ext uri="{FF2B5EF4-FFF2-40B4-BE49-F238E27FC236}">
                <a16:creationId xmlns:a16="http://schemas.microsoft.com/office/drawing/2014/main" id="{12D08DBD-8EDD-BEC2-0ACD-9AE344B1F424}"/>
              </a:ext>
            </a:extLst>
          </p:cNvPr>
          <p:cNvSpPr txBox="1"/>
          <p:nvPr/>
        </p:nvSpPr>
        <p:spPr>
          <a:xfrm>
            <a:off x="279400" y="7734132"/>
            <a:ext cx="7315200" cy="307777"/>
          </a:xfrm>
          <a:prstGeom prst="rect">
            <a:avLst/>
          </a:prstGeom>
        </p:spPr>
        <p:txBody>
          <a:bodyPr wrap="square">
            <a:spAutoFit/>
          </a:bodyPr>
          <a:lstStyle/>
          <a:p>
            <a:r>
              <a:rPr lang="en-US" sz="1400" dirty="0">
                <a:solidFill>
                  <a:schemeClr val="bg2">
                    <a:lumMod val="75000"/>
                  </a:schemeClr>
                </a:solidFill>
                <a:latin typeface="DejaVu Sans Light" panose="020B0203030804020204" pitchFamily="34" charset="0"/>
                <a:ea typeface="DejaVu Sans Light" panose="020B0203030804020204" pitchFamily="34" charset="0"/>
                <a:cs typeface="DejaVu Sans Light" panose="020B0203030804020204" pitchFamily="34" charset="0"/>
              </a:rPr>
              <a:t>cesarsotovalero.net </a:t>
            </a:r>
            <a:endParaRPr lang="en-US" sz="1400" dirty="0">
              <a:solidFill>
                <a:schemeClr val="bg2">
                  <a:lumMod val="75000"/>
                </a:schemeClr>
              </a:solidFill>
            </a:endParaRPr>
          </a:p>
        </p:txBody>
      </p:sp>
    </p:spTree>
    <p:extLst>
      <p:ext uri="{BB962C8B-B14F-4D97-AF65-F5344CB8AC3E}">
        <p14:creationId xmlns:p14="http://schemas.microsoft.com/office/powerpoint/2010/main" val="180862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500"/>
                                        <p:tgtEl>
                                          <p:spTgt spid="65"/>
                                        </p:tgtEl>
                                      </p:cBhvr>
                                    </p:animEffect>
                                  </p:childTnLst>
                                </p:cTn>
                              </p:par>
                              <p:par>
                                <p:cTn id="34" presetID="10" presetClass="entr" presetSubtype="0" fill="hold" nodeType="with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fade">
                                      <p:cBhvr>
                                        <p:cTn id="36" dur="500"/>
                                        <p:tgtEl>
                                          <p:spTgt spid="63"/>
                                        </p:tgtEl>
                                      </p:cBhvr>
                                    </p:animEffect>
                                  </p:childTnLst>
                                </p:cTn>
                              </p:par>
                              <p:par>
                                <p:cTn id="37" presetID="10"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fade">
                                      <p:cBhvr>
                                        <p:cTn id="42" dur="500"/>
                                        <p:tgtEl>
                                          <p:spTgt spid="7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500"/>
                                        <p:tgtEl>
                                          <p:spTgt spid="5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fade">
                                      <p:cBhvr>
                                        <p:cTn id="50" dur="500"/>
                                        <p:tgtEl>
                                          <p:spTgt spid="5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fade">
                                      <p:cBhvr>
                                        <p:cTn id="53" dur="500"/>
                                        <p:tgtEl>
                                          <p:spTgt spid="68"/>
                                        </p:tgtEl>
                                      </p:cBhvr>
                                    </p:animEffect>
                                  </p:childTnLst>
                                </p:cTn>
                              </p:par>
                              <p:par>
                                <p:cTn id="54" presetID="10" presetClass="entr" presetSubtype="0" fill="hold" nodeType="withEffect">
                                  <p:stCondLst>
                                    <p:cond delay="0"/>
                                  </p:stCondLst>
                                  <p:childTnLst>
                                    <p:set>
                                      <p:cBhvr>
                                        <p:cTn id="55" dur="1" fill="hold">
                                          <p:stCondLst>
                                            <p:cond delay="0"/>
                                          </p:stCondLst>
                                        </p:cTn>
                                        <p:tgtEl>
                                          <p:spTgt spid="56"/>
                                        </p:tgtEl>
                                        <p:attrNameLst>
                                          <p:attrName>style.visibility</p:attrName>
                                        </p:attrNameLst>
                                      </p:cBhvr>
                                      <p:to>
                                        <p:strVal val="visible"/>
                                      </p:to>
                                    </p:set>
                                    <p:animEffect transition="in" filter="fade">
                                      <p:cBhvr>
                                        <p:cTn id="56" dur="500"/>
                                        <p:tgtEl>
                                          <p:spTgt spid="56"/>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67"/>
                                        </p:tgtEl>
                                        <p:attrNameLst>
                                          <p:attrName>style.visibility</p:attrName>
                                        </p:attrNameLst>
                                      </p:cBhvr>
                                      <p:to>
                                        <p:strVal val="visible"/>
                                      </p:to>
                                    </p:set>
                                    <p:animEffect transition="in" filter="fade">
                                      <p:cBhvr>
                                        <p:cTn id="73" dur="500"/>
                                        <p:tgtEl>
                                          <p:spTgt spid="67"/>
                                        </p:tgtEl>
                                      </p:cBhvr>
                                    </p:animEffect>
                                  </p:childTnLst>
                                </p:cTn>
                              </p:par>
                              <p:par>
                                <p:cTn id="74" presetID="10" presetClass="entr" presetSubtype="0" fill="hold" nodeType="withEffect">
                                  <p:stCondLst>
                                    <p:cond delay="0"/>
                                  </p:stCondLst>
                                  <p:childTnLst>
                                    <p:set>
                                      <p:cBhvr>
                                        <p:cTn id="75" dur="1" fill="hold">
                                          <p:stCondLst>
                                            <p:cond delay="0"/>
                                          </p:stCondLst>
                                        </p:cTn>
                                        <p:tgtEl>
                                          <p:spTgt spid="66"/>
                                        </p:tgtEl>
                                        <p:attrNameLst>
                                          <p:attrName>style.visibility</p:attrName>
                                        </p:attrNameLst>
                                      </p:cBhvr>
                                      <p:to>
                                        <p:strVal val="visible"/>
                                      </p:to>
                                    </p:set>
                                    <p:animEffect transition="in" filter="fade">
                                      <p:cBhvr>
                                        <p:cTn id="76" dur="500"/>
                                        <p:tgtEl>
                                          <p:spTgt spid="66"/>
                                        </p:tgtEl>
                                      </p:cBhvr>
                                    </p:animEffect>
                                  </p:childTnLst>
                                </p:cTn>
                              </p:par>
                              <p:par>
                                <p:cTn id="77" presetID="10" presetClass="entr" presetSubtype="0" fill="hold" nodeType="withEffect">
                                  <p:stCondLst>
                                    <p:cond delay="0"/>
                                  </p:stCondLst>
                                  <p:childTnLst>
                                    <p:set>
                                      <p:cBhvr>
                                        <p:cTn id="78" dur="1" fill="hold">
                                          <p:stCondLst>
                                            <p:cond delay="0"/>
                                          </p:stCondLst>
                                        </p:cTn>
                                        <p:tgtEl>
                                          <p:spTgt spid="78"/>
                                        </p:tgtEl>
                                        <p:attrNameLst>
                                          <p:attrName>style.visibility</p:attrName>
                                        </p:attrNameLst>
                                      </p:cBhvr>
                                      <p:to>
                                        <p:strVal val="visible"/>
                                      </p:to>
                                    </p:set>
                                    <p:animEffect transition="in" filter="fade">
                                      <p:cBhvr>
                                        <p:cTn id="79" dur="500"/>
                                        <p:tgtEl>
                                          <p:spTgt spid="7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79"/>
                                        </p:tgtEl>
                                        <p:attrNameLst>
                                          <p:attrName>style.visibility</p:attrName>
                                        </p:attrNameLst>
                                      </p:cBhvr>
                                      <p:to>
                                        <p:strVal val="visible"/>
                                      </p:to>
                                    </p:set>
                                    <p:animEffect transition="in" filter="fade">
                                      <p:cBhvr>
                                        <p:cTn id="8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p:bldP spid="28" grpId="0"/>
      <p:bldP spid="26" grpId="0" animBg="1"/>
      <p:bldP spid="47" grpId="0"/>
      <p:bldP spid="48" grpId="0"/>
      <p:bldP spid="53" grpId="0" animBg="1"/>
      <p:bldP spid="55" grpId="0"/>
      <p:bldP spid="57" grpId="0"/>
      <p:bldP spid="60" grpId="0" animBg="1"/>
      <p:bldP spid="61" grpId="0"/>
      <p:bldP spid="65" grpId="0"/>
      <p:bldP spid="67" grpId="0"/>
      <p:bldP spid="68" grpId="0"/>
      <p:bldP spid="77" grpId="0"/>
      <p:bldP spid="7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0" y="0"/>
            <a:ext cx="5486400" cy="8229600"/>
          </a:xfrm>
          <a:prstGeom prst="rect">
            <a:avLst/>
          </a:prstGeom>
        </p:spPr>
      </p:pic>
      <p:sp>
        <p:nvSpPr>
          <p:cNvPr id="3" name="Text 0"/>
          <p:cNvSpPr/>
          <p:nvPr/>
        </p:nvSpPr>
        <p:spPr>
          <a:xfrm>
            <a:off x="6280190" y="1089779"/>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030303"/>
                </a:solidFill>
                <a:latin typeface="DejaVu Sans" panose="020B0603030804020204" pitchFamily="34" charset="0"/>
                <a:ea typeface="DejaVu Sans" panose="020B0603030804020204" pitchFamily="34" charset="0"/>
                <a:cs typeface="DejaVu Sans" panose="020B0603030804020204" pitchFamily="34" charset="0"/>
              </a:rPr>
              <a:t>The Stakes Are Very High!</a:t>
            </a:r>
            <a:endParaRPr lang="en-US" sz="4450" dirty="0">
              <a:latin typeface="DejaVu Sans" panose="020B0603030804020204" pitchFamily="34" charset="0"/>
              <a:ea typeface="DejaVu Sans" panose="020B0603030804020204" pitchFamily="34" charset="0"/>
              <a:cs typeface="DejaVu Sans" panose="020B0603030804020204" pitchFamily="34" charset="0"/>
            </a:endParaRPr>
          </a:p>
        </p:txBody>
      </p:sp>
      <p:grpSp>
        <p:nvGrpSpPr>
          <p:cNvPr id="13" name="Group 12">
            <a:extLst>
              <a:ext uri="{FF2B5EF4-FFF2-40B4-BE49-F238E27FC236}">
                <a16:creationId xmlns:a16="http://schemas.microsoft.com/office/drawing/2014/main" id="{2950CB17-A673-8891-0C76-4BD3C0F5FE5D}"/>
              </a:ext>
            </a:extLst>
          </p:cNvPr>
          <p:cNvGrpSpPr/>
          <p:nvPr/>
        </p:nvGrpSpPr>
        <p:grpSpPr>
          <a:xfrm>
            <a:off x="6280190" y="2525672"/>
            <a:ext cx="3664744" cy="2871868"/>
            <a:chOff x="6280190" y="2847499"/>
            <a:chExt cx="3664744" cy="2871868"/>
          </a:xfrm>
        </p:grpSpPr>
        <p:sp>
          <p:nvSpPr>
            <p:cNvPr id="4" name="Shape 1"/>
            <p:cNvSpPr/>
            <p:nvPr/>
          </p:nvSpPr>
          <p:spPr>
            <a:xfrm>
              <a:off x="6280190" y="2847499"/>
              <a:ext cx="3664744" cy="2871868"/>
            </a:xfrm>
            <a:prstGeom prst="roundRect">
              <a:avLst>
                <a:gd name="adj" fmla="val 1420"/>
              </a:avLst>
            </a:prstGeom>
            <a:solidFill>
              <a:srgbClr val="F2EEEE"/>
            </a:solidFill>
            <a:ln/>
          </p:spPr>
          <p:txBody>
            <a:bodyPr/>
            <a:lstStyle/>
            <a:p>
              <a:endParaRPr lang="en-US"/>
            </a:p>
          </p:txBody>
        </p:sp>
        <p:sp>
          <p:nvSpPr>
            <p:cNvPr id="5" name="Text 2"/>
            <p:cNvSpPr/>
            <p:nvPr/>
          </p:nvSpPr>
          <p:spPr>
            <a:xfrm>
              <a:off x="6507004" y="3074313"/>
              <a:ext cx="2982278" cy="354330"/>
            </a:xfrm>
            <a:prstGeom prst="rect">
              <a:avLst/>
            </a:prstGeom>
            <a:noFill/>
            <a:ln/>
          </p:spPr>
          <p:txBody>
            <a:bodyPr wrap="none" lIns="0" tIns="0" rIns="0" bIns="0" rtlCol="0" anchor="t"/>
            <a:lstStyle/>
            <a:p>
              <a:pPr marL="0" indent="0" algn="l">
                <a:lnSpc>
                  <a:spcPts val="2750"/>
                </a:lnSpc>
                <a:buNone/>
              </a:pPr>
              <a:r>
                <a:rPr lang="en-US" sz="2000" dirty="0">
                  <a:latin typeface="DejaVu Sans" panose="020B0603030804020204" pitchFamily="34" charset="0"/>
                  <a:ea typeface="DejaVu Sans" panose="020B0603030804020204" pitchFamily="34" charset="0"/>
                  <a:cs typeface="DejaVu Sans" panose="020B0603030804020204" pitchFamily="34" charset="0"/>
                </a:rPr>
                <a:t>💸 Real Money, Realtime</a:t>
              </a:r>
            </a:p>
          </p:txBody>
        </p:sp>
        <p:sp>
          <p:nvSpPr>
            <p:cNvPr id="6" name="Text 3"/>
            <p:cNvSpPr/>
            <p:nvPr/>
          </p:nvSpPr>
          <p:spPr>
            <a:xfrm>
              <a:off x="6507004" y="3564731"/>
              <a:ext cx="3211116" cy="1451610"/>
            </a:xfrm>
            <a:prstGeom prst="rect">
              <a:avLst/>
            </a:prstGeom>
            <a:noFill/>
            <a:ln/>
          </p:spPr>
          <p:txBody>
            <a:bodyPr wrap="square" lIns="0" tIns="0" rIns="0" bIns="0" rtlCol="0" anchor="t"/>
            <a:lstStyle/>
            <a:p>
              <a:pPr marL="0" indent="0" algn="l">
                <a:lnSpc>
                  <a:spcPts val="2850"/>
                </a:lnSpc>
                <a:buNone/>
              </a:pPr>
              <a:r>
                <a:rPr lang="en-US" sz="2000" dirty="0">
                  <a:latin typeface="DejaVu Sans Light" panose="020B0203030804020204" pitchFamily="34" charset="0"/>
                  <a:ea typeface="DejaVu Sans Light" panose="020B0203030804020204" pitchFamily="34" charset="0"/>
                  <a:cs typeface="DejaVu Sans Light" panose="020B0203030804020204" pitchFamily="34" charset="0"/>
                </a:rPr>
                <a:t>Every transaction requires a decision in milliseconds. Delays mean lost revenue or unhappy customers.</a:t>
              </a:r>
            </a:p>
          </p:txBody>
        </p:sp>
      </p:grpSp>
      <p:grpSp>
        <p:nvGrpSpPr>
          <p:cNvPr id="14" name="Group 13">
            <a:extLst>
              <a:ext uri="{FF2B5EF4-FFF2-40B4-BE49-F238E27FC236}">
                <a16:creationId xmlns:a16="http://schemas.microsoft.com/office/drawing/2014/main" id="{CB54E372-D23C-602D-7D38-D973BF5DF9B5}"/>
              </a:ext>
            </a:extLst>
          </p:cNvPr>
          <p:cNvGrpSpPr/>
          <p:nvPr/>
        </p:nvGrpSpPr>
        <p:grpSpPr>
          <a:xfrm>
            <a:off x="10171748" y="2525672"/>
            <a:ext cx="3664863" cy="2871868"/>
            <a:chOff x="10171748" y="2847499"/>
            <a:chExt cx="3664863" cy="2871868"/>
          </a:xfrm>
        </p:grpSpPr>
        <p:sp>
          <p:nvSpPr>
            <p:cNvPr id="7" name="Shape 4"/>
            <p:cNvSpPr/>
            <p:nvPr/>
          </p:nvSpPr>
          <p:spPr>
            <a:xfrm>
              <a:off x="10171748" y="2847499"/>
              <a:ext cx="3664863" cy="2871868"/>
            </a:xfrm>
            <a:prstGeom prst="roundRect">
              <a:avLst>
                <a:gd name="adj" fmla="val 1420"/>
              </a:avLst>
            </a:prstGeom>
            <a:solidFill>
              <a:srgbClr val="F2EEEE"/>
            </a:solidFill>
            <a:ln/>
          </p:spPr>
          <p:txBody>
            <a:bodyPr/>
            <a:lstStyle/>
            <a:p>
              <a:endParaRPr lang="en-US"/>
            </a:p>
          </p:txBody>
        </p:sp>
        <p:sp>
          <p:nvSpPr>
            <p:cNvPr id="8" name="Text 5"/>
            <p:cNvSpPr/>
            <p:nvPr/>
          </p:nvSpPr>
          <p:spPr>
            <a:xfrm>
              <a:off x="10398562" y="3074313"/>
              <a:ext cx="2835235" cy="354330"/>
            </a:xfrm>
            <a:prstGeom prst="rect">
              <a:avLst/>
            </a:prstGeom>
            <a:noFill/>
            <a:ln/>
          </p:spPr>
          <p:txBody>
            <a:bodyPr wrap="none" lIns="0" tIns="0" rIns="0" bIns="0" rtlCol="0" anchor="t"/>
            <a:lstStyle/>
            <a:p>
              <a:pPr marL="0" indent="0" algn="l">
                <a:lnSpc>
                  <a:spcPts val="2750"/>
                </a:lnSpc>
                <a:buNone/>
              </a:pPr>
              <a:r>
                <a:rPr lang="en-US" sz="2000" dirty="0">
                  <a:latin typeface="DejaVu Sans" panose="020B0603030804020204" pitchFamily="34" charset="0"/>
                  <a:ea typeface="DejaVu Sans" panose="020B0603030804020204" pitchFamily="34" charset="0"/>
                  <a:cs typeface="DejaVu Sans" panose="020B0603030804020204" pitchFamily="34" charset="0"/>
                </a:rPr>
                <a:t>🎯 Fraud Evolves Daily</a:t>
              </a:r>
            </a:p>
          </p:txBody>
        </p:sp>
        <p:sp>
          <p:nvSpPr>
            <p:cNvPr id="9" name="Text 6"/>
            <p:cNvSpPr/>
            <p:nvPr/>
          </p:nvSpPr>
          <p:spPr>
            <a:xfrm>
              <a:off x="10398562" y="3564731"/>
              <a:ext cx="3211235" cy="1451610"/>
            </a:xfrm>
            <a:prstGeom prst="rect">
              <a:avLst/>
            </a:prstGeom>
            <a:noFill/>
            <a:ln/>
          </p:spPr>
          <p:txBody>
            <a:bodyPr wrap="square" lIns="0" tIns="0" rIns="0" bIns="0" rtlCol="0" anchor="t"/>
            <a:lstStyle/>
            <a:p>
              <a:pPr marL="0" indent="0" algn="l">
                <a:lnSpc>
                  <a:spcPts val="2850"/>
                </a:lnSpc>
                <a:buNone/>
              </a:pPr>
              <a:r>
                <a:rPr lang="en-US" sz="2000" dirty="0">
                  <a:latin typeface="DejaVu Sans Light" panose="020B0203030804020204" pitchFamily="34" charset="0"/>
                  <a:ea typeface="DejaVu Sans Light" panose="020B0203030804020204" pitchFamily="34" charset="0"/>
                  <a:cs typeface="DejaVu Sans Light" panose="020B0203030804020204" pitchFamily="34" charset="0"/>
                </a:rPr>
                <a:t>Rule-based systems can't keep the pace with adversaries who iterate and adapt like well-funded startups.</a:t>
              </a:r>
            </a:p>
          </p:txBody>
        </p:sp>
      </p:grpSp>
      <p:sp>
        <p:nvSpPr>
          <p:cNvPr id="10" name="Shape 7"/>
          <p:cNvSpPr/>
          <p:nvPr/>
        </p:nvSpPr>
        <p:spPr>
          <a:xfrm>
            <a:off x="6280190" y="5652512"/>
            <a:ext cx="7556421" cy="1669852"/>
          </a:xfrm>
          <a:prstGeom prst="roundRect">
            <a:avLst>
              <a:gd name="adj" fmla="val 2038"/>
            </a:avLst>
          </a:prstGeom>
          <a:solidFill>
            <a:srgbClr val="F2EEEE"/>
          </a:solidFill>
          <a:ln/>
        </p:spPr>
        <p:txBody>
          <a:bodyPr/>
          <a:lstStyle/>
          <a:p>
            <a:endParaRPr lang="en-US"/>
          </a:p>
        </p:txBody>
      </p:sp>
      <p:grpSp>
        <p:nvGrpSpPr>
          <p:cNvPr id="15" name="Group 14">
            <a:extLst>
              <a:ext uri="{FF2B5EF4-FFF2-40B4-BE49-F238E27FC236}">
                <a16:creationId xmlns:a16="http://schemas.microsoft.com/office/drawing/2014/main" id="{64085083-8EFA-AEDC-D870-F070DC5DF2E0}"/>
              </a:ext>
            </a:extLst>
          </p:cNvPr>
          <p:cNvGrpSpPr/>
          <p:nvPr/>
        </p:nvGrpSpPr>
        <p:grpSpPr>
          <a:xfrm>
            <a:off x="6507004" y="5879326"/>
            <a:ext cx="7102793" cy="1216224"/>
            <a:chOff x="6507004" y="5696783"/>
            <a:chExt cx="7102793" cy="1216224"/>
          </a:xfrm>
        </p:grpSpPr>
        <p:sp>
          <p:nvSpPr>
            <p:cNvPr id="11" name="Text 8"/>
            <p:cNvSpPr/>
            <p:nvPr/>
          </p:nvSpPr>
          <p:spPr>
            <a:xfrm>
              <a:off x="6507004" y="5696783"/>
              <a:ext cx="2835235" cy="354330"/>
            </a:xfrm>
            <a:prstGeom prst="rect">
              <a:avLst/>
            </a:prstGeom>
            <a:noFill/>
            <a:ln/>
          </p:spPr>
          <p:txBody>
            <a:bodyPr wrap="none" lIns="0" tIns="0" rIns="0" bIns="0" rtlCol="0" anchor="t"/>
            <a:lstStyle/>
            <a:p>
              <a:pPr marL="0" indent="0" algn="l">
                <a:lnSpc>
                  <a:spcPts val="2750"/>
                </a:lnSpc>
                <a:buNone/>
              </a:pPr>
              <a:r>
                <a:rPr lang="en-US" sz="2000" dirty="0">
                  <a:latin typeface="DejaVu Sans" panose="020B0603030804020204" pitchFamily="34" charset="0"/>
                  <a:ea typeface="DejaVu Sans" panose="020B0603030804020204" pitchFamily="34" charset="0"/>
                  <a:cs typeface="DejaVu Sans" panose="020B0603030804020204" pitchFamily="34" charset="0"/>
                </a:rPr>
                <a:t>😤 Trust Is Fragile</a:t>
              </a:r>
            </a:p>
          </p:txBody>
        </p:sp>
        <p:sp>
          <p:nvSpPr>
            <p:cNvPr id="12" name="Text 9"/>
            <p:cNvSpPr/>
            <p:nvPr/>
          </p:nvSpPr>
          <p:spPr>
            <a:xfrm>
              <a:off x="6507004" y="6187202"/>
              <a:ext cx="7102793" cy="725805"/>
            </a:xfrm>
            <a:prstGeom prst="rect">
              <a:avLst/>
            </a:prstGeom>
            <a:noFill/>
            <a:ln/>
          </p:spPr>
          <p:txBody>
            <a:bodyPr wrap="square" lIns="0" tIns="0" rIns="0" bIns="0" rtlCol="0" anchor="t"/>
            <a:lstStyle/>
            <a:p>
              <a:pPr marL="0" indent="0" algn="l">
                <a:lnSpc>
                  <a:spcPts val="2850"/>
                </a:lnSpc>
                <a:buNone/>
              </a:pPr>
              <a:r>
                <a:rPr lang="en-US" sz="2000" dirty="0">
                  <a:latin typeface="DejaVu Sans Light" panose="020B0203030804020204" pitchFamily="34" charset="0"/>
                  <a:ea typeface="DejaVu Sans Light" panose="020B0203030804020204" pitchFamily="34" charset="0"/>
                  <a:cs typeface="DejaVu Sans Light" panose="020B0203030804020204" pitchFamily="34" charset="0"/>
                </a:rPr>
                <a:t>False positives block legitimate users, eroding trust faster than fraud costs money.</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ar Graph: Global Online Payment Fraud in billions from 2022 ($41.0) to 2024 ($44.3) with projections to 2029 ($107) according to Statista and Merchant Risk Council ">
            <a:extLst>
              <a:ext uri="{FF2B5EF4-FFF2-40B4-BE49-F238E27FC236}">
                <a16:creationId xmlns:a16="http://schemas.microsoft.com/office/drawing/2014/main" id="{B113636C-C966-8AF6-D9E7-FA38783E2B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1120" y="450850"/>
            <a:ext cx="9408160" cy="5880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up of a black background&#10;&#10;Description automatically generated">
            <a:extLst>
              <a:ext uri="{FF2B5EF4-FFF2-40B4-BE49-F238E27FC236}">
                <a16:creationId xmlns:a16="http://schemas.microsoft.com/office/drawing/2014/main" id="{1985EAF4-1E8D-1527-10FC-05B75C52DD5A}"/>
              </a:ext>
            </a:extLst>
          </p:cNvPr>
          <p:cNvPicPr>
            <a:picLocks noChangeAspect="1"/>
          </p:cNvPicPr>
          <p:nvPr/>
        </p:nvPicPr>
        <p:blipFill>
          <a:blip r:embed="rId4">
            <a:extLst>
              <a:ext uri="{BEBA8EAE-BF5A-486C-A8C5-ECC9F3942E4B}">
                <a14:imgProps xmlns:a14="http://schemas.microsoft.com/office/drawing/2010/main">
                  <a14:imgLayer r:embed="rId5">
                    <a14:imgEffect>
                      <a14:artisticPencilGrayscale/>
                    </a14:imgEffect>
                  </a14:imgLayer>
                </a14:imgProps>
              </a:ext>
            </a:extLst>
          </a:blip>
          <a:stretch>
            <a:fillRect/>
          </a:stretch>
        </p:blipFill>
        <p:spPr>
          <a:xfrm>
            <a:off x="13293725" y="7600673"/>
            <a:ext cx="1057275" cy="441236"/>
          </a:xfrm>
          <a:prstGeom prst="rect">
            <a:avLst/>
          </a:prstGeom>
        </p:spPr>
      </p:pic>
      <p:sp>
        <p:nvSpPr>
          <p:cNvPr id="6" name="TextBox 5">
            <a:extLst>
              <a:ext uri="{FF2B5EF4-FFF2-40B4-BE49-F238E27FC236}">
                <a16:creationId xmlns:a16="http://schemas.microsoft.com/office/drawing/2014/main" id="{38E1EA18-30B4-DFC4-98B5-26FBFF9022A2}"/>
              </a:ext>
            </a:extLst>
          </p:cNvPr>
          <p:cNvSpPr txBox="1"/>
          <p:nvPr/>
        </p:nvSpPr>
        <p:spPr>
          <a:xfrm>
            <a:off x="279400" y="7734132"/>
            <a:ext cx="7315200" cy="307777"/>
          </a:xfrm>
          <a:prstGeom prst="rect">
            <a:avLst/>
          </a:prstGeom>
        </p:spPr>
        <p:txBody>
          <a:bodyPr wrap="square">
            <a:spAutoFit/>
          </a:bodyPr>
          <a:lstStyle/>
          <a:p>
            <a:r>
              <a:rPr lang="en-US" sz="1400" dirty="0">
                <a:solidFill>
                  <a:schemeClr val="bg2">
                    <a:lumMod val="75000"/>
                  </a:schemeClr>
                </a:solidFill>
                <a:latin typeface="DejaVu Sans Light" panose="020B0203030804020204" pitchFamily="34" charset="0"/>
                <a:ea typeface="DejaVu Sans Light" panose="020B0203030804020204" pitchFamily="34" charset="0"/>
                <a:cs typeface="DejaVu Sans Light" panose="020B0203030804020204" pitchFamily="34" charset="0"/>
              </a:rPr>
              <a:t>cesarsotovalero.net </a:t>
            </a:r>
            <a:endParaRPr lang="en-US" sz="1400" dirty="0">
              <a:solidFill>
                <a:schemeClr val="bg2">
                  <a:lumMod val="75000"/>
                </a:schemeClr>
              </a:solidFill>
            </a:endParaRPr>
          </a:p>
        </p:txBody>
      </p:sp>
      <p:cxnSp>
        <p:nvCxnSpPr>
          <p:cNvPr id="8" name="Straight Arrow Connector 7">
            <a:extLst>
              <a:ext uri="{FF2B5EF4-FFF2-40B4-BE49-F238E27FC236}">
                <a16:creationId xmlns:a16="http://schemas.microsoft.com/office/drawing/2014/main" id="{D6FEEF2C-395C-302F-B639-7BA1FA79790C}"/>
              </a:ext>
            </a:extLst>
          </p:cNvPr>
          <p:cNvCxnSpPr>
            <a:cxnSpLocks/>
          </p:cNvCxnSpPr>
          <p:nvPr/>
        </p:nvCxnSpPr>
        <p:spPr>
          <a:xfrm flipV="1">
            <a:off x="6216650" y="2006600"/>
            <a:ext cx="6083300" cy="2260600"/>
          </a:xfrm>
          <a:prstGeom prst="straightConnector1">
            <a:avLst/>
          </a:prstGeom>
          <a:ln w="76200">
            <a:solidFill>
              <a:srgbClr val="FF0000"/>
            </a:solidFill>
            <a:tailEnd type="stealth"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126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17590" y="890946"/>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030303"/>
                </a:solidFill>
                <a:latin typeface="DejaVu Sans" panose="020B0603030804020204" pitchFamily="34" charset="0"/>
                <a:ea typeface="DejaVu Sans" panose="020B0603030804020204" pitchFamily="34" charset="0"/>
                <a:cs typeface="DejaVu Sans" panose="020B0603030804020204" pitchFamily="34" charset="0"/>
              </a:rPr>
              <a:t>Why This Is Hard</a:t>
            </a:r>
            <a:endParaRPr lang="en-US" sz="4450" dirty="0">
              <a:latin typeface="DejaVu Sans" panose="020B0603030804020204" pitchFamily="34" charset="0"/>
              <a:ea typeface="DejaVu Sans" panose="020B0603030804020204" pitchFamily="34" charset="0"/>
              <a:cs typeface="DejaVu Sans" panose="020B0603030804020204" pitchFamily="34" charset="0"/>
            </a:endParaRPr>
          </a:p>
        </p:txBody>
      </p:sp>
      <p:grpSp>
        <p:nvGrpSpPr>
          <p:cNvPr id="18" name="Group 17">
            <a:extLst>
              <a:ext uri="{FF2B5EF4-FFF2-40B4-BE49-F238E27FC236}">
                <a16:creationId xmlns:a16="http://schemas.microsoft.com/office/drawing/2014/main" id="{3541BA23-F5EC-F89B-D499-2F65A3854C1F}"/>
              </a:ext>
            </a:extLst>
          </p:cNvPr>
          <p:cNvGrpSpPr/>
          <p:nvPr/>
        </p:nvGrpSpPr>
        <p:grpSpPr>
          <a:xfrm>
            <a:off x="641330" y="2167652"/>
            <a:ext cx="4196358" cy="4462105"/>
            <a:chOff x="793790" y="2681644"/>
            <a:chExt cx="4196358" cy="4462105"/>
          </a:xfrm>
        </p:grpSpPr>
        <p:sp>
          <p:nvSpPr>
            <p:cNvPr id="3" name="Shape 1"/>
            <p:cNvSpPr/>
            <p:nvPr/>
          </p:nvSpPr>
          <p:spPr>
            <a:xfrm>
              <a:off x="793790" y="2681644"/>
              <a:ext cx="4196358" cy="4462105"/>
            </a:xfrm>
            <a:prstGeom prst="roundRect">
              <a:avLst>
                <a:gd name="adj" fmla="val 845"/>
              </a:avLst>
            </a:prstGeom>
            <a:solidFill>
              <a:srgbClr val="F2EEEE"/>
            </a:solidFill>
            <a:ln/>
          </p:spPr>
          <p:txBody>
            <a:bodyPr/>
            <a:lstStyle/>
            <a:p>
              <a:endParaRPr lang="en-US"/>
            </a:p>
          </p:txBody>
        </p:sp>
        <p:sp>
          <p:nvSpPr>
            <p:cNvPr id="4" name="Shape 2"/>
            <p:cNvSpPr/>
            <p:nvPr/>
          </p:nvSpPr>
          <p:spPr>
            <a:xfrm>
              <a:off x="1020604" y="2908459"/>
              <a:ext cx="680442" cy="680442"/>
            </a:xfrm>
            <a:prstGeom prst="roundRect">
              <a:avLst>
                <a:gd name="adj" fmla="val 13436980"/>
              </a:avLst>
            </a:prstGeom>
            <a:solidFill>
              <a:schemeClr val="accent2"/>
            </a:solidFill>
            <a:ln/>
          </p:spPr>
          <p:txBody>
            <a:bodyPr/>
            <a:lstStyle/>
            <a:p>
              <a:endParaRPr lang="en-US" dirty="0"/>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7770" y="3095506"/>
              <a:ext cx="306110" cy="306110"/>
            </a:xfrm>
            <a:prstGeom prst="rect">
              <a:avLst/>
            </a:prstGeom>
          </p:spPr>
        </p:pic>
        <p:sp>
          <p:nvSpPr>
            <p:cNvPr id="6" name="Text 3"/>
            <p:cNvSpPr/>
            <p:nvPr/>
          </p:nvSpPr>
          <p:spPr>
            <a:xfrm>
              <a:off x="1020604" y="3815715"/>
              <a:ext cx="3447217" cy="354330"/>
            </a:xfrm>
            <a:prstGeom prst="rect">
              <a:avLst/>
            </a:prstGeom>
            <a:noFill/>
            <a:ln/>
          </p:spPr>
          <p:txBody>
            <a:bodyPr wrap="none" lIns="0" tIns="0" rIns="0" bIns="0" rtlCol="0" anchor="t"/>
            <a:lstStyle/>
            <a:p>
              <a:pPr marL="0" indent="0" algn="l">
                <a:lnSpc>
                  <a:spcPts val="2750"/>
                </a:lnSpc>
                <a:buNone/>
              </a:pPr>
              <a:r>
                <a:rPr lang="en-US" sz="2200" dirty="0">
                  <a:latin typeface="DejaVu Sans" panose="020B0603030804020204" pitchFamily="34" charset="0"/>
                  <a:ea typeface="DejaVu Sans" panose="020B0603030804020204" pitchFamily="34" charset="0"/>
                  <a:cs typeface="DejaVu Sans" panose="020B0603030804020204" pitchFamily="34" charset="0"/>
                </a:rPr>
                <a:t>Extreme Class Imbalance</a:t>
              </a:r>
            </a:p>
          </p:txBody>
        </p:sp>
        <p:sp>
          <p:nvSpPr>
            <p:cNvPr id="7" name="Text 4"/>
            <p:cNvSpPr/>
            <p:nvPr/>
          </p:nvSpPr>
          <p:spPr>
            <a:xfrm>
              <a:off x="1020604" y="4306133"/>
              <a:ext cx="3742730" cy="2177415"/>
            </a:xfrm>
            <a:prstGeom prst="rect">
              <a:avLst/>
            </a:prstGeom>
            <a:noFill/>
            <a:ln/>
          </p:spPr>
          <p:txBody>
            <a:bodyPr wrap="square" lIns="0" tIns="0" rIns="0" bIns="0" rtlCol="0" anchor="t"/>
            <a:lstStyle/>
            <a:p>
              <a:pPr marL="0" indent="0" algn="l">
                <a:lnSpc>
                  <a:spcPts val="2850"/>
                </a:lnSpc>
                <a:buNone/>
              </a:pPr>
              <a:r>
                <a:rPr lang="en-US" sz="1750" dirty="0">
                  <a:latin typeface="DejaVu Sans Light" panose="020B0203030804020204" pitchFamily="34" charset="0"/>
                  <a:ea typeface="DejaVu Sans Light" panose="020B0203030804020204" pitchFamily="34" charset="0"/>
                  <a:cs typeface="DejaVu Sans Light" panose="020B0203030804020204" pitchFamily="34" charset="0"/>
                </a:rPr>
                <a:t>Fraud represents 0.1–2% of transactions in most systems. Finding needles in haystacks is the core technical challenge. Traditional accuracy metrics become meaningless.</a:t>
              </a:r>
            </a:p>
          </p:txBody>
        </p:sp>
      </p:grpSp>
      <p:grpSp>
        <p:nvGrpSpPr>
          <p:cNvPr id="20" name="Group 19">
            <a:extLst>
              <a:ext uri="{FF2B5EF4-FFF2-40B4-BE49-F238E27FC236}">
                <a16:creationId xmlns:a16="http://schemas.microsoft.com/office/drawing/2014/main" id="{DD11D67D-CEBA-D1E9-B133-74BA78D94D82}"/>
              </a:ext>
            </a:extLst>
          </p:cNvPr>
          <p:cNvGrpSpPr/>
          <p:nvPr/>
        </p:nvGrpSpPr>
        <p:grpSpPr>
          <a:xfrm>
            <a:off x="5217021" y="2167652"/>
            <a:ext cx="4196358" cy="4462105"/>
            <a:chOff x="5216962" y="2681644"/>
            <a:chExt cx="4196358" cy="4462105"/>
          </a:xfrm>
        </p:grpSpPr>
        <p:sp>
          <p:nvSpPr>
            <p:cNvPr id="8" name="Shape 5"/>
            <p:cNvSpPr/>
            <p:nvPr/>
          </p:nvSpPr>
          <p:spPr>
            <a:xfrm>
              <a:off x="5216962" y="2681644"/>
              <a:ext cx="4196358" cy="4462105"/>
            </a:xfrm>
            <a:prstGeom prst="roundRect">
              <a:avLst>
                <a:gd name="adj" fmla="val 845"/>
              </a:avLst>
            </a:prstGeom>
            <a:solidFill>
              <a:srgbClr val="F2EEEE"/>
            </a:solidFill>
            <a:ln/>
          </p:spPr>
          <p:txBody>
            <a:bodyPr/>
            <a:lstStyle/>
            <a:p>
              <a:endParaRPr lang="en-US"/>
            </a:p>
          </p:txBody>
        </p:sp>
        <p:grpSp>
          <p:nvGrpSpPr>
            <p:cNvPr id="19" name="Group 18">
              <a:extLst>
                <a:ext uri="{FF2B5EF4-FFF2-40B4-BE49-F238E27FC236}">
                  <a16:creationId xmlns:a16="http://schemas.microsoft.com/office/drawing/2014/main" id="{B7712202-A55D-6C40-1E6E-D0B0643FAA6C}"/>
                </a:ext>
              </a:extLst>
            </p:cNvPr>
            <p:cNvGrpSpPr/>
            <p:nvPr/>
          </p:nvGrpSpPr>
          <p:grpSpPr>
            <a:xfrm>
              <a:off x="5443776" y="2908459"/>
              <a:ext cx="3742730" cy="3575089"/>
              <a:chOff x="5443776" y="2908459"/>
              <a:chExt cx="3742730" cy="3575089"/>
            </a:xfrm>
          </p:grpSpPr>
          <p:sp>
            <p:nvSpPr>
              <p:cNvPr id="9" name="Shape 6"/>
              <p:cNvSpPr/>
              <p:nvPr/>
            </p:nvSpPr>
            <p:spPr>
              <a:xfrm>
                <a:off x="5443776" y="2908459"/>
                <a:ext cx="680442" cy="680442"/>
              </a:xfrm>
              <a:prstGeom prst="roundRect">
                <a:avLst>
                  <a:gd name="adj" fmla="val 13436980"/>
                </a:avLst>
              </a:prstGeom>
              <a:solidFill>
                <a:schemeClr val="accent2"/>
              </a:solidFill>
              <a:ln/>
            </p:spPr>
            <p:txBody>
              <a:bodyPr/>
              <a:lstStyle/>
              <a:p>
                <a:endParaRPr lang="en-US" dirty="0"/>
              </a:p>
            </p:txBody>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0942" y="3095506"/>
                <a:ext cx="306110" cy="306110"/>
              </a:xfrm>
              <a:prstGeom prst="rect">
                <a:avLst/>
              </a:prstGeom>
            </p:spPr>
          </p:pic>
          <p:sp>
            <p:nvSpPr>
              <p:cNvPr id="11" name="Text 7"/>
              <p:cNvSpPr/>
              <p:nvPr/>
            </p:nvSpPr>
            <p:spPr>
              <a:xfrm>
                <a:off x="5443776" y="3815715"/>
                <a:ext cx="2991564" cy="354330"/>
              </a:xfrm>
              <a:prstGeom prst="rect">
                <a:avLst/>
              </a:prstGeom>
              <a:noFill/>
              <a:ln/>
            </p:spPr>
            <p:txBody>
              <a:bodyPr wrap="none" lIns="0" tIns="0" rIns="0" bIns="0" rtlCol="0" anchor="t"/>
              <a:lstStyle/>
              <a:p>
                <a:pPr marL="0" indent="0" algn="l">
                  <a:lnSpc>
                    <a:spcPts val="2750"/>
                  </a:lnSpc>
                  <a:buNone/>
                </a:pPr>
                <a:r>
                  <a:rPr lang="en-US" sz="2200" dirty="0">
                    <a:latin typeface="DejaVu Sans" panose="020B0603030804020204" pitchFamily="34" charset="0"/>
                    <a:ea typeface="DejaVu Sans" panose="020B0603030804020204" pitchFamily="34" charset="0"/>
                    <a:cs typeface="DejaVu Sans" panose="020B0603030804020204" pitchFamily="34" charset="0"/>
                  </a:rPr>
                  <a:t>Delayed Ground Truth</a:t>
                </a:r>
              </a:p>
            </p:txBody>
          </p:sp>
          <p:sp>
            <p:nvSpPr>
              <p:cNvPr id="12" name="Text 8"/>
              <p:cNvSpPr/>
              <p:nvPr/>
            </p:nvSpPr>
            <p:spPr>
              <a:xfrm>
                <a:off x="5443776" y="4306133"/>
                <a:ext cx="3742730" cy="2177415"/>
              </a:xfrm>
              <a:prstGeom prst="rect">
                <a:avLst/>
              </a:prstGeom>
              <a:noFill/>
              <a:ln/>
            </p:spPr>
            <p:txBody>
              <a:bodyPr wrap="square" lIns="0" tIns="0" rIns="0" bIns="0" rtlCol="0" anchor="t"/>
              <a:lstStyle/>
              <a:p>
                <a:pPr marL="0" indent="0" algn="l">
                  <a:lnSpc>
                    <a:spcPts val="2850"/>
                  </a:lnSpc>
                  <a:buNone/>
                </a:pPr>
                <a:r>
                  <a:rPr lang="en-US" sz="1750" dirty="0">
                    <a:latin typeface="DejaVu Sans Light" panose="020B0203030804020204" pitchFamily="34" charset="0"/>
                    <a:ea typeface="DejaVu Sans Light" panose="020B0203030804020204" pitchFamily="34" charset="0"/>
                    <a:cs typeface="DejaVu Sans Light" panose="020B0203030804020204" pitchFamily="34" charset="0"/>
                  </a:rPr>
                  <a:t>Labels arrive days or weeks after decisions. Chargebacks and investigations take time. Training on outdated patterns while fraud tactics shift creates constant model drift.</a:t>
                </a:r>
              </a:p>
            </p:txBody>
          </p:sp>
        </p:grpSp>
      </p:grpSp>
      <p:grpSp>
        <p:nvGrpSpPr>
          <p:cNvPr id="21" name="Group 20">
            <a:extLst>
              <a:ext uri="{FF2B5EF4-FFF2-40B4-BE49-F238E27FC236}">
                <a16:creationId xmlns:a16="http://schemas.microsoft.com/office/drawing/2014/main" id="{BA3C5913-CCB2-AC36-B061-03B568BCE818}"/>
              </a:ext>
            </a:extLst>
          </p:cNvPr>
          <p:cNvGrpSpPr/>
          <p:nvPr/>
        </p:nvGrpSpPr>
        <p:grpSpPr>
          <a:xfrm>
            <a:off x="9792712" y="2167652"/>
            <a:ext cx="4196358" cy="4462105"/>
            <a:chOff x="9640133" y="2681644"/>
            <a:chExt cx="4196358" cy="4462105"/>
          </a:xfrm>
        </p:grpSpPr>
        <p:sp>
          <p:nvSpPr>
            <p:cNvPr id="13" name="Shape 9"/>
            <p:cNvSpPr/>
            <p:nvPr/>
          </p:nvSpPr>
          <p:spPr>
            <a:xfrm>
              <a:off x="9640133" y="2681644"/>
              <a:ext cx="4196358" cy="4462105"/>
            </a:xfrm>
            <a:prstGeom prst="roundRect">
              <a:avLst>
                <a:gd name="adj" fmla="val 845"/>
              </a:avLst>
            </a:prstGeom>
            <a:solidFill>
              <a:srgbClr val="F2EEEE"/>
            </a:solidFill>
            <a:ln/>
          </p:spPr>
          <p:txBody>
            <a:bodyPr/>
            <a:lstStyle/>
            <a:p>
              <a:endParaRPr lang="en-US"/>
            </a:p>
          </p:txBody>
        </p:sp>
        <p:sp>
          <p:nvSpPr>
            <p:cNvPr id="14" name="Shape 10"/>
            <p:cNvSpPr/>
            <p:nvPr/>
          </p:nvSpPr>
          <p:spPr>
            <a:xfrm>
              <a:off x="9866948" y="2908459"/>
              <a:ext cx="680442" cy="680442"/>
            </a:xfrm>
            <a:prstGeom prst="roundRect">
              <a:avLst>
                <a:gd name="adj" fmla="val 13436980"/>
              </a:avLst>
            </a:prstGeom>
            <a:solidFill>
              <a:schemeClr val="accent2"/>
            </a:solidFill>
            <a:ln/>
          </p:spPr>
          <p:txBody>
            <a:bodyPr/>
            <a:lstStyle/>
            <a:p>
              <a:endParaRPr lang="en-US"/>
            </a:p>
          </p:txBody>
        </p:sp>
        <p:pic>
          <p:nvPicPr>
            <p:cNvPr id="15"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54114" y="3095506"/>
              <a:ext cx="306110" cy="306110"/>
            </a:xfrm>
            <a:prstGeom prst="rect">
              <a:avLst/>
            </a:prstGeom>
          </p:spPr>
        </p:pic>
        <p:sp>
          <p:nvSpPr>
            <p:cNvPr id="16" name="Text 11"/>
            <p:cNvSpPr/>
            <p:nvPr/>
          </p:nvSpPr>
          <p:spPr>
            <a:xfrm>
              <a:off x="9866948" y="3815715"/>
              <a:ext cx="2835235" cy="354330"/>
            </a:xfrm>
            <a:prstGeom prst="rect">
              <a:avLst/>
            </a:prstGeom>
            <a:noFill/>
            <a:ln/>
          </p:spPr>
          <p:txBody>
            <a:bodyPr wrap="none" lIns="0" tIns="0" rIns="0" bIns="0" rtlCol="0" anchor="t"/>
            <a:lstStyle/>
            <a:p>
              <a:pPr marL="0" indent="0" algn="l">
                <a:lnSpc>
                  <a:spcPts val="2750"/>
                </a:lnSpc>
                <a:buNone/>
              </a:pPr>
              <a:r>
                <a:rPr lang="en-US" sz="2200" dirty="0">
                  <a:latin typeface="DejaVu Sans" panose="020B0603030804020204" pitchFamily="34" charset="0"/>
                  <a:ea typeface="DejaVu Sans" panose="020B0603030804020204" pitchFamily="34" charset="0"/>
                  <a:cs typeface="DejaVu Sans" panose="020B0603030804020204" pitchFamily="34" charset="0"/>
                </a:rPr>
                <a:t>Active Adversaries</a:t>
              </a:r>
            </a:p>
          </p:txBody>
        </p:sp>
        <p:sp>
          <p:nvSpPr>
            <p:cNvPr id="17" name="Text 12"/>
            <p:cNvSpPr/>
            <p:nvPr/>
          </p:nvSpPr>
          <p:spPr>
            <a:xfrm>
              <a:off x="9866948" y="4306133"/>
              <a:ext cx="3742730" cy="2177415"/>
            </a:xfrm>
            <a:prstGeom prst="rect">
              <a:avLst/>
            </a:prstGeom>
            <a:noFill/>
            <a:ln/>
          </p:spPr>
          <p:txBody>
            <a:bodyPr wrap="square" lIns="0" tIns="0" rIns="0" bIns="0" rtlCol="0" anchor="t"/>
            <a:lstStyle/>
            <a:p>
              <a:pPr marL="0" indent="0" algn="l">
                <a:lnSpc>
                  <a:spcPts val="2850"/>
                </a:lnSpc>
                <a:buNone/>
              </a:pPr>
              <a:r>
                <a:rPr lang="en-US" sz="1750" dirty="0">
                  <a:latin typeface="DejaVu Sans Light" panose="020B0203030804020204" pitchFamily="34" charset="0"/>
                  <a:ea typeface="DejaVu Sans Light" panose="020B0203030804020204" pitchFamily="34" charset="0"/>
                  <a:cs typeface="DejaVu Sans Light" panose="020B0203030804020204" pitchFamily="34" charset="0"/>
                </a:rPr>
                <a:t>Fraudsters deliberately probe your thresholds and test detection boundaries. They reverse-engineer your models through systematic experimentation, forcing constant adaptation.</a:t>
              </a:r>
            </a:p>
          </p:txBody>
        </p:sp>
      </p:grpSp>
      <p:pic>
        <p:nvPicPr>
          <p:cNvPr id="23" name="Picture 22" descr="A close-up of a black background&#10;&#10;Description automatically generated">
            <a:extLst>
              <a:ext uri="{FF2B5EF4-FFF2-40B4-BE49-F238E27FC236}">
                <a16:creationId xmlns:a16="http://schemas.microsoft.com/office/drawing/2014/main" id="{84F8755F-338A-6EF7-DDC4-03A54E6C16D2}"/>
              </a:ext>
            </a:extLst>
          </p:cNvPr>
          <p:cNvPicPr>
            <a:picLocks noChangeAspect="1"/>
          </p:cNvPicPr>
          <p:nvPr/>
        </p:nvPicPr>
        <p:blipFill>
          <a:blip r:embed="rId9">
            <a:extLst>
              <a:ext uri="{BEBA8EAE-BF5A-486C-A8C5-ECC9F3942E4B}">
                <a14:imgProps xmlns:a14="http://schemas.microsoft.com/office/drawing/2010/main">
                  <a14:imgLayer r:embed="rId10">
                    <a14:imgEffect>
                      <a14:artisticPencilGrayscale/>
                    </a14:imgEffect>
                  </a14:imgLayer>
                </a14:imgProps>
              </a:ext>
            </a:extLst>
          </a:blip>
          <a:stretch>
            <a:fillRect/>
          </a:stretch>
        </p:blipFill>
        <p:spPr>
          <a:xfrm>
            <a:off x="13293725" y="7600673"/>
            <a:ext cx="1057275" cy="441236"/>
          </a:xfrm>
          <a:prstGeom prst="rect">
            <a:avLst/>
          </a:prstGeom>
        </p:spPr>
      </p:pic>
      <p:sp>
        <p:nvSpPr>
          <p:cNvPr id="24" name="TextBox 23">
            <a:extLst>
              <a:ext uri="{FF2B5EF4-FFF2-40B4-BE49-F238E27FC236}">
                <a16:creationId xmlns:a16="http://schemas.microsoft.com/office/drawing/2014/main" id="{B79D81E3-2A62-8FCF-42D3-98FFB1DCAE2D}"/>
              </a:ext>
            </a:extLst>
          </p:cNvPr>
          <p:cNvSpPr txBox="1"/>
          <p:nvPr/>
        </p:nvSpPr>
        <p:spPr>
          <a:xfrm>
            <a:off x="279400" y="7734132"/>
            <a:ext cx="7315200" cy="307777"/>
          </a:xfrm>
          <a:prstGeom prst="rect">
            <a:avLst/>
          </a:prstGeom>
        </p:spPr>
        <p:txBody>
          <a:bodyPr wrap="square">
            <a:spAutoFit/>
          </a:bodyPr>
          <a:lstStyle/>
          <a:p>
            <a:r>
              <a:rPr lang="en-US" sz="1400" dirty="0">
                <a:solidFill>
                  <a:schemeClr val="bg2">
                    <a:lumMod val="75000"/>
                  </a:schemeClr>
                </a:solidFill>
                <a:latin typeface="DejaVu Sans Light" panose="020B0203030804020204" pitchFamily="34" charset="0"/>
                <a:ea typeface="DejaVu Sans Light" panose="020B0203030804020204" pitchFamily="34" charset="0"/>
                <a:cs typeface="DejaVu Sans Light" panose="020B0203030804020204" pitchFamily="34" charset="0"/>
              </a:rPr>
              <a:t>cesarsotovalero.net </a:t>
            </a:r>
            <a:endParaRPr lang="en-US" sz="1400" dirty="0">
              <a:solidFill>
                <a:schemeClr val="bg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E6A1C50B-8714-86EE-15AE-E54731F5FA1C}"/>
              </a:ext>
            </a:extLst>
          </p:cNvPr>
          <p:cNvSpPr/>
          <p:nvPr/>
        </p:nvSpPr>
        <p:spPr>
          <a:xfrm>
            <a:off x="0" y="3020814"/>
            <a:ext cx="14630400" cy="2187972"/>
          </a:xfrm>
          <a:prstGeom prst="rect">
            <a:avLst/>
          </a:prstGeom>
          <a:noFill/>
          <a:ln/>
        </p:spPr>
        <p:txBody>
          <a:bodyPr wrap="square" lIns="0" tIns="0" rIns="0" bIns="0" rtlCol="0" anchor="ctr"/>
          <a:lstStyle/>
          <a:p>
            <a:pPr marL="0" indent="0" algn="ctr">
              <a:buNone/>
            </a:pPr>
            <a:r>
              <a:rPr lang="en-US" sz="5400" b="1" dirty="0">
                <a:solidFill>
                  <a:srgbClr val="030303"/>
                </a:solidFill>
                <a:latin typeface="DejaVu Sans" panose="020B0603030804020204" pitchFamily="34" charset="0"/>
                <a:ea typeface="DejaVu Sans" panose="020B0603030804020204" pitchFamily="34" charset="0"/>
                <a:cs typeface="DejaVu Sans" panose="020B0603030804020204" pitchFamily="34" charset="0"/>
              </a:rPr>
              <a:t>2. Decision-First Metrics</a:t>
            </a:r>
            <a:endParaRPr lang="en-US" sz="5400" b="1" dirty="0">
              <a:latin typeface="DejaVu Sans" panose="020B0603030804020204" pitchFamily="34" charset="0"/>
              <a:ea typeface="DejaVu Sans" panose="020B0603030804020204" pitchFamily="34" charset="0"/>
              <a:cs typeface="DejaVu Sans" panose="020B0603030804020204" pitchFamily="34" charset="0"/>
            </a:endParaRPr>
          </a:p>
        </p:txBody>
      </p:sp>
    </p:spTree>
    <p:extLst>
      <p:ext uri="{BB962C8B-B14F-4D97-AF65-F5344CB8AC3E}">
        <p14:creationId xmlns:p14="http://schemas.microsoft.com/office/powerpoint/2010/main" val="2072964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2C8F456-0C7B-41CD-24A4-7B1C6F4134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806" y="704288"/>
            <a:ext cx="6131484" cy="5969561"/>
          </a:xfrm>
          <a:prstGeom prst="rect">
            <a:avLst/>
          </a:prstGeom>
        </p:spPr>
      </p:pic>
      <p:pic>
        <p:nvPicPr>
          <p:cNvPr id="15" name="Picture 14" descr="A close-up of a black background&#10;&#10;Description automatically generated">
            <a:extLst>
              <a:ext uri="{FF2B5EF4-FFF2-40B4-BE49-F238E27FC236}">
                <a16:creationId xmlns:a16="http://schemas.microsoft.com/office/drawing/2014/main" id="{7D97FD1F-78A9-9AC7-3DF0-5B04CCEE0946}"/>
              </a:ext>
            </a:extLst>
          </p:cNvPr>
          <p:cNvPicPr>
            <a:picLocks noChangeAspect="1"/>
          </p:cNvPicPr>
          <p:nvPr/>
        </p:nvPicPr>
        <p:blipFill>
          <a:blip r:embed="rId5">
            <a:extLst>
              <a:ext uri="{BEBA8EAE-BF5A-486C-A8C5-ECC9F3942E4B}">
                <a14:imgProps xmlns:a14="http://schemas.microsoft.com/office/drawing/2010/main">
                  <a14:imgLayer r:embed="rId6">
                    <a14:imgEffect>
                      <a14:artisticPencilGrayscale/>
                    </a14:imgEffect>
                  </a14:imgLayer>
                </a14:imgProps>
              </a:ext>
            </a:extLst>
          </a:blip>
          <a:stretch>
            <a:fillRect/>
          </a:stretch>
        </p:blipFill>
        <p:spPr>
          <a:xfrm>
            <a:off x="13293725" y="7600673"/>
            <a:ext cx="1057275" cy="441236"/>
          </a:xfrm>
          <a:prstGeom prst="rect">
            <a:avLst/>
          </a:prstGeom>
        </p:spPr>
      </p:pic>
      <p:sp>
        <p:nvSpPr>
          <p:cNvPr id="16" name="TextBox 15">
            <a:extLst>
              <a:ext uri="{FF2B5EF4-FFF2-40B4-BE49-F238E27FC236}">
                <a16:creationId xmlns:a16="http://schemas.microsoft.com/office/drawing/2014/main" id="{BA9D8B3A-F1E7-AECA-BE33-581051CC127E}"/>
              </a:ext>
            </a:extLst>
          </p:cNvPr>
          <p:cNvSpPr txBox="1"/>
          <p:nvPr/>
        </p:nvSpPr>
        <p:spPr>
          <a:xfrm>
            <a:off x="279400" y="7734132"/>
            <a:ext cx="7315200" cy="307777"/>
          </a:xfrm>
          <a:prstGeom prst="rect">
            <a:avLst/>
          </a:prstGeom>
        </p:spPr>
        <p:txBody>
          <a:bodyPr wrap="square">
            <a:spAutoFit/>
          </a:bodyPr>
          <a:lstStyle/>
          <a:p>
            <a:r>
              <a:rPr lang="en-US" sz="1400" dirty="0">
                <a:solidFill>
                  <a:schemeClr val="bg2">
                    <a:lumMod val="75000"/>
                  </a:schemeClr>
                </a:solidFill>
                <a:latin typeface="DejaVu Sans Light" panose="020B0203030804020204" pitchFamily="34" charset="0"/>
                <a:ea typeface="DejaVu Sans Light" panose="020B0203030804020204" pitchFamily="34" charset="0"/>
                <a:cs typeface="DejaVu Sans Light" panose="020B0203030804020204" pitchFamily="34" charset="0"/>
              </a:rPr>
              <a:t>cesarsotovalero.net </a:t>
            </a:r>
            <a:endParaRPr lang="en-US" sz="1400" dirty="0">
              <a:solidFill>
                <a:schemeClr val="bg2">
                  <a:lumMod val="75000"/>
                </a:schemeClr>
              </a:solidFill>
            </a:endParaRPr>
          </a:p>
        </p:txBody>
      </p:sp>
      <p:pic>
        <p:nvPicPr>
          <p:cNvPr id="17" name="Picture 16" descr="A red arrow pointing down&#10;&#10;Description automatically generated">
            <a:extLst>
              <a:ext uri="{FF2B5EF4-FFF2-40B4-BE49-F238E27FC236}">
                <a16:creationId xmlns:a16="http://schemas.microsoft.com/office/drawing/2014/main" id="{D9845086-684F-5C26-7AD3-6A44E8B843D0}"/>
              </a:ext>
            </a:extLst>
          </p:cNvPr>
          <p:cNvPicPr>
            <a:picLocks noChangeAspect="1"/>
          </p:cNvPicPr>
          <p:nvPr/>
        </p:nvPicPr>
        <p:blipFill>
          <a:blip r:embed="rId7"/>
          <a:stretch>
            <a:fillRect/>
          </a:stretch>
        </p:blipFill>
        <p:spPr>
          <a:xfrm rot="7150665">
            <a:off x="6977758" y="1725343"/>
            <a:ext cx="1257379" cy="1176337"/>
          </a:xfrm>
          <a:prstGeom prst="rect">
            <a:avLst/>
          </a:prstGeom>
        </p:spPr>
      </p:pic>
    </p:spTree>
    <p:extLst>
      <p:ext uri="{BB962C8B-B14F-4D97-AF65-F5344CB8AC3E}">
        <p14:creationId xmlns:p14="http://schemas.microsoft.com/office/powerpoint/2010/main" val="19277825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64522a4d-f12f-4888-8028-d80fdde3b7d9}" enabled="1" method="Privileged" siteId="{9a8ff9e3-0e35-4620-a724-e9834dc50b51}" contentBits="0" removed="0"/>
</clbl:labelList>
</file>

<file path=docProps/app.xml><?xml version="1.0" encoding="utf-8"?>
<Properties xmlns="http://schemas.openxmlformats.org/officeDocument/2006/extended-properties" xmlns:vt="http://schemas.openxmlformats.org/officeDocument/2006/docPropsVTypes">
  <TotalTime>0</TotalTime>
  <Words>4916</Words>
  <Application>Microsoft Office PowerPoint</Application>
  <PresentationFormat>Custom</PresentationFormat>
  <Paragraphs>388</Paragraphs>
  <Slides>37</Slides>
  <Notes>37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Roboto</vt:lpstr>
      <vt:lpstr>DejaVu Sans</vt:lpstr>
      <vt:lpstr>DejaVu Sans Light</vt:lpstr>
      <vt:lpstr>Century Supra T4</vt:lpstr>
      <vt:lpstr>Arial</vt:lpstr>
      <vt:lpstr>DM Sans Semi Bold</vt:lpstr>
      <vt:lpstr>Fira Mono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Soto Valero, César</dc:creator>
  <cp:lastModifiedBy>Soto Valero, César</cp:lastModifiedBy>
  <cp:revision>17</cp:revision>
  <dcterms:created xsi:type="dcterms:W3CDTF">2025-12-03T10:31:59Z</dcterms:created>
  <dcterms:modified xsi:type="dcterms:W3CDTF">2025-12-10T18:35:25Z</dcterms:modified>
</cp:coreProperties>
</file>