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 id="2147483673" r:id="rId3"/>
    <p:sldMasterId id="2147483686" r:id="rId4"/>
    <p:sldMasterId id="2147483699" r:id="rId5"/>
  </p:sldMasterIdLst>
  <p:notesMasterIdLst>
    <p:notesMasterId r:id="rId95"/>
  </p:notesMasterIdLst>
  <p:sldIdLst>
    <p:sldId id="256" r:id="rId6"/>
    <p:sldId id="302" r:id="rId7"/>
    <p:sldId id="531" r:id="rId8"/>
    <p:sldId id="309" r:id="rId9"/>
    <p:sldId id="520" r:id="rId10"/>
    <p:sldId id="539" r:id="rId11"/>
    <p:sldId id="540" r:id="rId12"/>
    <p:sldId id="541" r:id="rId13"/>
    <p:sldId id="542" r:id="rId14"/>
    <p:sldId id="526" r:id="rId15"/>
    <p:sldId id="523" r:id="rId16"/>
    <p:sldId id="522" r:id="rId17"/>
    <p:sldId id="524" r:id="rId18"/>
    <p:sldId id="519" r:id="rId19"/>
    <p:sldId id="521" r:id="rId20"/>
    <p:sldId id="306" r:id="rId21"/>
    <p:sldId id="262" r:id="rId22"/>
    <p:sldId id="510" r:id="rId23"/>
    <p:sldId id="515" r:id="rId24"/>
    <p:sldId id="534" r:id="rId25"/>
    <p:sldId id="533" r:id="rId26"/>
    <p:sldId id="504" r:id="rId27"/>
    <p:sldId id="260" r:id="rId28"/>
    <p:sldId id="508" r:id="rId29"/>
    <p:sldId id="507" r:id="rId30"/>
    <p:sldId id="261" r:id="rId31"/>
    <p:sldId id="512" r:id="rId32"/>
    <p:sldId id="263" r:id="rId33"/>
    <p:sldId id="264" r:id="rId34"/>
    <p:sldId id="298" r:id="rId35"/>
    <p:sldId id="304" r:id="rId36"/>
    <p:sldId id="265" r:id="rId37"/>
    <p:sldId id="532" r:id="rId38"/>
    <p:sldId id="266" r:id="rId39"/>
    <p:sldId id="276" r:id="rId40"/>
    <p:sldId id="268" r:id="rId41"/>
    <p:sldId id="278" r:id="rId42"/>
    <p:sldId id="279" r:id="rId43"/>
    <p:sldId id="281" r:id="rId44"/>
    <p:sldId id="535" r:id="rId45"/>
    <p:sldId id="282" r:id="rId46"/>
    <p:sldId id="283" r:id="rId47"/>
    <p:sldId id="536" r:id="rId48"/>
    <p:sldId id="286" r:id="rId49"/>
    <p:sldId id="285" r:id="rId50"/>
    <p:sldId id="287" r:id="rId51"/>
    <p:sldId id="288" r:id="rId52"/>
    <p:sldId id="289" r:id="rId53"/>
    <p:sldId id="537" r:id="rId54"/>
    <p:sldId id="290" r:id="rId55"/>
    <p:sldId id="292" r:id="rId56"/>
    <p:sldId id="538" r:id="rId57"/>
    <p:sldId id="307" r:id="rId58"/>
    <p:sldId id="294" r:id="rId59"/>
    <p:sldId id="503" r:id="rId60"/>
    <p:sldId id="527" r:id="rId61"/>
    <p:sldId id="310" r:id="rId62"/>
    <p:sldId id="311" r:id="rId63"/>
    <p:sldId id="295" r:id="rId64"/>
    <p:sldId id="291" r:id="rId65"/>
    <p:sldId id="293" r:id="rId66"/>
    <p:sldId id="284" r:id="rId67"/>
    <p:sldId id="513" r:id="rId68"/>
    <p:sldId id="514" r:id="rId69"/>
    <p:sldId id="267" r:id="rId70"/>
    <p:sldId id="277" r:id="rId71"/>
    <p:sldId id="257" r:id="rId72"/>
    <p:sldId id="303" r:id="rId73"/>
    <p:sldId id="516" r:id="rId74"/>
    <p:sldId id="517" r:id="rId75"/>
    <p:sldId id="366" r:id="rId76"/>
    <p:sldId id="361" r:id="rId77"/>
    <p:sldId id="370" r:id="rId78"/>
    <p:sldId id="495" r:id="rId79"/>
    <p:sldId id="509" r:id="rId80"/>
    <p:sldId id="362" r:id="rId81"/>
    <p:sldId id="363" r:id="rId82"/>
    <p:sldId id="364" r:id="rId83"/>
    <p:sldId id="365" r:id="rId84"/>
    <p:sldId id="496" r:id="rId85"/>
    <p:sldId id="492" r:id="rId86"/>
    <p:sldId id="497" r:id="rId87"/>
    <p:sldId id="498" r:id="rId88"/>
    <p:sldId id="499" r:id="rId89"/>
    <p:sldId id="500" r:id="rId90"/>
    <p:sldId id="502" r:id="rId91"/>
    <p:sldId id="269" r:id="rId92"/>
    <p:sldId id="274" r:id="rId93"/>
    <p:sldId id="275" r:id="rId94"/>
  </p:sldIdLst>
  <p:sldSz cx="9144000" cy="5143500" type="screen16x9"/>
  <p:notesSz cx="6858000" cy="9144000"/>
  <p:embeddedFontLst>
    <p:embeddedFont>
      <p:font typeface="Barlow" pitchFamily="2" charset="77"/>
      <p:regular r:id="rId96"/>
      <p:bold r:id="rId97"/>
      <p:italic r:id="rId98"/>
      <p:boldItalic r:id="rId99"/>
    </p:embeddedFont>
    <p:embeddedFont>
      <p:font typeface="BITSTREAM VERA SANS MONO" panose="020B0609030804020204" pitchFamily="49" charset="0"/>
      <p:regular r:id="rId100"/>
      <p:bold r:id="rId101"/>
    </p:embeddedFont>
    <p:embeddedFont>
      <p:font typeface="Calibri" panose="020F0502020204030204" pitchFamily="34" charset="0"/>
      <p:regular r:id="rId102"/>
      <p:bold r:id="rId103"/>
      <p:italic r:id="rId104"/>
      <p:boldItalic r:id="rId105"/>
    </p:embeddedFont>
    <p:embeddedFont>
      <p:font typeface="Equity Text A" pitchFamily="2" charset="77"/>
      <p:regular r:id="rId106"/>
      <p:bold r:id="rId107"/>
      <p:italic r:id="rId108"/>
      <p:boldItalic r:id="rId109"/>
    </p:embeddedFont>
    <p:embeddedFont>
      <p:font typeface="Fira Code Light" panose="020B0809050000020004" pitchFamily="49" charset="0"/>
      <p:regular r:id="rId110"/>
    </p:embeddedFont>
    <p:embeddedFont>
      <p:font typeface="JetBrains Mono" panose="020B0509020102050004" pitchFamily="49" charset="77"/>
      <p:regular r:id="rId111"/>
      <p:bold r:id="rId112"/>
      <p:italic r:id="rId113"/>
      <p:boldItalic r:id="rId114"/>
    </p:embeddedFont>
    <p:embeddedFont>
      <p:font typeface="JetBrains Mono Light" panose="020B0309020102050004" pitchFamily="49" charset="77"/>
      <p:regular r:id="rId115"/>
      <p:italic r:id="rId116"/>
    </p:embeddedFont>
    <p:embeddedFont>
      <p:font typeface="Linux Biolinum" panose="02000503000000000000" pitchFamily="2" charset="0"/>
      <p:regular r:id="rId117"/>
      <p:bold r:id="rId118"/>
      <p:italic r:id="rId119"/>
    </p:embeddedFont>
    <p:embeddedFont>
      <p:font typeface="Rasa" panose="02020503060400000000" pitchFamily="18" charset="77"/>
      <p:regular r:id="rId120"/>
      <p:bold r:id="rId121"/>
      <p:italic r:id="rId122"/>
      <p:boldItalic r:id="rId123"/>
    </p:embeddedFont>
    <p:embeddedFont>
      <p:font typeface="Roboto" panose="02000000000000000000" pitchFamily="2" charset="0"/>
      <p:regular r:id="rId124"/>
      <p:bold r:id="rId125"/>
      <p:italic r:id="rId126"/>
      <p:boldItalic r:id="rId127"/>
    </p:embeddedFont>
    <p:embeddedFont>
      <p:font typeface="Roboto Black" panose="02000000000000000000" pitchFamily="2" charset="0"/>
      <p:bold r:id="rId128"/>
      <p:italic r:id="rId129"/>
      <p:boldItalic r:id="rId130"/>
    </p:embeddedFont>
    <p:embeddedFont>
      <p:font typeface="Roboto Light" panose="02000000000000000000" pitchFamily="2" charset="0"/>
      <p:regular r:id="rId131"/>
      <p:italic r:id="rId132"/>
    </p:embeddedFont>
    <p:embeddedFont>
      <p:font typeface="Roboto Medium" panose="02000000000000000000" pitchFamily="2" charset="0"/>
      <p:regular r:id="rId133"/>
      <p:bold r:id="rId134"/>
      <p:italic r:id="rId135"/>
      <p:boldItalic r:id="rId136"/>
    </p:embeddedFont>
    <p:embeddedFont>
      <p:font typeface="Roboto Thin" panose="02000000000000000000" pitchFamily="2" charset="0"/>
      <p:regular r:id="rId137"/>
      <p:italic r:id="rId1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9" roundtripDataSignature="AMtx7mhTzWJmE0UC/YEbWTmUOdb9WCwpC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6"/>
    <a:srgbClr val="195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FD0820-B8D3-40FA-8CEB-BCF186CAC063}">
  <a:tblStyle styleId="{B8FD0820-B8D3-40FA-8CEB-BCF186CAC0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2"/>
    <p:restoredTop sz="85762"/>
  </p:normalViewPr>
  <p:slideViewPr>
    <p:cSldViewPr snapToGrid="0">
      <p:cViewPr varScale="1">
        <p:scale>
          <a:sx n="176" d="100"/>
          <a:sy n="176" d="100"/>
        </p:scale>
        <p:origin x="116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22.fntdata"/><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43.fntdata"/><Relationship Id="rId107" Type="http://schemas.openxmlformats.org/officeDocument/2006/relationships/font" Target="fonts/font12.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7.fntdata"/><Relationship Id="rId123" Type="http://schemas.openxmlformats.org/officeDocument/2006/relationships/font" Target="fonts/font28.fntdata"/><Relationship Id="rId128" Type="http://schemas.openxmlformats.org/officeDocument/2006/relationships/font" Target="fonts/font33.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18.fntdata"/><Relationship Id="rId118" Type="http://schemas.openxmlformats.org/officeDocument/2006/relationships/font" Target="fonts/font23.fntdata"/><Relationship Id="rId134" Type="http://schemas.openxmlformats.org/officeDocument/2006/relationships/font" Target="fonts/font39.fntdata"/><Relationship Id="rId139" Type="http://customschemas.google.com/relationships/presentationmetadata" Target="meta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8.fntdata"/><Relationship Id="rId108" Type="http://schemas.openxmlformats.org/officeDocument/2006/relationships/font" Target="fonts/font13.fntdata"/><Relationship Id="rId124" Type="http://schemas.openxmlformats.org/officeDocument/2006/relationships/font" Target="fonts/font29.fntdata"/><Relationship Id="rId129" Type="http://schemas.openxmlformats.org/officeDocument/2006/relationships/font" Target="fonts/font34.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1.fntdata"/><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9.fntdata"/><Relationship Id="rId119" Type="http://schemas.openxmlformats.org/officeDocument/2006/relationships/font" Target="fonts/font24.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35.fntdata"/><Relationship Id="rId135" Type="http://schemas.openxmlformats.org/officeDocument/2006/relationships/font" Target="fonts/font40.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4.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font" Target="fonts/font25.fntdata"/><Relationship Id="rId125" Type="http://schemas.openxmlformats.org/officeDocument/2006/relationships/font" Target="fonts/font30.fntdata"/><Relationship Id="rId141"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5.fntdata"/><Relationship Id="rId115" Type="http://schemas.openxmlformats.org/officeDocument/2006/relationships/font" Target="fonts/font20.fntdata"/><Relationship Id="rId131" Type="http://schemas.openxmlformats.org/officeDocument/2006/relationships/font" Target="fonts/font36.fntdata"/><Relationship Id="rId136" Type="http://schemas.openxmlformats.org/officeDocument/2006/relationships/font" Target="fonts/font41.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5.fntdata"/><Relationship Id="rId105" Type="http://schemas.openxmlformats.org/officeDocument/2006/relationships/font" Target="fonts/font10.fntdata"/><Relationship Id="rId126" Type="http://schemas.openxmlformats.org/officeDocument/2006/relationships/font" Target="fonts/font3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font" Target="fonts/font3.fntdata"/><Relationship Id="rId121" Type="http://schemas.openxmlformats.org/officeDocument/2006/relationships/font" Target="fonts/font26.fntdata"/><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21.fntdata"/><Relationship Id="rId137" Type="http://schemas.openxmlformats.org/officeDocument/2006/relationships/font" Target="fonts/font42.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6.fntdata"/><Relationship Id="rId132" Type="http://schemas.openxmlformats.org/officeDocument/2006/relationships/font" Target="fonts/font37.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11.fntdata"/><Relationship Id="rId127" Type="http://schemas.openxmlformats.org/officeDocument/2006/relationships/font" Target="fonts/font32.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font" Target="fonts/font4.fntdata"/><Relationship Id="rId101" Type="http://schemas.openxmlformats.org/officeDocument/2006/relationships/font" Target="fonts/font6.fntdata"/><Relationship Id="rId122" Type="http://schemas.openxmlformats.org/officeDocument/2006/relationships/font" Target="fonts/font27.fntdata"/><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font" Target="fonts/font17.fntdata"/><Relationship Id="rId133" Type="http://schemas.openxmlformats.org/officeDocument/2006/relationships/font" Target="fonts/font38.fntdata"/><Relationship Id="rId16" Type="http://schemas.openxmlformats.org/officeDocument/2006/relationships/slide" Target="slides/slide1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barChart>
        <c:barDir val="col"/>
        <c:grouping val="percentStacked"/>
        <c:varyColors val="0"/>
        <c:ser>
          <c:idx val="0"/>
          <c:order val="0"/>
          <c:tx>
            <c:strRef>
              <c:f>label 0</c:f>
              <c:strCache>
                <c:ptCount val="1"/>
                <c:pt idx="0">
                  <c:v>Bloated</c:v>
                </c:pt>
              </c:strCache>
            </c:strRef>
          </c:tx>
          <c:spPr>
            <a:solidFill>
              <a:srgbClr val="4472C4"/>
            </a:solidFill>
            <a:ln>
              <a:noFill/>
            </a:ln>
          </c:spPr>
          <c:invertIfNegative val="0"/>
          <c:dLbls>
            <c:spPr>
              <a:noFill/>
              <a:ln>
                <a:noFill/>
              </a:ln>
              <a:effectLst/>
            </c:spPr>
            <c:txPr>
              <a:bodyPr/>
              <a:lstStyle/>
              <a:p>
                <a:pPr>
                  <a:defRPr sz="1000" b="0" strike="noStrike" spc="-1">
                    <a:solidFill>
                      <a:srgbClr val="000000"/>
                    </a:solidFill>
                    <a:latin typeface="Arial"/>
                    <a:ea typeface="DejaVu Sans"/>
                  </a:defRPr>
                </a:pPr>
                <a:endParaRPr lang="en-S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3"/>
                <c:pt idx="0">
                  <c:v>Direct</c:v>
                </c:pt>
                <c:pt idx="1">
                  <c:v>Inherited</c:v>
                </c:pt>
                <c:pt idx="2">
                  <c:v>Transitive</c:v>
                </c:pt>
              </c:strCache>
            </c:strRef>
          </c:cat>
          <c:val>
            <c:numRef>
              <c:f>0</c:f>
              <c:numCache>
                <c:formatCode>General</c:formatCode>
                <c:ptCount val="3"/>
                <c:pt idx="0">
                  <c:v>2.7</c:v>
                </c:pt>
                <c:pt idx="1">
                  <c:v>15.1</c:v>
                </c:pt>
                <c:pt idx="2">
                  <c:v>57</c:v>
                </c:pt>
              </c:numCache>
            </c:numRef>
          </c:val>
          <c:extLst>
            <c:ext xmlns:c16="http://schemas.microsoft.com/office/drawing/2014/chart" uri="{C3380CC4-5D6E-409C-BE32-E72D297353CC}">
              <c16:uniqueId val="{00000000-9D7A-394A-B8E5-7D88898B72A6}"/>
            </c:ext>
          </c:extLst>
        </c:ser>
        <c:ser>
          <c:idx val="1"/>
          <c:order val="1"/>
          <c:tx>
            <c:strRef>
              <c:f>label 1</c:f>
              <c:strCache>
                <c:ptCount val="1"/>
                <c:pt idx="0">
                  <c:v>Used</c:v>
                </c:pt>
              </c:strCache>
            </c:strRef>
          </c:tx>
          <c:spPr>
            <a:solidFill>
              <a:srgbClr val="ED7D31"/>
            </a:solidFill>
            <a:ln>
              <a:noFill/>
            </a:ln>
          </c:spPr>
          <c:invertIfNegative val="0"/>
          <c:dLbls>
            <c:spPr>
              <a:noFill/>
              <a:ln>
                <a:noFill/>
              </a:ln>
              <a:effectLst/>
            </c:spPr>
            <c:txPr>
              <a:bodyPr/>
              <a:lstStyle/>
              <a:p>
                <a:pPr>
                  <a:defRPr sz="1000" b="0" strike="noStrike" spc="-1">
                    <a:solidFill>
                      <a:srgbClr val="000000"/>
                    </a:solidFill>
                    <a:latin typeface="Arial"/>
                    <a:ea typeface="DejaVu Sans"/>
                  </a:defRPr>
                </a:pPr>
                <a:endParaRPr lang="en-SE"/>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3"/>
                <c:pt idx="0">
                  <c:v>Direct</c:v>
                </c:pt>
                <c:pt idx="1">
                  <c:v>Inherited</c:v>
                </c:pt>
                <c:pt idx="2">
                  <c:v>Transitive</c:v>
                </c:pt>
              </c:strCache>
            </c:strRef>
          </c:cat>
          <c:val>
            <c:numRef>
              <c:f>1</c:f>
              <c:numCache>
                <c:formatCode>General</c:formatCode>
                <c:ptCount val="3"/>
                <c:pt idx="0">
                  <c:v>97.3</c:v>
                </c:pt>
                <c:pt idx="1">
                  <c:v>84.9</c:v>
                </c:pt>
                <c:pt idx="2">
                  <c:v>47</c:v>
                </c:pt>
              </c:numCache>
            </c:numRef>
          </c:val>
          <c:extLst>
            <c:ext xmlns:c16="http://schemas.microsoft.com/office/drawing/2014/chart" uri="{C3380CC4-5D6E-409C-BE32-E72D297353CC}">
              <c16:uniqueId val="{00000001-9D7A-394A-B8E5-7D88898B72A6}"/>
            </c:ext>
          </c:extLst>
        </c:ser>
        <c:dLbls>
          <c:showLegendKey val="0"/>
          <c:showVal val="0"/>
          <c:showCatName val="0"/>
          <c:showSerName val="0"/>
          <c:showPercent val="0"/>
          <c:showBubbleSize val="0"/>
        </c:dLbls>
        <c:gapWidth val="150"/>
        <c:overlap val="100"/>
        <c:axId val="56799743"/>
        <c:axId val="72734305"/>
      </c:barChart>
      <c:catAx>
        <c:axId val="56799743"/>
        <c:scaling>
          <c:orientation val="minMax"/>
        </c:scaling>
        <c:delete val="0"/>
        <c:axPos val="b"/>
        <c:numFmt formatCode="General" sourceLinked="1"/>
        <c:majorTickMark val="none"/>
        <c:minorTickMark val="none"/>
        <c:tickLblPos val="nextTo"/>
        <c:spPr>
          <a:ln w="9360">
            <a:solidFill>
              <a:srgbClr val="D9D9D9"/>
            </a:solidFill>
            <a:round/>
          </a:ln>
        </c:spPr>
        <c:txPr>
          <a:bodyPr/>
          <a:lstStyle/>
          <a:p>
            <a:pPr>
              <a:defRPr sz="1197" b="0" strike="noStrike" spc="-1">
                <a:solidFill>
                  <a:srgbClr val="E7E6E6"/>
                </a:solidFill>
                <a:latin typeface="Roboto" panose="02000000000000000000" pitchFamily="2" charset="0"/>
                <a:ea typeface="Roboto" panose="02000000000000000000" pitchFamily="2" charset="0"/>
              </a:defRPr>
            </a:pPr>
            <a:endParaRPr lang="en-SE"/>
          </a:p>
        </c:txPr>
        <c:crossAx val="72734305"/>
        <c:crosses val="autoZero"/>
        <c:auto val="1"/>
        <c:lblAlgn val="ctr"/>
        <c:lblOffset val="100"/>
        <c:noMultiLvlLbl val="0"/>
      </c:catAx>
      <c:valAx>
        <c:axId val="72734305"/>
        <c:scaling>
          <c:orientation val="minMax"/>
        </c:scaling>
        <c:delete val="0"/>
        <c:axPos val="l"/>
        <c:majorGridlines>
          <c:spPr>
            <a:ln w="9360">
              <a:solidFill>
                <a:srgbClr val="E7E6E6">
                  <a:alpha val="31000"/>
                </a:srgbClr>
              </a:solidFill>
              <a:round/>
            </a:ln>
          </c:spPr>
        </c:majorGridlines>
        <c:title>
          <c:tx>
            <c:rich>
              <a:bodyPr rot="-5400000"/>
              <a:lstStyle/>
              <a:p>
                <a:pPr>
                  <a:defRPr lang="en-GB" sz="1330" b="0" strike="noStrike" spc="-1">
                    <a:solidFill>
                      <a:srgbClr val="E7E6E6"/>
                    </a:solidFill>
                    <a:latin typeface="Roboto" panose="02000000000000000000" pitchFamily="2" charset="0"/>
                    <a:ea typeface="Roboto" panose="02000000000000000000" pitchFamily="2" charset="0"/>
                  </a:defRPr>
                </a:pPr>
                <a:r>
                  <a:rPr lang="en-GB" sz="1330" b="0" strike="noStrike" spc="-1">
                    <a:solidFill>
                      <a:srgbClr val="E7E6E6"/>
                    </a:solidFill>
                    <a:latin typeface="Roboto" panose="02000000000000000000" pitchFamily="2" charset="0"/>
                    <a:ea typeface="Roboto" panose="02000000000000000000" pitchFamily="2" charset="0"/>
                  </a:rPr>
                  <a:t>Dependencies</a:t>
                </a:r>
              </a:p>
            </c:rich>
          </c:tx>
          <c:overlay val="0"/>
          <c:spPr>
            <a:noFill/>
            <a:ln>
              <a:noFill/>
            </a:ln>
          </c:spPr>
        </c:title>
        <c:numFmt formatCode="0%" sourceLinked="0"/>
        <c:majorTickMark val="none"/>
        <c:minorTickMark val="none"/>
        <c:tickLblPos val="nextTo"/>
        <c:spPr>
          <a:ln w="6480">
            <a:noFill/>
          </a:ln>
        </c:spPr>
        <c:txPr>
          <a:bodyPr/>
          <a:lstStyle/>
          <a:p>
            <a:pPr>
              <a:defRPr sz="1197" b="0" strike="noStrike" spc="-1">
                <a:solidFill>
                  <a:srgbClr val="E7E6E6"/>
                </a:solidFill>
                <a:latin typeface="Roboto" panose="02000000000000000000" pitchFamily="2" charset="0"/>
                <a:ea typeface="Roboto" panose="02000000000000000000" pitchFamily="2" charset="0"/>
              </a:defRPr>
            </a:pPr>
            <a:endParaRPr lang="en-SE"/>
          </a:p>
        </c:txPr>
        <c:crossAx val="56799743"/>
        <c:crosses val="autoZero"/>
        <c:crossBetween val="between"/>
      </c:valAx>
      <c:spPr>
        <a:noFill/>
        <a:ln>
          <a:noFill/>
        </a:ln>
      </c:spPr>
    </c:plotArea>
    <c:legend>
      <c:legendPos val="b"/>
      <c:layout>
        <c:manualLayout>
          <c:xMode val="edge"/>
          <c:yMode val="edge"/>
          <c:x val="0.42181925052737101"/>
          <c:y val="0.93508673697085898"/>
          <c:w val="0.301925666771234"/>
          <c:h val="6.4913241481134101E-2"/>
        </c:manualLayout>
      </c:layout>
      <c:overlay val="0"/>
      <c:spPr>
        <a:noFill/>
        <a:ln>
          <a:noFill/>
        </a:ln>
      </c:spPr>
      <c:txPr>
        <a:bodyPr/>
        <a:lstStyle/>
        <a:p>
          <a:pPr>
            <a:defRPr sz="1197" b="0" strike="noStrike" spc="-1">
              <a:solidFill>
                <a:srgbClr val="E7E6E6"/>
              </a:solidFill>
              <a:latin typeface="Roboto" panose="02000000000000000000" pitchFamily="2" charset="0"/>
              <a:ea typeface="Roboto" panose="02000000000000000000" pitchFamily="2" charset="0"/>
            </a:defRPr>
          </a:pPr>
          <a:endParaRPr lang="en-SE"/>
        </a:p>
      </c:txPr>
    </c:legend>
    <c:plotVisOnly val="1"/>
    <c:dispBlanksAs val="gap"/>
    <c:showDLblsOverMax val="1"/>
  </c:chart>
  <c:spPr>
    <a:noFill/>
    <a:ln w="936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pieChart>
        <c:varyColors val="1"/>
        <c:ser>
          <c:idx val="0"/>
          <c:order val="0"/>
          <c:tx>
            <c:strRef>
              <c:f>label 0</c:f>
              <c:strCache>
                <c:ptCount val="1"/>
                <c:pt idx="0">
                  <c:v>Sales</c:v>
                </c:pt>
              </c:strCache>
            </c:strRef>
          </c:tx>
          <c:spPr>
            <a:solidFill>
              <a:srgbClr val="4472C4"/>
            </a:solidFill>
            <a:ln>
              <a:noFill/>
            </a:ln>
          </c:spPr>
          <c:dPt>
            <c:idx val="0"/>
            <c:bubble3D val="0"/>
            <c:explosion val="8"/>
            <c:spPr>
              <a:solidFill>
                <a:srgbClr val="4472C4"/>
              </a:solidFill>
              <a:ln w="19080">
                <a:noFill/>
              </a:ln>
            </c:spPr>
            <c:extLst>
              <c:ext xmlns:c16="http://schemas.microsoft.com/office/drawing/2014/chart" uri="{C3380CC4-5D6E-409C-BE32-E72D297353CC}">
                <c16:uniqueId val="{00000001-5885-1C4C-8ECD-B48978EE0835}"/>
              </c:ext>
            </c:extLst>
          </c:dPt>
          <c:dPt>
            <c:idx val="1"/>
            <c:bubble3D val="0"/>
            <c:explosion val="10"/>
            <c:spPr>
              <a:solidFill>
                <a:srgbClr val="ED7D31"/>
              </a:solidFill>
              <a:ln w="19080">
                <a:noFill/>
              </a:ln>
            </c:spPr>
            <c:extLst>
              <c:ext xmlns:c16="http://schemas.microsoft.com/office/drawing/2014/chart" uri="{C3380CC4-5D6E-409C-BE32-E72D297353CC}">
                <c16:uniqueId val="{00000003-5885-1C4C-8ECD-B48978EE0835}"/>
              </c:ext>
            </c:extLst>
          </c:dPt>
          <c:dPt>
            <c:idx val="2"/>
            <c:bubble3D val="0"/>
            <c:explosion val="9"/>
            <c:spPr>
              <a:solidFill>
                <a:srgbClr val="A5A5A5"/>
              </a:solidFill>
              <a:ln w="19080">
                <a:noFill/>
              </a:ln>
            </c:spPr>
            <c:extLst>
              <c:ext xmlns:c16="http://schemas.microsoft.com/office/drawing/2014/chart" uri="{C3380CC4-5D6E-409C-BE32-E72D297353CC}">
                <c16:uniqueId val="{00000005-5885-1C4C-8ECD-B48978EE0835}"/>
              </c:ext>
            </c:extLst>
          </c:dPt>
          <c:dLbls>
            <c:dLbl>
              <c:idx val="0"/>
              <c:tx>
                <c:rich>
                  <a:bodyPr/>
                  <a:lstStyle/>
                  <a:p>
                    <a:r>
                      <a:rPr lang="en-US" sz="2400" b="0" strike="noStrike" spc="-1" dirty="0">
                        <a:latin typeface="Arial"/>
                      </a:rPr>
                      <a:t>21</a:t>
                    </a:r>
                  </a:p>
                </c:rich>
              </c:tx>
              <c:numFmt formatCode="0%" sourceLinked="0"/>
              <c:spPr/>
              <c:dLblPos val="ctr"/>
              <c:showLegendKey val="0"/>
              <c:showVal val="0"/>
              <c:showCatName val="0"/>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1-5885-1C4C-8ECD-B48978EE0835}"/>
                </c:ext>
              </c:extLst>
            </c:dLbl>
            <c:dLbl>
              <c:idx val="1"/>
              <c:tx>
                <c:rich>
                  <a:bodyPr/>
                  <a:lstStyle/>
                  <a:p>
                    <a:r>
                      <a:rPr lang="en-US" sz="2400" b="0" strike="noStrike" spc="-1" dirty="0">
                        <a:latin typeface="Arial"/>
                      </a:rPr>
                      <a:t>5</a:t>
                    </a:r>
                  </a:p>
                </c:rich>
              </c:tx>
              <c:numFmt formatCode="0%" sourceLinked="0"/>
              <c:spPr/>
              <c:dLblPos val="ctr"/>
              <c:showLegendKey val="0"/>
              <c:showVal val="0"/>
              <c:showCatName val="0"/>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3-5885-1C4C-8ECD-B48978EE0835}"/>
                </c:ext>
              </c:extLst>
            </c:dLbl>
            <c:dLbl>
              <c:idx val="2"/>
              <c:tx>
                <c:rich>
                  <a:bodyPr/>
                  <a:lstStyle/>
                  <a:p>
                    <a:r>
                      <a:rPr lang="en-US" sz="2400" b="0" strike="noStrike" spc="-1" dirty="0">
                        <a:latin typeface="Arial"/>
                      </a:rPr>
                      <a:t>4</a:t>
                    </a:r>
                  </a:p>
                </c:rich>
              </c:tx>
              <c:numFmt formatCode="0%" sourceLinked="0"/>
              <c:spPr/>
              <c:dLblPos val="ctr"/>
              <c:showLegendKey val="0"/>
              <c:showVal val="0"/>
              <c:showCatName val="0"/>
              <c:showSerName val="0"/>
              <c:showPercent val="1"/>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5-5885-1C4C-8ECD-B48978EE0835}"/>
                </c:ext>
              </c:extLst>
            </c:dLbl>
            <c:numFmt formatCode="0%" sourceLinked="0"/>
            <c:spPr>
              <a:noFill/>
              <a:ln>
                <a:noFill/>
              </a:ln>
              <a:effectLst/>
            </c:spPr>
            <c:txPr>
              <a:bodyPr/>
              <a:lstStyle/>
              <a:p>
                <a:pPr>
                  <a:defRPr sz="2400" b="0" strike="noStrike" spc="-1">
                    <a:solidFill>
                      <a:srgbClr val="404040"/>
                    </a:solidFill>
                    <a:latin typeface="BITSTREAM VERA SANS MONO"/>
                    <a:ea typeface="DejaVu Sans"/>
                  </a:defRPr>
                </a:pPr>
                <a:endParaRPr lang="en-SE"/>
              </a:p>
            </c:txPr>
            <c:dLblPos val="ctr"/>
            <c:showLegendKey val="0"/>
            <c:showVal val="0"/>
            <c:showCatName val="0"/>
            <c:showSerName val="0"/>
            <c:showPercent val="1"/>
            <c:showBubbleSize val="1"/>
            <c:separator>
</c:separator>
            <c:showLeaderLines val="0"/>
            <c:extLst>
              <c:ext xmlns:c15="http://schemas.microsoft.com/office/drawing/2012/chart" uri="{CE6537A1-D6FC-4f65-9D91-7224C49458BB}"/>
            </c:extLst>
          </c:dLbls>
          <c:cat>
            <c:strRef>
              <c:f>categories</c:f>
              <c:strCache>
                <c:ptCount val="3"/>
                <c:pt idx="0">
                  <c:v>Accepted &amp; Merged</c:v>
                </c:pt>
                <c:pt idx="1">
                  <c:v>Rejected</c:v>
                </c:pt>
                <c:pt idx="2">
                  <c:v>NA</c:v>
                </c:pt>
              </c:strCache>
            </c:strRef>
          </c:cat>
          <c:val>
            <c:numRef>
              <c:f>0</c:f>
              <c:numCache>
                <c:formatCode>General</c:formatCode>
                <c:ptCount val="3"/>
                <c:pt idx="0">
                  <c:v>21</c:v>
                </c:pt>
                <c:pt idx="1">
                  <c:v>5</c:v>
                </c:pt>
                <c:pt idx="2">
                  <c:v>4</c:v>
                </c:pt>
              </c:numCache>
            </c:numRef>
          </c:val>
          <c:extLst>
            <c:ext xmlns:c16="http://schemas.microsoft.com/office/drawing/2014/chart" uri="{C3380CC4-5D6E-409C-BE32-E72D297353CC}">
              <c16:uniqueId val="{00000006-5885-1C4C-8ECD-B48978EE0835}"/>
            </c:ext>
          </c:extLst>
        </c:ser>
        <c:dLbls>
          <c:showLegendKey val="0"/>
          <c:showVal val="0"/>
          <c:showCatName val="0"/>
          <c:showSerName val="0"/>
          <c:showPercent val="0"/>
          <c:showBubbleSize val="0"/>
          <c:showLeaderLines val="0"/>
        </c:dLbls>
        <c:firstSliceAng val="0"/>
      </c:pieChart>
      <c:spPr>
        <a:noFill/>
        <a:ln>
          <a:noFill/>
        </a:ln>
      </c:spPr>
    </c:plotArea>
    <c:legend>
      <c:legendPos val="b"/>
      <c:overlay val="0"/>
      <c:spPr>
        <a:noFill/>
        <a:ln>
          <a:noFill/>
        </a:ln>
      </c:spPr>
      <c:txPr>
        <a:bodyPr/>
        <a:lstStyle/>
        <a:p>
          <a:pPr>
            <a:defRPr sz="1197" b="0" strike="noStrike" spc="-1">
              <a:solidFill>
                <a:srgbClr val="E7E6E6"/>
              </a:solidFill>
              <a:latin typeface="Roboto" panose="02000000000000000000" pitchFamily="2" charset="0"/>
              <a:ea typeface="Roboto" panose="02000000000000000000" pitchFamily="2" charset="0"/>
            </a:defRPr>
          </a:pPr>
          <a:endParaRPr lang="en-SE"/>
        </a:p>
      </c:txPr>
    </c:legend>
    <c:plotVisOnly val="1"/>
    <c:dispBlanksAs val="gap"/>
    <c:showDLblsOverMax val="1"/>
  </c:chart>
  <c:spPr>
    <a:noFill/>
    <a:ln w="936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35"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Hello, </a:t>
            </a:r>
          </a:p>
          <a:p>
            <a:pPr marL="0" lvl="0" indent="0" algn="l" rtl="0">
              <a:lnSpc>
                <a:spcPct val="100000"/>
              </a:lnSpc>
              <a:spcBef>
                <a:spcPts val="0"/>
              </a:spcBef>
              <a:spcAft>
                <a:spcPts val="0"/>
              </a:spcAft>
              <a:buSzPts val="1400"/>
              <a:buNone/>
            </a:pPr>
            <a:r>
              <a:rPr lang="en-US" dirty="0"/>
              <a:t>This is my presentation of my Doctoral Thesis, which title is “Debloating Java Dependencies”</a:t>
            </a:r>
          </a:p>
          <a:p>
            <a:pPr marL="0" lvl="0" indent="0" algn="l" rtl="0">
              <a:lnSpc>
                <a:spcPct val="100000"/>
              </a:lnSpc>
              <a:spcBef>
                <a:spcPts val="0"/>
              </a:spcBef>
              <a:spcAft>
                <a:spcPts val="0"/>
              </a:spcAft>
              <a:buSzPts val="1400"/>
              <a:buNone/>
            </a:pPr>
            <a:r>
              <a:rPr lang="en-US" dirty="0"/>
              <a:t>My name is César Soto Valero.</a:t>
            </a:r>
          </a:p>
          <a:p>
            <a:pPr marL="0" lvl="0" indent="0" algn="l" rtl="0">
              <a:lnSpc>
                <a:spcPct val="100000"/>
              </a:lnSpc>
              <a:spcBef>
                <a:spcPts val="0"/>
              </a:spcBef>
              <a:spcAft>
                <a:spcPts val="0"/>
              </a:spcAft>
              <a:buSzPts val="1400"/>
              <a:buNone/>
            </a:pPr>
            <a:r>
              <a:rPr lang="en-US" dirty="0"/>
              <a:t>I’m a PhD student at KTH, supervised by Professors Benoit </a:t>
            </a:r>
            <a:r>
              <a:rPr lang="en-US" dirty="0" err="1"/>
              <a:t>Baudry</a:t>
            </a:r>
            <a:r>
              <a:rPr lang="en-US" dirty="0"/>
              <a:t> and Martin </a:t>
            </a:r>
            <a:r>
              <a:rPr lang="en-US" dirty="0" err="1"/>
              <a:t>Monperrus</a:t>
            </a:r>
            <a:r>
              <a:rPr lang="en-US" dirty="0"/>
              <a:t>.</a:t>
            </a:r>
          </a:p>
          <a:p>
            <a:pPr marL="0" lvl="0" indent="0" algn="l" rtl="0">
              <a:lnSpc>
                <a:spcPct val="100000"/>
              </a:lnSpc>
              <a:spcBef>
                <a:spcPts val="0"/>
              </a:spcBef>
              <a:spcAft>
                <a:spcPts val="0"/>
              </a:spcAft>
              <a:buSzPts val="1400"/>
              <a:buNone/>
            </a:pPr>
            <a:r>
              <a:rPr lang="en-US" dirty="0"/>
              <a:t>I’m also a WASP PhD student. WASP is the largest research program in Sweden funded by the Wallenberg Foundation. </a:t>
            </a:r>
          </a:p>
          <a:p>
            <a:pPr marL="0" lvl="0" indent="0" algn="l" rtl="0">
              <a:lnSpc>
                <a:spcPct val="100000"/>
              </a:lnSpc>
              <a:spcBef>
                <a:spcPts val="0"/>
              </a:spcBef>
              <a:spcAft>
                <a:spcPts val="0"/>
              </a:spcAft>
              <a:buSzPts val="1400"/>
              <a:buNone/>
            </a:pPr>
            <a:r>
              <a:rPr lang="en-US" dirty="0"/>
              <a:t>And during my PhD I was also part of the Castor Software Research Centre. </a:t>
            </a:r>
          </a:p>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S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3200" dirty="0">
                <a:effectLst/>
                <a:latin typeface="Arial" panose="020B0604020202020204" pitchFamily="34" charset="0"/>
              </a:rPr>
              <a:t>Software debloating is the process of automatically detecting and removing software bloat across the software development lifecycle.</a:t>
            </a:r>
            <a:endParaRPr lang="en-GB" sz="1400" b="0" i="0" u="none" strike="noStrike" cap="none" dirty="0">
              <a:solidFill>
                <a:schemeClr val="bg1"/>
              </a:solidFill>
              <a:latin typeface="Equity Text A" pitchFamily="2" charset="77"/>
              <a:ea typeface="Roboto"/>
              <a:sym typeface="Arial"/>
            </a:endParaRPr>
          </a:p>
          <a:p>
            <a:pPr marL="216000" indent="-214920">
              <a:lnSpc>
                <a:spcPct val="100000"/>
              </a:lnSpc>
              <a:tabLst>
                <a:tab pos="0" algn="l"/>
              </a:tabLst>
            </a:pPr>
            <a:endParaRPr lang="en-GB" sz="4400" dirty="0">
              <a:effectLst/>
              <a:latin typeface="Arial" panose="020B0604020202020204" pitchFamily="34" charset="0"/>
            </a:endParaRPr>
          </a:p>
          <a:p>
            <a:pPr marL="216000" indent="-214920">
              <a:lnSpc>
                <a:spcPct val="100000"/>
              </a:lnSpc>
              <a:tabLst>
                <a:tab pos="0" algn="l"/>
              </a:tabLst>
            </a:pPr>
            <a:endParaRPr lang="en-GB" sz="4400" dirty="0">
              <a:effectLst/>
              <a:latin typeface="Arial" panose="020B0604020202020204" pitchFamily="34" charset="0"/>
            </a:endParaRPr>
          </a:p>
          <a:p>
            <a:pPr marL="216000" indent="-214920">
              <a:lnSpc>
                <a:spcPct val="100000"/>
              </a:lnSpc>
              <a:tabLst>
                <a:tab pos="0" algn="l"/>
              </a:tabLst>
            </a:pPr>
            <a:r>
              <a:rPr lang="en-GB" sz="4400" dirty="0">
                <a:effectLst/>
                <a:latin typeface="Arial" panose="020B0604020202020204" pitchFamily="34" charset="0"/>
              </a:rPr>
              <a:t>The first challenge entails a thorough examination of the codebase and the software development lifecycle to pinpoint areas containing unnecessary or redundant code.</a:t>
            </a:r>
          </a:p>
          <a:p>
            <a:pPr marL="216000" indent="-214920">
              <a:lnSpc>
                <a:spcPct val="100000"/>
              </a:lnSpc>
              <a:tabLst>
                <a:tab pos="0" algn="l"/>
              </a:tabLst>
            </a:pPr>
            <a:r>
              <a:rPr lang="en-GB" sz="4400" dirty="0">
                <a:effectLst/>
                <a:latin typeface="Arial" panose="020B0604020202020204" pitchFamily="34" charset="0"/>
              </a:rPr>
              <a:t>The second challenge involves surgically removing the bloated code through code-specific transformation techniques.</a:t>
            </a:r>
          </a:p>
          <a:p>
            <a:pPr marL="216000" indent="-214920">
              <a:lnSpc>
                <a:spcPct val="100000"/>
              </a:lnSpc>
              <a:tabLst>
                <a:tab pos="0" algn="l"/>
              </a:tabLst>
            </a:pPr>
            <a:r>
              <a:rPr lang="en-GB" sz="4400" dirty="0">
                <a:effectLst/>
                <a:latin typeface="Arial" panose="020B0604020202020204" pitchFamily="34" charset="0"/>
              </a:rPr>
              <a:t>Finally, assessing the validity of the debloated artifact requires comprehensive testing and validation to ensure that the removal of bloated code has not introduced new errors or adversely impacted the application’s functionality, performance, or reliability.</a:t>
            </a:r>
          </a:p>
          <a:p>
            <a:pPr marL="216000" indent="-214920">
              <a:lnSpc>
                <a:spcPct val="100000"/>
              </a:lnSpc>
              <a:tabLst>
                <a:tab pos="0" algn="l"/>
              </a:tabLst>
            </a:pPr>
            <a:endParaRPr lang="en-GB" sz="4400" b="0" strike="noStrike" spc="-1" dirty="0">
              <a:effectLst/>
              <a:latin typeface="Arial" panose="020B0604020202020204" pitchFamily="34" charset="0"/>
            </a:endParaRPr>
          </a:p>
          <a:p>
            <a:pPr marL="216000" indent="-214920">
              <a:lnSpc>
                <a:spcPct val="100000"/>
              </a:lnSpc>
              <a:tabLst>
                <a:tab pos="0" algn="l"/>
              </a:tabLst>
            </a:pPr>
            <a:r>
              <a:rPr lang="en-GB" sz="4400" dirty="0">
                <a:effectLst/>
                <a:latin typeface="Arial" panose="020B0604020202020204" pitchFamily="34" charset="0"/>
              </a:rPr>
              <a:t>By effectively executing these tasks, developers can create leaner, more efficient software, and ensure a better user experience.</a:t>
            </a: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33787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19967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7961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3200" dirty="0">
                <a:effectLst/>
                <a:latin typeface="Arial" panose="020B0604020202020204" pitchFamily="34" charset="0"/>
              </a:rPr>
              <a:t>Software debloating is the process of automatically detecting and removing software bloat across the software development lifecycle.</a:t>
            </a:r>
            <a:endParaRPr lang="en-GB" sz="1400" b="0" i="0" u="none" strike="noStrike" cap="none" dirty="0">
              <a:solidFill>
                <a:schemeClr val="bg1"/>
              </a:solidFill>
              <a:latin typeface="Equity Text A" pitchFamily="2" charset="77"/>
              <a:ea typeface="Roboto"/>
              <a:sym typeface="Arial"/>
            </a:endParaRPr>
          </a:p>
          <a:p>
            <a:pPr marL="216000" indent="-214920">
              <a:lnSpc>
                <a:spcPct val="100000"/>
              </a:lnSpc>
              <a:tabLst>
                <a:tab pos="0" algn="l"/>
              </a:tabLst>
            </a:pPr>
            <a:endParaRPr lang="en-GB" sz="4400" dirty="0">
              <a:effectLst/>
              <a:latin typeface="Arial" panose="020B0604020202020204" pitchFamily="34" charset="0"/>
            </a:endParaRPr>
          </a:p>
          <a:p>
            <a:pPr marL="216000" indent="-214920">
              <a:lnSpc>
                <a:spcPct val="100000"/>
              </a:lnSpc>
              <a:tabLst>
                <a:tab pos="0" algn="l"/>
              </a:tabLst>
            </a:pPr>
            <a:endParaRPr lang="en-GB" sz="4400" dirty="0">
              <a:effectLst/>
              <a:latin typeface="Arial" panose="020B0604020202020204" pitchFamily="34" charset="0"/>
            </a:endParaRPr>
          </a:p>
          <a:p>
            <a:pPr marL="216000" indent="-214920">
              <a:lnSpc>
                <a:spcPct val="100000"/>
              </a:lnSpc>
              <a:tabLst>
                <a:tab pos="0" algn="l"/>
              </a:tabLst>
            </a:pPr>
            <a:r>
              <a:rPr lang="en-GB" sz="4400" dirty="0">
                <a:effectLst/>
                <a:latin typeface="Arial" panose="020B0604020202020204" pitchFamily="34" charset="0"/>
              </a:rPr>
              <a:t>The first challenge entails a thorough examination of the codebase and the software development lifecycle to pinpoint areas containing unnecessary or redundant code.</a:t>
            </a:r>
          </a:p>
          <a:p>
            <a:pPr marL="216000" indent="-214920">
              <a:lnSpc>
                <a:spcPct val="100000"/>
              </a:lnSpc>
              <a:tabLst>
                <a:tab pos="0" algn="l"/>
              </a:tabLst>
            </a:pPr>
            <a:r>
              <a:rPr lang="en-GB" sz="4400" dirty="0">
                <a:effectLst/>
                <a:latin typeface="Arial" panose="020B0604020202020204" pitchFamily="34" charset="0"/>
              </a:rPr>
              <a:t>The second challenge involves surgically removing the bloated code through code-specific transformation techniques.</a:t>
            </a:r>
          </a:p>
          <a:p>
            <a:pPr marL="216000" indent="-214920">
              <a:lnSpc>
                <a:spcPct val="100000"/>
              </a:lnSpc>
              <a:tabLst>
                <a:tab pos="0" algn="l"/>
              </a:tabLst>
            </a:pPr>
            <a:r>
              <a:rPr lang="en-GB" sz="4400" dirty="0">
                <a:effectLst/>
                <a:latin typeface="Arial" panose="020B0604020202020204" pitchFamily="34" charset="0"/>
              </a:rPr>
              <a:t>Finally, assessing the validity of the debloated artifact requires comprehensive testing and validation to ensure that the removal of bloated code has not introduced new errors or adversely impacted the application’s functionality, performance, or reliability.</a:t>
            </a:r>
          </a:p>
          <a:p>
            <a:pPr marL="216000" indent="-214920">
              <a:lnSpc>
                <a:spcPct val="100000"/>
              </a:lnSpc>
              <a:tabLst>
                <a:tab pos="0" algn="l"/>
              </a:tabLst>
            </a:pPr>
            <a:endParaRPr lang="en-GB" sz="4400" b="0" strike="noStrike" spc="-1" dirty="0">
              <a:effectLst/>
              <a:latin typeface="Arial" panose="020B0604020202020204" pitchFamily="34" charset="0"/>
            </a:endParaRPr>
          </a:p>
          <a:p>
            <a:pPr marL="216000" indent="-214920">
              <a:lnSpc>
                <a:spcPct val="100000"/>
              </a:lnSpc>
              <a:tabLst>
                <a:tab pos="0" algn="l"/>
              </a:tabLst>
            </a:pPr>
            <a:r>
              <a:rPr lang="en-GB" sz="4400" dirty="0">
                <a:effectLst/>
                <a:latin typeface="Arial" panose="020B0604020202020204" pitchFamily="34" charset="0"/>
              </a:rPr>
              <a:t>By effectively executing these tasks, developers can create leaner, more efficient software, and ensure a better user experience.</a:t>
            </a: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16084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35034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9600" dirty="0">
                <a:effectLst/>
                <a:latin typeface="Arial" panose="020B0604020202020204" pitchFamily="34" charset="0"/>
              </a:rPr>
              <a:t>The essence of this thesis is on tackling the code bloat that arises as a result of the increasing complexity in software systems, in one software ecosystem in particular: The Java Maven ecosystem.</a:t>
            </a:r>
          </a:p>
          <a:p>
            <a:pPr marL="216000" indent="-214920">
              <a:lnSpc>
                <a:spcPct val="100000"/>
              </a:lnSpc>
              <a:tabLst>
                <a:tab pos="0" algn="l"/>
              </a:tabLst>
            </a:pPr>
            <a:r>
              <a:rPr lang="en-GB" sz="9600" dirty="0">
                <a:effectLst/>
                <a:latin typeface="Arial" panose="020B0604020202020204" pitchFamily="34" charset="0"/>
              </a:rPr>
              <a:t>In particular, our contributions focus on the fact that current debloating techniques for Java lack the ability to detect and remove code bloat coming from third-party dependencies. To overcome the existing limitations, we propose novel debloating techniques that prioritize minimally invasive changes in the dependency tree of software projects, thereby  making it easier for developers to adopt them. Unlike existing debloating methods that focus on producing leaner binaries and enhancing the precision of static and dynamic program analysis for debloating, our contributions are </a:t>
            </a:r>
            <a:r>
              <a:rPr lang="en-GB" sz="9600" dirty="0" err="1">
                <a:effectLst/>
                <a:latin typeface="Arial" panose="020B0604020202020204" pitchFamily="34" charset="0"/>
              </a:rPr>
              <a:t>centered</a:t>
            </a:r>
            <a:r>
              <a:rPr lang="en-GB" sz="9600" dirty="0">
                <a:effectLst/>
                <a:latin typeface="Arial" panose="020B0604020202020204" pitchFamily="34" charset="0"/>
              </a:rPr>
              <a:t> on a different aspect. We target the removal of code originating from the software supply chain of third-party  libraries, which we have identified as a fundamental source of code bloat. This not only contributes to enhancing the maintainability of the applications, but also reduces the attack surface and improves the projects’ build performance. By leveraging the developers’ familiarity with build systems, we implement debloating techniques that can readily debloat Java applications at build time. the development of MAVEN-based debloating tools has not only demonstrated significant value in addressing this challenge, but also facilitated user adoption.</a:t>
            </a:r>
          </a:p>
          <a:p>
            <a:pPr marL="216000" indent="-214920">
              <a:lnSpc>
                <a:spcPct val="100000"/>
              </a:lnSpc>
              <a:tabLst>
                <a:tab pos="0" algn="l"/>
              </a:tabLst>
            </a:pPr>
            <a:endParaRPr lang="en-GB" sz="9600" dirty="0">
              <a:effectLst/>
              <a:latin typeface="Arial" panose="020B0604020202020204" pitchFamily="34" charset="0"/>
            </a:endParaRPr>
          </a:p>
          <a:p>
            <a:pPr marL="1372680" indent="-1371600">
              <a:lnSpc>
                <a:spcPct val="100000"/>
              </a:lnSpc>
              <a:buAutoNum type="arabicPeriod"/>
              <a:tabLst>
                <a:tab pos="0" algn="l"/>
              </a:tabLst>
            </a:pPr>
            <a:r>
              <a:rPr lang="en-US" sz="8000" dirty="0">
                <a:solidFill>
                  <a:schemeClr val="lt1"/>
                </a:solidFill>
                <a:latin typeface="Equity Text A" pitchFamily="2" charset="77"/>
                <a:ea typeface="Roboto"/>
              </a:rPr>
              <a:t>A debloating approach to help developers identify and remove bloated dependencies in Java projects that build with Maven</a:t>
            </a:r>
          </a:p>
          <a:p>
            <a:pPr marL="1372680" marR="0" lvl="0" indent="-1371600" algn="l" defTabSz="914400" rtl="0" eaLnBrk="1" fontAlgn="auto" latinLnBrk="0" hangingPunct="1">
              <a:lnSpc>
                <a:spcPct val="100000"/>
              </a:lnSpc>
              <a:spcBef>
                <a:spcPts val="0"/>
              </a:spcBef>
              <a:spcAft>
                <a:spcPts val="0"/>
              </a:spcAft>
              <a:buClr>
                <a:srgbClr val="000000"/>
              </a:buClr>
              <a:buSzPts val="1400"/>
              <a:buFont typeface="Arial"/>
              <a:buAutoNum type="arabicPeriod"/>
              <a:tabLst>
                <a:tab pos="0" algn="l"/>
              </a:tabLst>
              <a:defRPr/>
            </a:pPr>
            <a:r>
              <a:rPr lang="en-US" sz="8000" dirty="0">
                <a:solidFill>
                  <a:schemeClr val="lt1"/>
                </a:solidFill>
                <a:latin typeface="Equity Text A" pitchFamily="2" charset="77"/>
                <a:ea typeface="Roboto"/>
              </a:rPr>
              <a:t>A technique that specializes individual dependencies to the specific needs of Java projects</a:t>
            </a:r>
          </a:p>
          <a:p>
            <a:pPr marL="1372680" marR="0" lvl="0" indent="-1371600" algn="l" defTabSz="914400" rtl="0" eaLnBrk="1" fontAlgn="auto" latinLnBrk="0" hangingPunct="1">
              <a:lnSpc>
                <a:spcPct val="100000"/>
              </a:lnSpc>
              <a:spcBef>
                <a:spcPts val="0"/>
              </a:spcBef>
              <a:spcAft>
                <a:spcPts val="0"/>
              </a:spcAft>
              <a:buClr>
                <a:srgbClr val="000000"/>
              </a:buClr>
              <a:buSzPts val="1400"/>
              <a:buFont typeface="Arial"/>
              <a:buAutoNum type="arabicPeriod"/>
              <a:tabLst>
                <a:tab pos="0" algn="l"/>
              </a:tabLst>
              <a:defRPr/>
            </a:pPr>
            <a:r>
              <a:rPr lang="en-US" sz="8000" dirty="0">
                <a:solidFill>
                  <a:schemeClr val="lt1"/>
                </a:solidFill>
                <a:latin typeface="Equity Text A" pitchFamily="2" charset="77"/>
                <a:ea typeface="Roboto"/>
              </a:rPr>
              <a:t>A debloating technique to determine which classes in Java libraries and their dependencies are actually necessary for their clients</a:t>
            </a:r>
          </a:p>
          <a:p>
            <a:pPr marL="1372680" indent="-1371600">
              <a:lnSpc>
                <a:spcPct val="100000"/>
              </a:lnSpc>
              <a:buAutoNum type="arabicPeriod"/>
              <a:tabLst>
                <a:tab pos="0" algn="l"/>
              </a:tabLst>
            </a:pPr>
            <a:endParaRPr lang="en-GB" sz="8000" dirty="0">
              <a:effectLst/>
              <a:latin typeface="Arial" panose="020B0604020202020204" pitchFamily="34" charset="0"/>
            </a:endParaRPr>
          </a:p>
          <a:p>
            <a:pPr marL="216000" indent="-214920">
              <a:lnSpc>
                <a:spcPct val="100000"/>
              </a:lnSpc>
              <a:tabLst>
                <a:tab pos="0" algn="l"/>
              </a:tabLst>
            </a:pPr>
            <a:endParaRPr lang="en-GB" sz="8000" dirty="0">
              <a:effectLst/>
              <a:latin typeface="Arial" panose="020B0604020202020204" pitchFamily="34" charset="0"/>
            </a:endParaRPr>
          </a:p>
          <a:p>
            <a:pPr marL="216000" indent="-214920">
              <a:lnSpc>
                <a:spcPct val="100000"/>
              </a:lnSpc>
              <a:tabLst>
                <a:tab pos="0" algn="l"/>
              </a:tabLst>
            </a:pPr>
            <a:r>
              <a:rPr lang="en-GB" sz="8000" dirty="0">
                <a:effectLst/>
                <a:latin typeface="Arial" panose="020B0604020202020204" pitchFamily="34" charset="0"/>
              </a:rPr>
              <a:t>While static and dynamic code analysis have shown promising results in identifying unused features [64] and other types of bloat in Java applications, there is still a need to extend their applicability to third-party libraries. </a:t>
            </a:r>
            <a:endParaRPr lang="en-GB" sz="4400" dirty="0">
              <a:effectLst/>
              <a:latin typeface="Arial" panose="020B0604020202020204" pitchFamily="34" charset="0"/>
            </a:endParaRPr>
          </a:p>
          <a:p>
            <a:pPr marL="216000" indent="-214920">
              <a:lnSpc>
                <a:spcPct val="100000"/>
              </a:lnSpc>
              <a:tabLst>
                <a:tab pos="0" algn="l"/>
              </a:tabLst>
            </a:pPr>
            <a:endParaRPr lang="en-GB" sz="4400" dirty="0">
              <a:effectLst/>
              <a:latin typeface="Arial" panose="020B0604020202020204" pitchFamily="34" charset="0"/>
            </a:endParaRPr>
          </a:p>
          <a:p>
            <a:pPr marL="216000" indent="-214920">
              <a:lnSpc>
                <a:spcPct val="100000"/>
              </a:lnSpc>
              <a:tabLst>
                <a:tab pos="0" algn="l"/>
              </a:tabLst>
            </a:pPr>
            <a:endParaRPr lang="en-GB" sz="4400" dirty="0">
              <a:effectLst/>
              <a:latin typeface="Arial" panose="020B0604020202020204" pitchFamily="34" charset="0"/>
            </a:endParaRPr>
          </a:p>
          <a:p>
            <a:pPr marL="216000" indent="-214920">
              <a:lnSpc>
                <a:spcPct val="100000"/>
              </a:lnSpc>
              <a:tabLst>
                <a:tab pos="0" algn="l"/>
              </a:tabLst>
            </a:pPr>
            <a:r>
              <a:rPr lang="en-GB" sz="4400" dirty="0">
                <a:effectLst/>
                <a:latin typeface="Arial" panose="020B0604020202020204" pitchFamily="34" charset="0"/>
              </a:rPr>
              <a:t>In the context of this work, we investigate the use of debloating techniques to remove the software bloat resulting from the addition of third-party dependencies.</a:t>
            </a:r>
          </a:p>
          <a:p>
            <a:pPr marL="216000" indent="-214920">
              <a:lnSpc>
                <a:spcPct val="100000"/>
              </a:lnSpc>
              <a:tabLst>
                <a:tab pos="0" algn="l"/>
              </a:tabLst>
            </a:pPr>
            <a:endParaRPr lang="en-GB" sz="4400" b="0" strike="noStrike" spc="-1" dirty="0">
              <a:effectLst/>
              <a:latin typeface="Arial" panose="020B0604020202020204" pitchFamily="34" charset="0"/>
            </a:endParaRPr>
          </a:p>
          <a:p>
            <a:pPr marL="216000" indent="-214920">
              <a:lnSpc>
                <a:spcPct val="100000"/>
              </a:lnSpc>
              <a:tabLst>
                <a:tab pos="0" algn="l"/>
              </a:tabLst>
            </a:pPr>
            <a:r>
              <a:rPr lang="en-GB" sz="4400" dirty="0">
                <a:effectLst/>
                <a:latin typeface="Arial" panose="020B0604020202020204" pitchFamily="34" charset="0"/>
              </a:rPr>
              <a:t>Tackling software bloat within third-party dependencies poses unique challenges, primarily due to the restricted influence that developers possess over the internals of these libraries [55], which complicates the process of identifying and removing unnecessary code without altering the libraries’ binaries.</a:t>
            </a: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8673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03955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US" sz="2000" b="0" strike="noStrike" spc="-1" dirty="0">
                <a:latin typeface="Arial"/>
              </a:rPr>
              <a:t>In Java, the compilation of the previous code produces the following bytecode.</a:t>
            </a: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30595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9495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dirty="0">
                <a:solidFill>
                  <a:schemeClr val="bg1"/>
                </a:solidFill>
                <a:latin typeface="Equity Text A" pitchFamily="2" charset="77"/>
              </a:rPr>
              <a:t>Gerard J. </a:t>
            </a:r>
            <a:r>
              <a:rPr lang="en-GB" sz="2000" dirty="0" err="1">
                <a:solidFill>
                  <a:schemeClr val="bg1"/>
                </a:solidFill>
                <a:latin typeface="Equity Text A" pitchFamily="2" charset="77"/>
              </a:rPr>
              <a:t>Holzmann</a:t>
            </a:r>
            <a:r>
              <a:rPr lang="en-GB" sz="2000" dirty="0">
                <a:solidFill>
                  <a:schemeClr val="bg1"/>
                </a:solidFill>
                <a:latin typeface="Equity Text A" pitchFamily="2" charset="77"/>
              </a:rPr>
              <a:t>, a well known Computer Scientist for his contributions to Formal Methods and Model Checking…</a:t>
            </a:r>
          </a:p>
          <a:p>
            <a:pPr marL="216000" indent="-214920">
              <a:lnSpc>
                <a:spcPct val="100000"/>
              </a:lnSpc>
              <a:tabLst>
                <a:tab pos="0" algn="l"/>
              </a:tabLst>
            </a:pPr>
            <a:r>
              <a:rPr lang="en-GB" sz="2000" b="0" strike="noStrike" spc="-1" dirty="0">
                <a:solidFill>
                  <a:schemeClr val="bg1"/>
                </a:solidFill>
                <a:latin typeface="Equity Text A" pitchFamily="2" charset="77"/>
              </a:rPr>
              <a:t>In an influential paper titled “Code </a:t>
            </a:r>
            <a:r>
              <a:rPr lang="en-GB" sz="2000" b="0" strike="noStrike" spc="-1" dirty="0" err="1">
                <a:solidFill>
                  <a:schemeClr val="bg1"/>
                </a:solidFill>
                <a:latin typeface="Equity Text A" pitchFamily="2" charset="77"/>
              </a:rPr>
              <a:t>Inflantion</a:t>
            </a:r>
            <a:r>
              <a:rPr lang="en-GB" sz="2000" b="0" strike="noStrike" spc="-1" dirty="0">
                <a:solidFill>
                  <a:schemeClr val="bg1"/>
                </a:solidFill>
                <a:latin typeface="Equity Text A" pitchFamily="2" charset="77"/>
              </a:rPr>
              <a:t>”, published in 2015 in the IEEE Software magazine.</a:t>
            </a: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70290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55021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11259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PlaceHolder 1"/>
          <p:cNvSpPr>
            <a:spLocks noGrp="1" noRot="1" noChangeAspect="1"/>
          </p:cNvSpPr>
          <p:nvPr>
            <p:ph type="sldImg"/>
          </p:nvPr>
        </p:nvSpPr>
        <p:spPr>
          <a:xfrm>
            <a:off x="685800" y="1143000"/>
            <a:ext cx="5484813" cy="3084513"/>
          </a:xfrm>
          <a:prstGeom prst="rect">
            <a:avLst/>
          </a:prstGeom>
        </p:spPr>
      </p:sp>
      <p:sp>
        <p:nvSpPr>
          <p:cNvPr id="54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28C05-0181-40C1-8E29-3457E9628C7A}"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605536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PlaceHolder 1"/>
          <p:cNvSpPr>
            <a:spLocks noGrp="1" noRot="1" noChangeAspect="1"/>
          </p:cNvSpPr>
          <p:nvPr>
            <p:ph type="sldImg"/>
          </p:nvPr>
        </p:nvSpPr>
        <p:spPr>
          <a:xfrm>
            <a:off x="685800" y="1143000"/>
            <a:ext cx="5484813" cy="3084513"/>
          </a:xfrm>
          <a:prstGeom prst="rect">
            <a:avLst/>
          </a:prstGeom>
        </p:spPr>
      </p:sp>
      <p:sp>
        <p:nvSpPr>
          <p:cNvPr id="54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28C05-0181-40C1-8E29-3457E9628C7A}"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PlaceHolder 1"/>
          <p:cNvSpPr>
            <a:spLocks noGrp="1" noRot="1" noChangeAspect="1"/>
          </p:cNvSpPr>
          <p:nvPr>
            <p:ph type="sldImg"/>
          </p:nvPr>
        </p:nvSpPr>
        <p:spPr>
          <a:xfrm>
            <a:off x="685800" y="1143000"/>
            <a:ext cx="5484813" cy="3084513"/>
          </a:xfrm>
          <a:prstGeom prst="rect">
            <a:avLst/>
          </a:prstGeom>
        </p:spPr>
      </p:sp>
      <p:sp>
        <p:nvSpPr>
          <p:cNvPr id="54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28C05-0181-40C1-8E29-3457E9628C7A}"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30848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PlaceHolder 1"/>
          <p:cNvSpPr>
            <a:spLocks noGrp="1" noRot="1" noChangeAspect="1"/>
          </p:cNvSpPr>
          <p:nvPr>
            <p:ph type="sldImg"/>
          </p:nvPr>
        </p:nvSpPr>
        <p:spPr>
          <a:xfrm>
            <a:off x="685800" y="1143000"/>
            <a:ext cx="5484813" cy="3084513"/>
          </a:xfrm>
          <a:prstGeom prst="rect">
            <a:avLst/>
          </a:prstGeom>
        </p:spPr>
      </p:sp>
      <p:sp>
        <p:nvSpPr>
          <p:cNvPr id="54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28C05-0181-40C1-8E29-3457E9628C7A}"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48613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76273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PlaceHolder 1"/>
          <p:cNvSpPr>
            <a:spLocks noGrp="1" noRot="1" noChangeAspect="1"/>
          </p:cNvSpPr>
          <p:nvPr>
            <p:ph type="sldImg"/>
          </p:nvPr>
        </p:nvSpPr>
        <p:spPr>
          <a:xfrm>
            <a:off x="685800" y="1143000"/>
            <a:ext cx="5484813" cy="3084513"/>
          </a:xfrm>
          <a:prstGeom prst="rect">
            <a:avLst/>
          </a:prstGeom>
        </p:spPr>
      </p:sp>
      <p:sp>
        <p:nvSpPr>
          <p:cNvPr id="558"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So, coming back to our example. </a:t>
            </a:r>
            <a:endParaRPr lang="en-US" sz="2000" b="0" strike="noStrike" spc="-1">
              <a:latin typeface="Arial"/>
            </a:endParaRPr>
          </a:p>
          <a:p>
            <a:pPr marL="216000" indent="-214920">
              <a:lnSpc>
                <a:spcPct val="100000"/>
              </a:lnSpc>
              <a:tabLst>
                <a:tab pos="0" algn="l"/>
              </a:tabLst>
            </a:pPr>
            <a:r>
              <a:rPr lang="en-SE" sz="2000" b="0" strike="noStrike" spc="-1">
                <a:latin typeface="Arial"/>
              </a:rPr>
              <a:t>DepClean  starts by looking at the part of the code in P that calls third-party dependencies.</a:t>
            </a:r>
            <a:endParaRPr lang="en-US" sz="2000" b="0" strike="noStrike" spc="-1">
              <a:latin typeface="Arial"/>
            </a:endParaRPr>
          </a:p>
          <a:p>
            <a:pPr marL="216000" indent="-214920">
              <a:lnSpc>
                <a:spcPct val="100000"/>
              </a:lnSpc>
              <a:tabLst>
                <a:tab pos="0" algn="l"/>
              </a:tabLst>
            </a:pPr>
            <a:r>
              <a:rPr lang="en-SE" sz="2000" b="0" strike="noStrike" spc="-1">
                <a:latin typeface="Arial"/>
              </a:rPr>
              <a:t>In this example, there are two sets in P, one of them uses a subset of the dependency A, and the other uses a subset of the dependency F.</a:t>
            </a:r>
            <a:endParaRPr lang="en-US" sz="2000" b="0" strike="noStrike" spc="-1">
              <a:latin typeface="Arial"/>
            </a:endParaRPr>
          </a:p>
          <a:p>
            <a:pPr marL="216000" indent="-214920">
              <a:lnSpc>
                <a:spcPct val="100000"/>
              </a:lnSpc>
              <a:tabLst>
                <a:tab pos="0" algn="l"/>
              </a:tabLst>
            </a:pPr>
            <a:r>
              <a:rPr lang="en-SE" sz="2000" b="0" strike="noStrike" spc="-1">
                <a:latin typeface="Arial"/>
              </a:rPr>
              <a:t>And, as we can see, the project P doesn’t use the direct dependencies B and C, so we can remove these dependencies from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 To do so, we just need to remove a couple of entries in the dependencies declaration of the pom file of P.</a:t>
            </a:r>
            <a:endParaRPr lang="en-US" sz="2000" b="0" strike="noStrike" spc="-1">
              <a:latin typeface="Arial"/>
            </a:endParaRPr>
          </a:p>
        </p:txBody>
      </p:sp>
      <p:sp>
        <p:nvSpPr>
          <p:cNvPr id="559"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54970-9E7E-4FCB-8477-43278DDE091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noRot="1" noChangeAspect="1"/>
          </p:cNvSpPr>
          <p:nvPr>
            <p:ph type="sldImg"/>
          </p:nvPr>
        </p:nvSpPr>
        <p:spPr>
          <a:xfrm>
            <a:off x="685800" y="1143000"/>
            <a:ext cx="5484813" cy="3084513"/>
          </a:xfrm>
          <a:prstGeom prst="rect">
            <a:avLst/>
          </a:prstGeom>
        </p:spPr>
      </p:sp>
      <p:sp>
        <p:nvSpPr>
          <p:cNvPr id="561"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Now, we can see that the part of A that is used by P, calls some instructions of the dependency D.</a:t>
            </a:r>
            <a:endParaRPr lang="en-US" sz="2000" b="0" strike="noStrike" spc="-1">
              <a:latin typeface="Arial"/>
            </a:endParaRPr>
          </a:p>
          <a:p>
            <a:pPr marL="216000" indent="-214920">
              <a:lnSpc>
                <a:spcPct val="100000"/>
              </a:lnSpc>
              <a:tabLst>
                <a:tab pos="0" algn="l"/>
              </a:tabLst>
            </a:pPr>
            <a:r>
              <a:rPr lang="en-GB" sz="2000" b="0" strike="noStrike" spc="-1">
                <a:latin typeface="Arial"/>
              </a:rPr>
              <a:t>But it doesn’t call any API member of E.</a:t>
            </a:r>
            <a:endParaRPr lang="en-US" sz="2000" b="0" strike="noStrike" spc="-1">
              <a:latin typeface="Arial"/>
            </a:endParaRPr>
          </a:p>
          <a:p>
            <a:pPr marL="216000" indent="-214920">
              <a:lnSpc>
                <a:spcPct val="100000"/>
              </a:lnSpc>
              <a:tabLst>
                <a:tab pos="0" algn="l"/>
              </a:tabLst>
            </a:pPr>
            <a:r>
              <a:rPr lang="en-GB" sz="2000" b="0" strike="noStrike" spc="-1">
                <a:latin typeface="Arial"/>
              </a:rPr>
              <a:t>So, in the context of the project P, which is the one that we are analyzing, the transitive dependency D is used, while the transitive dependency E is bloated.</a:t>
            </a:r>
            <a:endParaRPr lang="en-US" sz="2000" b="0" strike="noStrike" spc="-1">
              <a:latin typeface="Arial"/>
            </a:endParaRPr>
          </a:p>
          <a:p>
            <a:pPr marL="216000" indent="-214920">
              <a:lnSpc>
                <a:spcPct val="100000"/>
              </a:lnSpc>
              <a:tabLst>
                <a:tab pos="0" algn="l"/>
              </a:tabLst>
            </a:pPr>
            <a:r>
              <a:rPr lang="en-GB" sz="2000" b="0" strike="noStrike" spc="-1">
                <a:latin typeface="Arial"/>
              </a:rPr>
              <a:t>Notice that maybe A uses E. However, in the context of the project P, E is not used because it doesn’t exist any bytecode call to E in the part of A that is used by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GB" sz="2000" b="0" strike="noStrike" spc="-1">
                <a:latin typeface="Arial"/>
              </a:rPr>
              <a:t>- This way, E can be safely excluded from A in the pom, which means that it will no longer be part of the dependency tree of P</a:t>
            </a:r>
            <a:endParaRPr lang="en-US" sz="2000" b="0" strike="noStrike" spc="-1">
              <a:latin typeface="Arial"/>
            </a:endParaRPr>
          </a:p>
        </p:txBody>
      </p:sp>
      <p:sp>
        <p:nvSpPr>
          <p:cNvPr id="56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29BCB-947F-47DD-945B-C8EEADA37982}"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For example, the following plot published by the Linux Software Foundation shows that the total number of lines of code in the Linux Kernel keeps on growing over time, and we know that in this code there is code that is unnecessary, in the sense that there is code here, among this 22 million lines of code that it is not needed anymore. And it is there because it was implemented from the beginning of the project, and nowadays it is extremely hard to isolate the code that is not needed and to remove it in a safe way.</a:t>
            </a: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1826692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noRot="1" noChangeAspect="1"/>
          </p:cNvSpPr>
          <p:nvPr>
            <p:ph type="sldImg"/>
          </p:nvPr>
        </p:nvSpPr>
        <p:spPr>
          <a:xfrm>
            <a:off x="685800" y="1143000"/>
            <a:ext cx="5484813" cy="3084513"/>
          </a:xfrm>
          <a:prstGeom prst="rect">
            <a:avLst/>
          </a:prstGeom>
        </p:spPr>
      </p:sp>
      <p:sp>
        <p:nvSpPr>
          <p:cNvPr id="561"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Now, we can see that the part of A that is used by P, calls some instructions of the dependency D.</a:t>
            </a:r>
            <a:endParaRPr lang="en-US" sz="2000" b="0" strike="noStrike" spc="-1">
              <a:latin typeface="Arial"/>
            </a:endParaRPr>
          </a:p>
          <a:p>
            <a:pPr marL="216000" indent="-214920">
              <a:lnSpc>
                <a:spcPct val="100000"/>
              </a:lnSpc>
              <a:tabLst>
                <a:tab pos="0" algn="l"/>
              </a:tabLst>
            </a:pPr>
            <a:r>
              <a:rPr lang="en-GB" sz="2000" b="0" strike="noStrike" spc="-1">
                <a:latin typeface="Arial"/>
              </a:rPr>
              <a:t>But it doesn’t call any API member of E.</a:t>
            </a:r>
            <a:endParaRPr lang="en-US" sz="2000" b="0" strike="noStrike" spc="-1">
              <a:latin typeface="Arial"/>
            </a:endParaRPr>
          </a:p>
          <a:p>
            <a:pPr marL="216000" indent="-214920">
              <a:lnSpc>
                <a:spcPct val="100000"/>
              </a:lnSpc>
              <a:tabLst>
                <a:tab pos="0" algn="l"/>
              </a:tabLst>
            </a:pPr>
            <a:r>
              <a:rPr lang="en-GB" sz="2000" b="0" strike="noStrike" spc="-1">
                <a:latin typeface="Arial"/>
              </a:rPr>
              <a:t>So, in the context of the project P, which is the one that we are analyzing, the transitive dependency D is used, while the transitive dependency E is bloated.</a:t>
            </a:r>
            <a:endParaRPr lang="en-US" sz="2000" b="0" strike="noStrike" spc="-1">
              <a:latin typeface="Arial"/>
            </a:endParaRPr>
          </a:p>
          <a:p>
            <a:pPr marL="216000" indent="-214920">
              <a:lnSpc>
                <a:spcPct val="100000"/>
              </a:lnSpc>
              <a:tabLst>
                <a:tab pos="0" algn="l"/>
              </a:tabLst>
            </a:pPr>
            <a:r>
              <a:rPr lang="en-GB" sz="2000" b="0" strike="noStrike" spc="-1">
                <a:latin typeface="Arial"/>
              </a:rPr>
              <a:t>Notice that maybe A uses E. However, in the context of the project P, E is not used because it doesn’t exist any bytecode call to E in the part of A that is used by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GB" sz="2000" b="0" strike="noStrike" spc="-1">
                <a:latin typeface="Arial"/>
              </a:rPr>
              <a:t>- This way, E can be safely excluded from A in the pom, which means that it will no longer be part of the dependency tree of P</a:t>
            </a:r>
            <a:endParaRPr lang="en-US" sz="2000" b="0" strike="noStrike" spc="-1">
              <a:latin typeface="Arial"/>
            </a:endParaRPr>
          </a:p>
        </p:txBody>
      </p:sp>
      <p:sp>
        <p:nvSpPr>
          <p:cNvPr id="56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29BCB-947F-47DD-945B-C8EEADA37982}"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62404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noRot="1" noChangeAspect="1"/>
          </p:cNvSpPr>
          <p:nvPr>
            <p:ph type="sldImg"/>
          </p:nvPr>
        </p:nvSpPr>
        <p:spPr>
          <a:xfrm>
            <a:off x="685800" y="1143000"/>
            <a:ext cx="5484813" cy="3084513"/>
          </a:xfrm>
          <a:prstGeom prst="rect">
            <a:avLst/>
          </a:prstGeom>
        </p:spPr>
      </p:sp>
      <p:sp>
        <p:nvSpPr>
          <p:cNvPr id="561"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Now, we can see that the part of A that is used by P, calls some instructions of the dependency D.</a:t>
            </a:r>
            <a:endParaRPr lang="en-US" sz="2000" b="0" strike="noStrike" spc="-1">
              <a:latin typeface="Arial"/>
            </a:endParaRPr>
          </a:p>
          <a:p>
            <a:pPr marL="216000" indent="-214920">
              <a:lnSpc>
                <a:spcPct val="100000"/>
              </a:lnSpc>
              <a:tabLst>
                <a:tab pos="0" algn="l"/>
              </a:tabLst>
            </a:pPr>
            <a:r>
              <a:rPr lang="en-GB" sz="2000" b="0" strike="noStrike" spc="-1">
                <a:latin typeface="Arial"/>
              </a:rPr>
              <a:t>But it doesn’t call any API member of E.</a:t>
            </a:r>
            <a:endParaRPr lang="en-US" sz="2000" b="0" strike="noStrike" spc="-1">
              <a:latin typeface="Arial"/>
            </a:endParaRPr>
          </a:p>
          <a:p>
            <a:pPr marL="216000" indent="-214920">
              <a:lnSpc>
                <a:spcPct val="100000"/>
              </a:lnSpc>
              <a:tabLst>
                <a:tab pos="0" algn="l"/>
              </a:tabLst>
            </a:pPr>
            <a:r>
              <a:rPr lang="en-GB" sz="2000" b="0" strike="noStrike" spc="-1">
                <a:latin typeface="Arial"/>
              </a:rPr>
              <a:t>So, in the context of the project P, which is the one that we are analyzing, the transitive dependency D is used, while the transitive dependency E is bloated.</a:t>
            </a:r>
            <a:endParaRPr lang="en-US" sz="2000" b="0" strike="noStrike" spc="-1">
              <a:latin typeface="Arial"/>
            </a:endParaRPr>
          </a:p>
          <a:p>
            <a:pPr marL="216000" indent="-214920">
              <a:lnSpc>
                <a:spcPct val="100000"/>
              </a:lnSpc>
              <a:tabLst>
                <a:tab pos="0" algn="l"/>
              </a:tabLst>
            </a:pPr>
            <a:r>
              <a:rPr lang="en-GB" sz="2000" b="0" strike="noStrike" spc="-1">
                <a:latin typeface="Arial"/>
              </a:rPr>
              <a:t>Notice that maybe A uses E. However, in the context of the project P, E is not used because it doesn’t exist any bytecode call to E in the part of A that is used by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GB" sz="2000" b="0" strike="noStrike" spc="-1">
                <a:latin typeface="Arial"/>
              </a:rPr>
              <a:t>- This way, E can be safely excluded from A in the pom, which means that it will no longer be part of the dependency tree of P</a:t>
            </a:r>
            <a:endParaRPr lang="en-US" sz="2000" b="0" strike="noStrike" spc="-1">
              <a:latin typeface="Arial"/>
            </a:endParaRPr>
          </a:p>
        </p:txBody>
      </p:sp>
      <p:sp>
        <p:nvSpPr>
          <p:cNvPr id="56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29BCB-947F-47DD-945B-C8EEADA37982}"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305514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PlaceHolder 1"/>
          <p:cNvSpPr>
            <a:spLocks noGrp="1" noRot="1" noChangeAspect="1"/>
          </p:cNvSpPr>
          <p:nvPr>
            <p:ph type="sldImg"/>
          </p:nvPr>
        </p:nvSpPr>
        <p:spPr>
          <a:xfrm>
            <a:off x="685800" y="1143000"/>
            <a:ext cx="5484813" cy="3084513"/>
          </a:xfrm>
          <a:prstGeom prst="rect">
            <a:avLst/>
          </a:prstGeom>
        </p:spPr>
      </p:sp>
      <p:sp>
        <p:nvSpPr>
          <p:cNvPr id="564"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And the debloat result of using DepClean is an smaller dependency tree</a:t>
            </a:r>
            <a:endParaRPr lang="en-US" sz="2000" b="0" strike="noStrike" spc="-1">
              <a:latin typeface="Arial"/>
            </a:endParaRPr>
          </a:p>
        </p:txBody>
      </p:sp>
      <p:sp>
        <p:nvSpPr>
          <p:cNvPr id="565"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207B5-D728-45D4-8EFB-715A1E95A1AE}"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US" sz="2000" b="0" strike="noStrike" spc="-1" dirty="0">
                <a:latin typeface="Arial"/>
              </a:rPr>
              <a:t>Static bytecode analysis across the whole dependency tree (thousands of lines of code)</a:t>
            </a:r>
          </a:p>
          <a:p>
            <a:pPr marL="216000" indent="-214920">
              <a:lnSpc>
                <a:spcPct val="100000"/>
              </a:lnSpc>
              <a:tabLst>
                <a:tab pos="0" algn="l"/>
              </a:tabLst>
            </a:pPr>
            <a:r>
              <a:rPr lang="en-US" sz="2000" b="0" strike="noStrike" spc="-1" dirty="0">
                <a:latin typeface="Arial"/>
              </a:rPr>
              <a:t>Modifying the configuration file, such that when we build with the new configuration file, then the project builds</a:t>
            </a: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55304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noRot="1" noChangeAspect="1"/>
          </p:cNvSpPr>
          <p:nvPr>
            <p:ph type="sldImg"/>
          </p:nvPr>
        </p:nvSpPr>
        <p:spPr>
          <a:xfrm>
            <a:off x="685800" y="1143000"/>
            <a:ext cx="5484813" cy="3084513"/>
          </a:xfrm>
          <a:prstGeom prst="rect">
            <a:avLst/>
          </a:prstGeom>
        </p:spPr>
      </p:sp>
      <p:sp>
        <p:nvSpPr>
          <p:cNvPr id="567"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To do so, we developed DepClean.</a:t>
            </a:r>
            <a:endParaRPr lang="en-US" sz="2000" b="0" strike="noStrike" spc="-1">
              <a:latin typeface="Arial"/>
            </a:endParaRPr>
          </a:p>
          <a:p>
            <a:pPr marL="216000" indent="-214920">
              <a:lnSpc>
                <a:spcPct val="100000"/>
              </a:lnSpc>
              <a:tabLst>
                <a:tab pos="0" algn="l"/>
              </a:tabLst>
            </a:pPr>
            <a:r>
              <a:rPr lang="en-GB" sz="2000" b="0" strike="noStrike" spc="-1">
                <a:latin typeface="Arial"/>
              </a:rPr>
              <a:t>- It detects and reports bloated dependencies to developers.</a:t>
            </a:r>
            <a:endParaRPr lang="en-US" sz="2000" b="0" strike="noStrike" spc="-1">
              <a:latin typeface="Arial"/>
            </a:endParaRPr>
          </a:p>
          <a:p>
            <a:pPr marL="216000" indent="-214920">
              <a:lnSpc>
                <a:spcPct val="100000"/>
              </a:lnSpc>
              <a:tabLst>
                <a:tab pos="0" algn="l"/>
              </a:tabLst>
            </a:pPr>
            <a:r>
              <a:rPr lang="en-GB" sz="2000" b="0" strike="noStrike" spc="-1">
                <a:latin typeface="Arial"/>
              </a:rPr>
              <a:t>- DepClean works in the context of a Maven artifact, so, given an artifact, it analyzes its whole dependency tree and produces a report with information about the usage status of each dependency. These are two unique features of DepClean. There is a Maven plugin called the maven-dependency-analyzer that provides a report about the status of usage status of dependencies, but it doesn’t analyze transitive dependencies in the context of our project and doesn’t distinguish between transitive and inherited dependencies. </a:t>
            </a:r>
            <a:endParaRPr lang="en-US" sz="2000" b="0" strike="noStrike" spc="-1">
              <a:latin typeface="Arial"/>
            </a:endParaRPr>
          </a:p>
          <a:p>
            <a:pPr marL="216000" indent="-214920">
              <a:lnSpc>
                <a:spcPct val="100000"/>
              </a:lnSpc>
              <a:tabLst>
                <a:tab pos="0" algn="l"/>
              </a:tabLst>
            </a:pPr>
            <a:r>
              <a:rPr lang="en-GB" sz="2000" b="0" strike="noStrike" spc="-1">
                <a:latin typeface="Arial"/>
              </a:rPr>
              <a:t>-Another important feature of DepClean is that it produces an alternative pom.xml file with all the bloated dependencies removed. So, developers can use this pom file directly in their projects.</a:t>
            </a:r>
            <a:endParaRPr lang="en-US" sz="2000" b="0" strike="noStrike" spc="-1">
              <a:latin typeface="Arial"/>
            </a:endParaRPr>
          </a:p>
          <a:p>
            <a:pPr marL="216000" indent="-214920">
              <a:lnSpc>
                <a:spcPct val="100000"/>
              </a:lnSpc>
              <a:tabLst>
                <a:tab pos="0" algn="l"/>
              </a:tabLst>
            </a:pPr>
            <a:r>
              <a:rPr lang="en-GB" sz="2000" b="0" strike="noStrike" spc="-1">
                <a:latin typeface="Arial"/>
              </a:rPr>
              <a:t>-And DepClean is open source and publicly available on GitHub.</a:t>
            </a:r>
            <a:endParaRPr lang="en-US" sz="2000" b="0" strike="noStrike" spc="-1">
              <a:latin typeface="Arial"/>
            </a:endParaRPr>
          </a:p>
        </p:txBody>
      </p:sp>
      <p:sp>
        <p:nvSpPr>
          <p:cNvPr id="568"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5138D-7A80-423D-8640-36D24B223E5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PlaceHolder 1"/>
          <p:cNvSpPr>
            <a:spLocks noGrp="1" noRot="1" noChangeAspect="1"/>
          </p:cNvSpPr>
          <p:nvPr>
            <p:ph type="sldImg"/>
          </p:nvPr>
        </p:nvSpPr>
        <p:spPr>
          <a:xfrm>
            <a:off x="685800" y="1143000"/>
            <a:ext cx="5484813" cy="3084513"/>
          </a:xfrm>
          <a:prstGeom prst="rect">
            <a:avLst/>
          </a:prstGeom>
        </p:spPr>
      </p:sp>
      <p:sp>
        <p:nvSpPr>
          <p:cNvPr id="585" name="PlaceHolder 2"/>
          <p:cNvSpPr>
            <a:spLocks noGrp="1"/>
          </p:cNvSpPr>
          <p:nvPr>
            <p:ph type="body"/>
          </p:nvPr>
        </p:nvSpPr>
        <p:spPr>
          <a:xfrm>
            <a:off x="685800" y="4400640"/>
            <a:ext cx="5484960" cy="3598920"/>
          </a:xfrm>
          <a:prstGeom prst="rect">
            <a:avLst/>
          </a:prstGeom>
        </p:spPr>
        <p:txBody>
          <a:bodyPr lIns="0" tIns="0" rIns="0" bIns="0">
            <a:noAutofit/>
          </a:bodyPr>
          <a:lstStyle/>
          <a:p>
            <a:pPr marL="171360" indent="-169920">
              <a:lnSpc>
                <a:spcPct val="100000"/>
              </a:lnSpc>
              <a:buClr>
                <a:srgbClr val="000000"/>
              </a:buClr>
              <a:buFont typeface="StarSymbol"/>
              <a:buChar char="-"/>
            </a:pPr>
            <a:r>
              <a:rPr lang="en-GB" sz="2000" b="0" strike="noStrike" spc="-1">
                <a:latin typeface="Arial"/>
              </a:rPr>
              <a:t>So basically, we can use DepClean to transform this dependency tree.</a:t>
            </a:r>
            <a:endParaRPr lang="en-US" sz="2000" b="0" strike="noStrike" spc="-1">
              <a:latin typeface="Arial"/>
            </a:endParaRPr>
          </a:p>
          <a:p>
            <a:pPr marL="171360" indent="-169920">
              <a:lnSpc>
                <a:spcPct val="100000"/>
              </a:lnSpc>
              <a:buClr>
                <a:srgbClr val="000000"/>
              </a:buClr>
              <a:buFont typeface="StarSymbol"/>
              <a:buChar char="-"/>
            </a:pPr>
            <a:r>
              <a:rPr lang="en-GB" sz="2000" b="0" strike="noStrike" spc="-1">
                <a:latin typeface="Arial"/>
              </a:rPr>
              <a:t>We debloat it, remove all the unused dependencies, and obtain a much smaller version of it. And it is important to say that process doesn’t affect the build of Spoon. It will compile, the tests will be executed, and all the rest of the Maven phases will work as normal.</a:t>
            </a:r>
            <a:endParaRPr lang="en-US" sz="2000" b="0" strike="noStrike" spc="-1">
              <a:latin typeface="Arial"/>
            </a:endParaRPr>
          </a:p>
          <a:p>
            <a:pPr>
              <a:lnSpc>
                <a:spcPct val="100000"/>
              </a:lnSpc>
            </a:pPr>
            <a:endParaRPr lang="en-US" sz="2000" b="0" strike="noStrike" spc="-1">
              <a:latin typeface="Arial"/>
            </a:endParaRPr>
          </a:p>
          <a:p>
            <a:pPr marL="171360" indent="-169920">
              <a:lnSpc>
                <a:spcPct val="100000"/>
              </a:lnSpc>
              <a:buClr>
                <a:srgbClr val="000000"/>
              </a:buClr>
              <a:buFont typeface="StarSymbol"/>
              <a:buChar char="-"/>
            </a:pPr>
            <a:r>
              <a:rPr lang="en-GB" sz="2000" b="0" strike="noStrike" spc="-1">
                <a:latin typeface="Arial"/>
              </a:rPr>
              <a:t>-Which is more important, the removal of these bloated dependencies has a very positive impact on the size and the number of classes of the library. The jar-with-dependencies of the Spoon is reduced, from 16.2MB to 12.7MB, which represents a significant reduction in size on disk of 27.6%, and a 24.7% of reduction in the number of classes.</a:t>
            </a:r>
            <a:endParaRPr lang="en-US" sz="2000" b="0" strike="noStrike" spc="-1">
              <a:latin typeface="Arial"/>
            </a:endParaRPr>
          </a:p>
          <a:p>
            <a:pPr>
              <a:lnSpc>
                <a:spcPct val="100000"/>
              </a:lnSpc>
            </a:pPr>
            <a:endParaRPr lang="en-US" sz="2000" b="0" strike="noStrike" spc="-1">
              <a:latin typeface="Arial"/>
            </a:endParaRPr>
          </a:p>
          <a:p>
            <a:pPr marL="171360" indent="-169920">
              <a:lnSpc>
                <a:spcPct val="100000"/>
              </a:lnSpc>
              <a:buClr>
                <a:srgbClr val="000000"/>
              </a:buClr>
              <a:buFont typeface="StarSymbol"/>
              <a:buChar char="-"/>
            </a:pPr>
            <a:r>
              <a:rPr lang="en-GB" sz="2000" b="0" strike="noStrike" spc="-1">
                <a:latin typeface="Arial"/>
              </a:rPr>
              <a:t>This is the impact of using DepClean on Spoon, but, what about the whole Maven ecosystem?</a:t>
            </a:r>
            <a:endParaRPr lang="en-US" sz="2000" b="0" strike="noStrike" spc="-1">
              <a:latin typeface="Arial"/>
            </a:endParaRPr>
          </a:p>
        </p:txBody>
      </p:sp>
      <p:sp>
        <p:nvSpPr>
          <p:cNvPr id="58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3FDEB-F426-4AEB-91C7-121B0C155B2D}"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PlaceHolder 1"/>
          <p:cNvSpPr>
            <a:spLocks noGrp="1" noRot="1" noChangeAspect="1"/>
          </p:cNvSpPr>
          <p:nvPr>
            <p:ph type="sldImg"/>
          </p:nvPr>
        </p:nvSpPr>
        <p:spPr>
          <a:xfrm>
            <a:off x="685800" y="1143000"/>
            <a:ext cx="5484813" cy="3084513"/>
          </a:xfrm>
          <a:prstGeom prst="rect">
            <a:avLst/>
          </a:prstGeom>
        </p:spPr>
      </p:sp>
      <p:sp>
        <p:nvSpPr>
          <p:cNvPr id="573"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Having DepClean in our toolset, one question arises immediately.</a:t>
            </a:r>
            <a:endParaRPr lang="en-US" sz="2000" b="0" strike="noStrike" spc="-1">
              <a:latin typeface="Arial"/>
            </a:endParaRPr>
          </a:p>
          <a:p>
            <a:pPr marL="216000" indent="-214920">
              <a:lnSpc>
                <a:spcPct val="100000"/>
              </a:lnSpc>
              <a:tabLst>
                <a:tab pos="0" algn="l"/>
              </a:tabLst>
            </a:pPr>
            <a:r>
              <a:rPr lang="en-SE" sz="2000" b="0" strike="noStrike" spc="-1">
                <a:latin typeface="Arial"/>
              </a:rPr>
              <a:t>How much dependency bloat exists out there, in the wild? </a:t>
            </a:r>
            <a:r>
              <a:rPr lang="en-GB" sz="2000" b="0" strike="noStrike" spc="-1">
                <a:latin typeface="Arial"/>
              </a:rPr>
              <a:t>I</a:t>
            </a:r>
            <a:r>
              <a:rPr lang="en-SE" sz="2000" b="0" strike="noStrike" spc="-1">
                <a:latin typeface="Arial"/>
              </a:rPr>
              <a:t>n the whole Maven ecosystem.</a:t>
            </a:r>
            <a:endParaRPr lang="en-US" sz="2000" b="0" strike="noStrike" spc="-1">
              <a:latin typeface="Arial"/>
            </a:endParaRPr>
          </a:p>
        </p:txBody>
      </p:sp>
      <p:sp>
        <p:nvSpPr>
          <p:cNvPr id="574"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94B34-AF9D-4FD6-886B-1F50A5AC060C}"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PlaceHolder 1"/>
          <p:cNvSpPr>
            <a:spLocks noGrp="1" noRot="1" noChangeAspect="1"/>
          </p:cNvSpPr>
          <p:nvPr>
            <p:ph type="sldImg"/>
          </p:nvPr>
        </p:nvSpPr>
        <p:spPr>
          <a:xfrm>
            <a:off x="685800" y="1143000"/>
            <a:ext cx="5484813" cy="3084513"/>
          </a:xfrm>
          <a:prstGeom prst="rect">
            <a:avLst/>
          </a:prstGeom>
        </p:spPr>
      </p:sp>
      <p:sp>
        <p:nvSpPr>
          <p:cNvPr id="591"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Based on this graph we selected a set of 9 thousand Maven artifacts as study subjects.</a:t>
            </a:r>
            <a:endParaRPr lang="en-US" sz="2000" b="0" strike="noStrike" spc="-1">
              <a:latin typeface="Arial"/>
            </a:endParaRPr>
          </a:p>
          <a:p>
            <a:pPr marL="216000" indent="-214920">
              <a:lnSpc>
                <a:spcPct val="100000"/>
              </a:lnSpc>
              <a:tabLst>
                <a:tab pos="0" algn="l"/>
              </a:tabLst>
            </a:pPr>
            <a:r>
              <a:rPr lang="en-SE" sz="2000" b="0" strike="noStrike" spc="-1">
                <a:latin typeface="Arial"/>
              </a:rPr>
              <a:t>This selection took into account several criteria, such as: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Diversity: They belong to different maven projects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Reused: </a:t>
            </a:r>
            <a:r>
              <a:rPr lang="en-GB" sz="939" b="0" strike="noStrike" spc="-1">
                <a:solidFill>
                  <a:srgbClr val="000000"/>
                </a:solidFill>
                <a:latin typeface="+mn-lt"/>
                <a:ea typeface="+mn-ea"/>
              </a:rPr>
              <a:t>The subjects are used by at least one artifact through a direct dependency declaration</a:t>
            </a:r>
            <a:endParaRPr lang="en-US" sz="939" b="0" strike="noStrike" spc="-1">
              <a:latin typeface="Arial"/>
            </a:endParaRPr>
          </a:p>
          <a:p>
            <a:pPr marL="171360" indent="-169920">
              <a:lnSpc>
                <a:spcPct val="100000"/>
              </a:lnSpc>
              <a:buClr>
                <a:srgbClr val="000000"/>
              </a:buClr>
              <a:buFont typeface="StarSymbol"/>
              <a:buChar char="-"/>
              <a:tabLst>
                <a:tab pos="0" algn="l"/>
              </a:tabLst>
            </a:pPr>
            <a:r>
              <a:rPr lang="en-GB" sz="939" b="0" strike="noStrike" spc="-1">
                <a:solidFill>
                  <a:srgbClr val="000000"/>
                </a:solidFill>
                <a:latin typeface="+mn-lt"/>
                <a:ea typeface="+mn-ea"/>
              </a:rPr>
              <a:t>Comple: They contain class files, and have at least one direct dependency with compile scope</a:t>
            </a:r>
            <a:endParaRPr lang="en-US" sz="939" b="0" strike="noStrike" spc="-1">
              <a:latin typeface="Arial"/>
            </a:endParaRPr>
          </a:p>
          <a:p>
            <a:pPr>
              <a:lnSpc>
                <a:spcPct val="100000"/>
              </a:lnSpc>
              <a:tabLst>
                <a:tab pos="0" algn="l"/>
              </a:tabLst>
            </a:pPr>
            <a:endParaRPr lang="en-US" sz="939" b="0" strike="noStrike" spc="-1">
              <a:latin typeface="Arial"/>
            </a:endParaRPr>
          </a:p>
          <a:p>
            <a:pPr marL="171360" indent="-169920">
              <a:lnSpc>
                <a:spcPct val="100000"/>
              </a:lnSpc>
              <a:buClr>
                <a:srgbClr val="000000"/>
              </a:buClr>
              <a:buFont typeface="StarSymbol"/>
              <a:buChar char="-"/>
              <a:tabLst>
                <a:tab pos="0" algn="l"/>
              </a:tabLst>
            </a:pPr>
            <a:r>
              <a:rPr lang="en-GB" sz="939" b="0" strike="noStrike" spc="-1">
                <a:solidFill>
                  <a:srgbClr val="000000"/>
                </a:solidFill>
                <a:latin typeface="+mn-lt"/>
                <a:ea typeface="+mn-ea"/>
              </a:rPr>
              <a:t>The selected </a:t>
            </a:r>
            <a:r>
              <a:rPr lang="en-SE" sz="2000" b="0" strike="noStrike" spc="-1">
                <a:solidFill>
                  <a:srgbClr val="000000"/>
                </a:solidFill>
                <a:latin typeface="+mn-lt"/>
                <a:ea typeface="+mn-ea"/>
              </a:rPr>
              <a:t>9 thousand Maven artifacts contain a total of 723 dependency relationships,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GB" sz="939" b="0" strike="noStrike" spc="-1">
                <a:solidFill>
                  <a:srgbClr val="000000"/>
                </a:solidFill>
                <a:latin typeface="+mn-lt"/>
                <a:ea typeface="+mn-ea"/>
              </a:rPr>
              <a:t>O</a:t>
            </a:r>
            <a:r>
              <a:rPr lang="en-SE" sz="939" b="0" strike="noStrike" spc="-1">
                <a:solidFill>
                  <a:srgbClr val="000000"/>
                </a:solidFill>
                <a:latin typeface="+mn-lt"/>
                <a:ea typeface="+mn-ea"/>
              </a:rPr>
              <a:t>f which  6% are direct</a:t>
            </a:r>
            <a:endParaRPr lang="en-US" sz="939" b="0" strike="noStrike" spc="-1">
              <a:latin typeface="Arial"/>
            </a:endParaRPr>
          </a:p>
          <a:p>
            <a:pPr marL="171360" indent="-169920">
              <a:lnSpc>
                <a:spcPct val="100000"/>
              </a:lnSpc>
              <a:buClr>
                <a:srgbClr val="000000"/>
              </a:buClr>
              <a:buFont typeface="StarSymbol"/>
              <a:buChar char="-"/>
              <a:tabLst>
                <a:tab pos="0" algn="l"/>
              </a:tabLst>
            </a:pPr>
            <a:r>
              <a:rPr lang="en-SE" sz="939" b="0" strike="noStrike" spc="-1">
                <a:solidFill>
                  <a:srgbClr val="000000"/>
                </a:solidFill>
                <a:latin typeface="+mn-lt"/>
                <a:ea typeface="+mn-ea"/>
              </a:rPr>
              <a:t>25% are inherited</a:t>
            </a:r>
            <a:endParaRPr lang="en-US" sz="939" b="0" strike="noStrike" spc="-1">
              <a:latin typeface="Arial"/>
            </a:endParaRPr>
          </a:p>
          <a:p>
            <a:pPr marL="171360" indent="-169920">
              <a:lnSpc>
                <a:spcPct val="100000"/>
              </a:lnSpc>
              <a:buClr>
                <a:srgbClr val="000000"/>
              </a:buClr>
              <a:buFont typeface="StarSymbol"/>
              <a:buChar char="-"/>
              <a:tabLst>
                <a:tab pos="0" algn="l"/>
              </a:tabLst>
            </a:pPr>
            <a:r>
              <a:rPr lang="en-GB" sz="939" b="0" strike="noStrike" spc="-1">
                <a:solidFill>
                  <a:srgbClr val="000000"/>
                </a:solidFill>
                <a:latin typeface="+mn-lt"/>
                <a:ea typeface="+mn-ea"/>
              </a:rPr>
              <a:t>A</a:t>
            </a:r>
            <a:r>
              <a:rPr lang="en-SE" sz="939" b="0" strike="noStrike" spc="-1">
                <a:solidFill>
                  <a:srgbClr val="000000"/>
                </a:solidFill>
                <a:latin typeface="+mn-lt"/>
                <a:ea typeface="+mn-ea"/>
              </a:rPr>
              <a:t>nd 69% are transitive</a:t>
            </a:r>
            <a:endParaRPr lang="en-US" sz="939" b="0" strike="noStrike" spc="-1">
              <a:latin typeface="Arial"/>
            </a:endParaRPr>
          </a:p>
          <a:p>
            <a:pPr>
              <a:lnSpc>
                <a:spcPct val="100000"/>
              </a:lnSpc>
              <a:tabLst>
                <a:tab pos="0" algn="l"/>
              </a:tabLst>
            </a:pPr>
            <a:endParaRPr lang="en-US" sz="939" b="0" strike="noStrike" spc="-1">
              <a:latin typeface="Arial"/>
            </a:endParaRPr>
          </a:p>
        </p:txBody>
      </p:sp>
      <p:sp>
        <p:nvSpPr>
          <p:cNvPr id="59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ABF46-0633-4EF0-B20D-3637EC1205D1}"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PlaceHolder 1"/>
          <p:cNvSpPr>
            <a:spLocks noGrp="1" noRot="1" noChangeAspect="1"/>
          </p:cNvSpPr>
          <p:nvPr>
            <p:ph type="sldImg"/>
          </p:nvPr>
        </p:nvSpPr>
        <p:spPr>
          <a:xfrm>
            <a:off x="685800" y="1143000"/>
            <a:ext cx="5484813" cy="3084513"/>
          </a:xfrm>
          <a:prstGeom prst="rect">
            <a:avLst/>
          </a:prstGeom>
        </p:spPr>
      </p:sp>
      <p:sp>
        <p:nvSpPr>
          <p:cNvPr id="594"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This bar chart summarizes the results obtained. </a:t>
            </a:r>
            <a:endParaRPr lang="en-US" sz="2000" b="0" strike="noStrike" spc="-1">
              <a:latin typeface="Arial"/>
            </a:endParaRPr>
          </a:p>
          <a:p>
            <a:pPr marL="216000" indent="-214920">
              <a:lnSpc>
                <a:spcPct val="100000"/>
              </a:lnSpc>
              <a:tabLst>
                <a:tab pos="0" algn="l"/>
              </a:tabLst>
            </a:pPr>
            <a:r>
              <a:rPr lang="en-GB" sz="2000" b="0" strike="noStrike" spc="-1">
                <a:latin typeface="Arial"/>
              </a:rPr>
              <a:t>Each bar represents the percentage of dependencies of each type (direct, inherited, and transitive) that are bloated, in blue, or used, in orange. </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GB" sz="2000" b="0" strike="noStrike" spc="-1">
                <a:latin typeface="Arial"/>
              </a:rPr>
              <a:t>-The key results, from this figure, is that 2.7% of direct dependencies are bloated. This is surprising because those are dependencies explicitly declared in the pom of the Maven project, that are not necessary to build the project. </a:t>
            </a:r>
            <a:endParaRPr lang="en-US" sz="2000" b="0" strike="noStrike" spc="-1">
              <a:latin typeface="Arial"/>
            </a:endParaRPr>
          </a:p>
          <a:p>
            <a:pPr marL="216000" indent="-214920">
              <a:lnSpc>
                <a:spcPct val="100000"/>
              </a:lnSpc>
              <a:tabLst>
                <a:tab pos="0" algn="l"/>
              </a:tabLst>
            </a:pPr>
            <a:r>
              <a:rPr lang="en-GB" sz="2000" b="0" strike="noStrike" spc="-1">
                <a:latin typeface="Arial"/>
              </a:rPr>
              <a:t>-15.1% of the inherited dependencies are bloated. This means that there is a lot of dependency bloat that is caused by the Maven inheritance mechanism, in which basically all the dependencies of a parent module are inherited by its children.</a:t>
            </a:r>
            <a:endParaRPr lang="en-US" sz="2000" b="0" strike="noStrike" spc="-1">
              <a:latin typeface="Arial"/>
            </a:endParaRPr>
          </a:p>
          <a:p>
            <a:pPr marL="216000" indent="-214920">
              <a:lnSpc>
                <a:spcPct val="100000"/>
              </a:lnSpc>
              <a:tabLst>
                <a:tab pos="0" algn="l"/>
              </a:tabLst>
            </a:pPr>
            <a:r>
              <a:rPr lang="en-GB" sz="2000" b="0" strike="noStrike" spc="-1">
                <a:latin typeface="Arial"/>
              </a:rPr>
              <a:t>-On the other hand, 57% of the transitive dependencies are bloated. These are dependencies that are induced by direct dependencies, as a result of the Maven dependency resolution mechanism, but, they are not necessary, and therefore it is bloat</a:t>
            </a:r>
            <a:endParaRPr lang="en-US" sz="2000" b="0" strike="noStrike" spc="-1">
              <a:latin typeface="Arial"/>
            </a:endParaRPr>
          </a:p>
        </p:txBody>
      </p:sp>
      <p:sp>
        <p:nvSpPr>
          <p:cNvPr id="595"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50024-A2D8-4524-A030-9293C718D34C}"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685800" y="1143000"/>
            <a:ext cx="5484813" cy="3084513"/>
          </a:xfrm>
          <a:prstGeom prst="rect">
            <a:avLst/>
          </a:prstGeom>
        </p:spPr>
      </p:sp>
      <p:sp>
        <p:nvSpPr>
          <p:cNvPr id="600"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Do developers care about it?</a:t>
            </a:r>
            <a:endParaRPr lang="en-US" sz="2000" b="0" strike="noStrike" spc="-1">
              <a:latin typeface="Arial"/>
            </a:endParaRPr>
          </a:p>
        </p:txBody>
      </p:sp>
      <p:sp>
        <p:nvSpPr>
          <p:cNvPr id="601"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D1ABF-7F30-4557-8E70-549C9FA0E91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effectLst/>
                <a:latin typeface="Arial" panose="020B0604020202020204" pitchFamily="34" charset="0"/>
              </a:rPr>
              <a:t>Software bloat is code that is packaged in an application but is actually not necessary to build and run the application.</a:t>
            </a:r>
          </a:p>
          <a:p>
            <a:pPr marL="0" lvl="0" indent="0" algn="l" rtl="0">
              <a:spcBef>
                <a:spcPts val="0"/>
              </a:spcBef>
              <a:spcAft>
                <a:spcPts val="0"/>
              </a:spcAft>
              <a:buNone/>
            </a:pPr>
            <a:br>
              <a:rPr lang="en-GB" dirty="0"/>
            </a:br>
            <a:r>
              <a:rPr lang="en-GB" dirty="0"/>
              <a:t>The existence of s</a:t>
            </a:r>
            <a:r>
              <a:rPr lang="en-GB" sz="935" b="0" i="0" u="none" strike="noStrike" dirty="0">
                <a:solidFill>
                  <a:schemeClr val="dk1"/>
                </a:solidFill>
                <a:latin typeface="Calibri"/>
                <a:ea typeface="Calibri"/>
                <a:cs typeface="Calibri"/>
                <a:sym typeface="Calibri"/>
              </a:rPr>
              <a:t>oftware bloat is a problem because it needlessly wastes developers’ time and resources.</a:t>
            </a:r>
          </a:p>
          <a:p>
            <a:pPr marL="0" lvl="0" indent="0" algn="l" rtl="0">
              <a:spcBef>
                <a:spcPts val="0"/>
              </a:spcBef>
              <a:spcAft>
                <a:spcPts val="0"/>
              </a:spcAft>
              <a:buNone/>
            </a:pPr>
            <a:endParaRPr dirty="0"/>
          </a:p>
          <a:p>
            <a:pPr marL="0" lvl="0" indent="0" algn="l" rtl="0">
              <a:spcBef>
                <a:spcPts val="0"/>
              </a:spcBef>
              <a:spcAft>
                <a:spcPts val="0"/>
              </a:spcAft>
              <a:buNone/>
            </a:pPr>
            <a:r>
              <a:rPr lang="en-GB" sz="935" b="0" i="0" u="none" strike="noStrike" dirty="0">
                <a:solidFill>
                  <a:schemeClr val="dk1"/>
                </a:solidFill>
                <a:latin typeface="Calibri"/>
                <a:ea typeface="Calibri"/>
                <a:cs typeface="Calibri"/>
                <a:sym typeface="Calibri"/>
              </a:rPr>
              <a:t>For example, software bloat increases the size of software artifacts, creates maintenance issues, affects performance, and compromises security.</a:t>
            </a:r>
          </a:p>
          <a:p>
            <a:pPr marL="0" lvl="0" indent="0" algn="l" rtl="0">
              <a:spcBef>
                <a:spcPts val="0"/>
              </a:spcBef>
              <a:spcAft>
                <a:spcPts val="0"/>
              </a:spcAft>
              <a:buNone/>
            </a:pPr>
            <a:endParaRPr lang="en-GB" sz="935" b="0"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935" dirty="0">
                <a:solidFill>
                  <a:schemeClr val="dk1"/>
                </a:solidFill>
                <a:latin typeface="Calibri"/>
                <a:ea typeface="Calibri"/>
                <a:cs typeface="Calibri"/>
                <a:sym typeface="Calibri"/>
              </a:rPr>
              <a:t>Let’s me show you an example that illustrates the problem of software bloat.</a:t>
            </a:r>
            <a:endParaRPr lang="en-GB" sz="900" dirty="0"/>
          </a:p>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685800" y="1143000"/>
            <a:ext cx="5484813" cy="3084513"/>
          </a:xfrm>
          <a:prstGeom prst="rect">
            <a:avLst/>
          </a:prstGeom>
        </p:spPr>
      </p:sp>
      <p:sp>
        <p:nvSpPr>
          <p:cNvPr id="600"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Do developers care about it?</a:t>
            </a:r>
            <a:endParaRPr lang="en-US" sz="2000" b="0" strike="noStrike" spc="-1">
              <a:latin typeface="Arial"/>
            </a:endParaRPr>
          </a:p>
        </p:txBody>
      </p:sp>
      <p:sp>
        <p:nvSpPr>
          <p:cNvPr id="601"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D1ABF-7F30-4557-8E70-549C9FA0E91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91471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PlaceHolder 1"/>
          <p:cNvSpPr>
            <a:spLocks noGrp="1" noRot="1" noChangeAspect="1"/>
          </p:cNvSpPr>
          <p:nvPr>
            <p:ph type="sldImg"/>
          </p:nvPr>
        </p:nvSpPr>
        <p:spPr>
          <a:xfrm>
            <a:off x="685800" y="1143000"/>
            <a:ext cx="5484813" cy="3084513"/>
          </a:xfrm>
          <a:prstGeom prst="rect">
            <a:avLst/>
          </a:prstGeom>
        </p:spPr>
      </p:sp>
      <p:sp>
        <p:nvSpPr>
          <p:cNvPr id="603"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To answer this question, we performed a user study.</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GB" sz="2000" b="0" strike="noStrike" spc="-1">
                <a:latin typeface="Arial"/>
              </a:rPr>
              <a:t>-We selected 30 projects and used DepClean to detect bloated dependencies.</a:t>
            </a:r>
            <a:endParaRPr lang="en-US" sz="2000" b="0" strike="noStrike" spc="-1">
              <a:latin typeface="Arial"/>
            </a:endParaRPr>
          </a:p>
          <a:p>
            <a:pPr marL="216000" indent="-214920">
              <a:lnSpc>
                <a:spcPct val="100000"/>
              </a:lnSpc>
              <a:tabLst>
                <a:tab pos="0" algn="l"/>
              </a:tabLst>
            </a:pPr>
            <a:r>
              <a:rPr lang="en-GB" sz="2000" b="0" strike="noStrike" spc="-1">
                <a:latin typeface="Arial"/>
              </a:rPr>
              <a:t>-For the selection of these projects, we follow several criteria, such as</a:t>
            </a:r>
            <a:endParaRPr lang="en-US" sz="2000" b="0" strike="noStrike" spc="-1">
              <a:latin typeface="Arial"/>
            </a:endParaRPr>
          </a:p>
          <a:p>
            <a:pPr marL="216000" indent="-214920">
              <a:lnSpc>
                <a:spcPct val="100000"/>
              </a:lnSpc>
              <a:tabLst>
                <a:tab pos="0" algn="l"/>
              </a:tabLst>
            </a:pPr>
            <a:r>
              <a:rPr lang="en-GB" sz="2000" b="0" strike="noStrike" spc="-1">
                <a:latin typeface="Arial"/>
              </a:rPr>
              <a:t>-They must be open source</a:t>
            </a:r>
            <a:endParaRPr lang="en-US" sz="2000" b="0" strike="noStrike" spc="-1">
              <a:latin typeface="Arial"/>
            </a:endParaRPr>
          </a:p>
          <a:p>
            <a:pPr marL="216000" indent="-214920">
              <a:lnSpc>
                <a:spcPct val="100000"/>
              </a:lnSpc>
              <a:tabLst>
                <a:tab pos="0" algn="l"/>
              </a:tabLst>
            </a:pPr>
            <a:r>
              <a:rPr lang="en-GB" sz="2000" b="0" strike="noStrike" spc="-1">
                <a:latin typeface="Arial"/>
              </a:rPr>
              <a:t>-Active on GitHub</a:t>
            </a:r>
            <a:endParaRPr lang="en-US" sz="2000" b="0" strike="noStrike" spc="-1">
              <a:latin typeface="Arial"/>
            </a:endParaRPr>
          </a:p>
          <a:p>
            <a:pPr marL="216000" indent="-214920">
              <a:lnSpc>
                <a:spcPct val="100000"/>
              </a:lnSpc>
              <a:tabLst>
                <a:tab pos="0" algn="l"/>
              </a:tabLst>
            </a:pPr>
            <a:r>
              <a:rPr lang="en-GB" sz="2000" b="0" strike="noStrike" spc="-1">
                <a:latin typeface="Arial"/>
              </a:rPr>
              <a:t>-Popular, with at least 100 starts</a:t>
            </a:r>
            <a:endParaRPr lang="en-US" sz="2000" b="0" strike="noStrike" spc="-1">
              <a:latin typeface="Arial"/>
            </a:endParaRPr>
          </a:p>
          <a:p>
            <a:pPr marL="216000" indent="-214920">
              <a:lnSpc>
                <a:spcPct val="100000"/>
              </a:lnSpc>
              <a:tabLst>
                <a:tab pos="0" algn="l"/>
              </a:tabLst>
            </a:pPr>
            <a:r>
              <a:rPr lang="en-GB" sz="2000" b="0" strike="noStrike" spc="-1">
                <a:latin typeface="Arial"/>
              </a:rPr>
              <a:t>-They build with Maven and contain dependencies</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GB" sz="2000" b="0" strike="noStrike" spc="-1">
                <a:latin typeface="Arial"/>
              </a:rPr>
              <a:t>-This word cloud shows the selected projects. Most of them are well known by the Java community, such as Jenkins, Flink, Neo4j, Checkstyle</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p:txBody>
      </p:sp>
      <p:sp>
        <p:nvSpPr>
          <p:cNvPr id="604"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327FF-0F57-449C-9728-7160C14D660C}"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PlaceHolder 1"/>
          <p:cNvSpPr>
            <a:spLocks noGrp="1" noRot="1" noChangeAspect="1"/>
          </p:cNvSpPr>
          <p:nvPr>
            <p:ph type="sldImg"/>
          </p:nvPr>
        </p:nvSpPr>
        <p:spPr>
          <a:xfrm>
            <a:off x="685800" y="1143000"/>
            <a:ext cx="5484813" cy="3084513"/>
          </a:xfrm>
          <a:prstGeom prst="rect">
            <a:avLst/>
          </a:prstGeom>
        </p:spPr>
      </p:sp>
      <p:sp>
        <p:nvSpPr>
          <p:cNvPr id="606"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In total, 140 dependencies were removed in 21 projects.</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GB" sz="2000" b="0" strike="noStrike" spc="-1">
                <a:latin typeface="Arial"/>
              </a:rPr>
              <a:t>This result indicates that removing bloated dependencies is important for developers.</a:t>
            </a:r>
            <a:endParaRPr lang="en-US" sz="2000" b="0" strike="noStrike" spc="-1">
              <a:latin typeface="Arial"/>
            </a:endParaRPr>
          </a:p>
          <a:p>
            <a:pPr marL="216000" indent="-214920">
              <a:lnSpc>
                <a:spcPct val="100000"/>
              </a:lnSpc>
              <a:tabLst>
                <a:tab pos="0" algn="l"/>
              </a:tabLst>
            </a:pPr>
            <a:r>
              <a:rPr lang="en-GB" sz="2000" b="0" strike="noStrike" spc="-1">
                <a:latin typeface="Arial"/>
              </a:rPr>
              <a:t>They are ready to take action, and also that if we submit more pull request proposing the removal of bloated dependencies, they are likely to be accepted by developers.</a:t>
            </a:r>
            <a:endParaRPr lang="en-US" sz="2000" b="0" strike="noStrike" spc="-1">
              <a:latin typeface="Arial"/>
            </a:endParaRPr>
          </a:p>
        </p:txBody>
      </p:sp>
      <p:sp>
        <p:nvSpPr>
          <p:cNvPr id="607"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A6E25-4ECE-4F15-A2A9-3C078462DA27}"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685800" y="1143000"/>
            <a:ext cx="5484813" cy="3084513"/>
          </a:xfrm>
          <a:prstGeom prst="rect">
            <a:avLst/>
          </a:prstGeom>
        </p:spPr>
      </p:sp>
      <p:sp>
        <p:nvSpPr>
          <p:cNvPr id="600"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Do developers care about it?</a:t>
            </a:r>
            <a:endParaRPr lang="en-US" sz="2000" b="0" strike="noStrike" spc="-1">
              <a:latin typeface="Arial"/>
            </a:endParaRPr>
          </a:p>
        </p:txBody>
      </p:sp>
      <p:sp>
        <p:nvSpPr>
          <p:cNvPr id="601"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D1ABF-7F30-4557-8E70-549C9FA0E91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81359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685800" y="1143000"/>
            <a:ext cx="5484813" cy="3084513"/>
          </a:xfrm>
          <a:prstGeom prst="rect">
            <a:avLst/>
          </a:prstGeom>
        </p:spPr>
      </p:sp>
      <p:sp>
        <p:nvSpPr>
          <p:cNvPr id="61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Do developers care about it?</a:t>
            </a:r>
            <a:endParaRPr lang="en-US" sz="2000" b="0" strike="noStrike" spc="-1">
              <a:latin typeface="Arial"/>
            </a:endParaRPr>
          </a:p>
        </p:txBody>
      </p:sp>
      <p:sp>
        <p:nvSpPr>
          <p:cNvPr id="61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5D9824-6F81-4C53-88AB-A754AB12B53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noRot="1" noChangeAspect="1"/>
          </p:cNvSpPr>
          <p:nvPr>
            <p:ph type="sldImg"/>
          </p:nvPr>
        </p:nvSpPr>
        <p:spPr>
          <a:xfrm>
            <a:off x="685800" y="1143000"/>
            <a:ext cx="5484813" cy="3084513"/>
          </a:xfrm>
          <a:prstGeom prst="rect">
            <a:avLst/>
          </a:prstGeom>
        </p:spPr>
      </p:sp>
      <p:sp>
        <p:nvSpPr>
          <p:cNvPr id="61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With respect to the bloated dependencies in jenkins-core. Developers were reluctant to remove them:</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They said that past experiences removing unused dependencies have broken some clients.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They agree that these dependencies are not used, but they don’t want to remove them for compatibility reasons. </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What we can learn from this case is that bloated dependencies should be removed as soon as they appear. Because otherwise some clients may depend on them and it will be more difficult to take action without breaking the clients</a:t>
            </a:r>
            <a:endParaRPr lang="en-US" sz="2000" b="0" strike="noStrike" spc="-1">
              <a:latin typeface="Arial"/>
            </a:endParaRPr>
          </a:p>
        </p:txBody>
      </p:sp>
      <p:sp>
        <p:nvSpPr>
          <p:cNvPr id="61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F63AF-CDA2-4694-9E17-0982444B7646}"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PlaceHolder 1"/>
          <p:cNvSpPr>
            <a:spLocks noGrp="1" noRot="1" noChangeAspect="1"/>
          </p:cNvSpPr>
          <p:nvPr>
            <p:ph type="sldImg"/>
          </p:nvPr>
        </p:nvSpPr>
        <p:spPr>
          <a:xfrm>
            <a:off x="685800" y="1143000"/>
            <a:ext cx="5484813" cy="3084513"/>
          </a:xfrm>
          <a:prstGeom prst="rect">
            <a:avLst/>
          </a:prstGeom>
        </p:spPr>
      </p:sp>
      <p:sp>
        <p:nvSpPr>
          <p:cNvPr id="618"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a example of a project that we analyze.</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DepClean found bloated dependencies in the core module of Jenkins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One bloated direct, and two transitive</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It also found a direct dependency bloated in the cli module of Jenkins</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So, we submitted a pull request proposing the removal of these dependendencies.</a:t>
            </a:r>
            <a:endParaRPr lang="en-US" sz="2000" b="0" strike="noStrike" spc="-1">
              <a:latin typeface="Arial"/>
            </a:endParaRPr>
          </a:p>
        </p:txBody>
      </p:sp>
      <p:sp>
        <p:nvSpPr>
          <p:cNvPr id="619"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5608B-AD86-4C05-BAA6-31E71F35081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laceHolder 1"/>
          <p:cNvSpPr>
            <a:spLocks noGrp="1" noRot="1" noChangeAspect="1"/>
          </p:cNvSpPr>
          <p:nvPr>
            <p:ph type="sldImg"/>
          </p:nvPr>
        </p:nvSpPr>
        <p:spPr>
          <a:xfrm>
            <a:off x="685800" y="1143000"/>
            <a:ext cx="5484813" cy="3084513"/>
          </a:xfrm>
          <a:prstGeom prst="rect">
            <a:avLst/>
          </a:prstGeom>
        </p:spPr>
      </p:sp>
      <p:sp>
        <p:nvSpPr>
          <p:cNvPr id="621"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en-GB" sz="939" b="0" strike="noStrike" spc="-1">
                <a:solidFill>
                  <a:srgbClr val="000000"/>
                </a:solidFill>
                <a:latin typeface="+mn-lt"/>
                <a:ea typeface="+mn-ea"/>
              </a:rPr>
              <a:t>We compute the percentage of occurrence of each pattern with respect to the total.</a:t>
            </a:r>
            <a:endParaRPr lang="en-US" sz="939" b="0" strike="noStrike" spc="-1">
              <a:latin typeface="Arial"/>
            </a:endParaRPr>
          </a:p>
          <a:p>
            <a:pPr marL="216000" indent="-215280">
              <a:lnSpc>
                <a:spcPct val="100000"/>
              </a:lnSpc>
              <a:tabLst>
                <a:tab pos="0" algn="l"/>
              </a:tabLst>
            </a:pPr>
            <a:br/>
            <a:r>
              <a:rPr lang="en-GB" sz="939" b="0" strike="noStrike" spc="-1">
                <a:solidFill>
                  <a:srgbClr val="000000"/>
                </a:solidFill>
                <a:latin typeface="+mn-lt"/>
                <a:ea typeface="+mn-ea"/>
              </a:rPr>
              <a:t>We found that 64.3% of the direct dependencies are always used in the projects, whereas 29.9% of them are always bloated.</a:t>
            </a:r>
            <a:endParaRPr lang="en-US" sz="939" b="0" strike="noStrike" spc="-1">
              <a:latin typeface="Arial"/>
            </a:endParaRPr>
          </a:p>
          <a:p>
            <a:pPr marL="216000" indent="-215280">
              <a:lnSpc>
                <a:spcPct val="100000"/>
              </a:lnSpc>
              <a:tabLst>
                <a:tab pos="0" algn="l"/>
              </a:tabLst>
            </a:pPr>
            <a:r>
              <a:rPr lang="en-GB" sz="939" b="0" strike="noStrike" spc="-1">
                <a:solidFill>
                  <a:srgbClr val="000000"/>
                </a:solidFill>
                <a:latin typeface="+mn-lt"/>
                <a:ea typeface="+mn-ea"/>
              </a:rPr>
              <a:t>This means that most direct dependencies never change their status through the evolution of the software projects.</a:t>
            </a:r>
            <a:endParaRPr lang="en-US" sz="939" b="0" strike="noStrike" spc="-1">
              <a:latin typeface="Arial"/>
            </a:endParaRPr>
          </a:p>
          <a:p>
            <a:pPr marL="216000" indent="-215280">
              <a:lnSpc>
                <a:spcPct val="100000"/>
              </a:lnSpc>
              <a:tabLst>
                <a:tab pos="0" algn="l"/>
              </a:tabLst>
            </a:pPr>
            <a:br/>
            <a:r>
              <a:rPr lang="en-GB" sz="939" b="0" strike="noStrike" spc="-1">
                <a:solidFill>
                  <a:srgbClr val="000000"/>
                </a:solidFill>
                <a:latin typeface="+mn-lt"/>
                <a:ea typeface="+mn-ea"/>
              </a:rPr>
              <a:t>On the other hand, 78.3% of the transitive dependencies are bloated from the start, whereas 12.8% are always used.</a:t>
            </a:r>
            <a:endParaRPr lang="en-US" sz="939" b="0" strike="noStrike" spc="-1">
              <a:latin typeface="Arial"/>
            </a:endParaRPr>
          </a:p>
          <a:p>
            <a:pPr marL="216000" indent="-215280">
              <a:lnSpc>
                <a:spcPct val="100000"/>
              </a:lnSpc>
              <a:tabLst>
                <a:tab pos="0" algn="l"/>
              </a:tabLst>
            </a:pPr>
            <a:r>
              <a:rPr lang="en-GB" sz="939" b="0" strike="noStrike" spc="-1">
                <a:solidFill>
                  <a:srgbClr val="000000"/>
                </a:solidFill>
                <a:latin typeface="+mn-lt"/>
                <a:ea typeface="+mn-ea"/>
              </a:rPr>
              <a:t>This means that transitive dependencies also do not change their usage status over time.</a:t>
            </a:r>
            <a:endParaRPr lang="en-US" sz="939" b="0" strike="noStrike" spc="-1">
              <a:latin typeface="Arial"/>
            </a:endParaRPr>
          </a:p>
        </p:txBody>
      </p:sp>
      <p:sp>
        <p:nvSpPr>
          <p:cNvPr id="622"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1A9F0-2003-4F10-A10C-B192021B6877}"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4813" cy="3084513"/>
          </a:xfrm>
          <a:prstGeom prst="rect">
            <a:avLst/>
          </a:prstGeom>
        </p:spPr>
      </p:sp>
      <p:sp>
        <p:nvSpPr>
          <p:cNvPr id="624"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en-GB" sz="1000" b="0" strike="noStrike" spc="-1">
                <a:latin typeface="Linux Biolinum"/>
                <a:ea typeface="Linux Biolinum"/>
              </a:rPr>
              <a:t>89.2 % of bloated direct, and 93.3 % of the transitive bloated dependencies remain bloated in all subsequent versions of the studied projects</a:t>
            </a:r>
            <a:r>
              <a:rPr lang="en-GB" sz="2000" b="0" strike="noStrike" spc="-1">
                <a:latin typeface="Linux Biolinum"/>
                <a:ea typeface="Linux Biolinum"/>
              </a:rPr>
              <a:t>.</a:t>
            </a:r>
            <a:endParaRPr lang="en-US" sz="2000" b="0" strike="noStrike" spc="-1">
              <a:latin typeface="Arial"/>
            </a:endParaRPr>
          </a:p>
          <a:p>
            <a:pPr marL="216000" indent="-215280">
              <a:lnSpc>
                <a:spcPct val="100000"/>
              </a:lnSpc>
              <a:tabLst>
                <a:tab pos="0" algn="l"/>
              </a:tabLst>
            </a:pPr>
            <a:br/>
            <a:r>
              <a:rPr lang="en-GB" sz="2000" b="0" strike="noStrike" spc="-1">
                <a:latin typeface="Linux Biolinum"/>
                <a:ea typeface="Linux Biolinum"/>
              </a:rPr>
              <a:t>This empirical evidence suggests that developers can safely take a debloating action when detecting bloated dependencies.</a:t>
            </a:r>
            <a:endParaRPr lang="en-US" sz="2000" b="0" strike="noStrike" spc="-1">
              <a:latin typeface="Arial"/>
            </a:endParaRPr>
          </a:p>
        </p:txBody>
      </p:sp>
      <p:sp>
        <p:nvSpPr>
          <p:cNvPr id="625"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A9D86-FDDD-445B-9F6C-2396AB48BAF6}"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685800" y="1143000"/>
            <a:ext cx="5484813" cy="3084513"/>
          </a:xfrm>
          <a:prstGeom prst="rect">
            <a:avLst/>
          </a:prstGeom>
        </p:spPr>
      </p:sp>
      <p:sp>
        <p:nvSpPr>
          <p:cNvPr id="600"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dirty="0">
                <a:latin typeface="Arial"/>
              </a:rPr>
              <a:t>Do developers care about it?</a:t>
            </a:r>
            <a:endParaRPr lang="en-US" sz="2000" b="0" strike="noStrike" spc="-1" dirty="0">
              <a:latin typeface="Arial"/>
            </a:endParaRPr>
          </a:p>
        </p:txBody>
      </p:sp>
      <p:sp>
        <p:nvSpPr>
          <p:cNvPr id="601"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D1ABF-7F30-4557-8E70-549C9FA0E91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62371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73906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685800" y="1143000"/>
            <a:ext cx="5484813" cy="3084513"/>
          </a:xfrm>
          <a:prstGeom prst="rect">
            <a:avLst/>
          </a:prstGeom>
        </p:spPr>
      </p:sp>
      <p:sp>
        <p:nvSpPr>
          <p:cNvPr id="627"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en-GB" sz="939" b="0" strike="noStrike" spc="-1">
                <a:solidFill>
                  <a:srgbClr val="000000"/>
                </a:solidFill>
                <a:latin typeface="+mn-lt"/>
                <a:ea typeface="+mn-ea"/>
              </a:rPr>
              <a:t>To answer our third research question, we investigate whether or not developers maintain dependencies that are bloated.</a:t>
            </a:r>
            <a:endParaRPr lang="en-US" sz="939" b="0" strike="noStrike" spc="-1">
              <a:latin typeface="Arial"/>
            </a:endParaRPr>
          </a:p>
          <a:p>
            <a:pPr marL="216000" indent="-215280">
              <a:lnSpc>
                <a:spcPct val="100000"/>
              </a:lnSpc>
              <a:tabLst>
                <a:tab pos="0" algn="l"/>
              </a:tabLst>
            </a:pPr>
            <a:br/>
            <a:r>
              <a:rPr lang="en-GB" sz="939" b="0" strike="noStrike" spc="-1">
                <a:solidFill>
                  <a:srgbClr val="000000"/>
                </a:solidFill>
                <a:latin typeface="+mn-lt"/>
                <a:ea typeface="+mn-ea"/>
              </a:rPr>
              <a:t>We filter all the commits in our dataset that constitute dependency updates.</a:t>
            </a:r>
            <a:endParaRPr lang="en-US" sz="939" b="0" strike="noStrike" spc="-1">
              <a:latin typeface="Arial"/>
            </a:endParaRPr>
          </a:p>
          <a:p>
            <a:pPr marL="216000" indent="-215280">
              <a:lnSpc>
                <a:spcPct val="100000"/>
              </a:lnSpc>
              <a:tabLst>
                <a:tab pos="0" algn="l"/>
              </a:tabLst>
            </a:pPr>
            <a:r>
              <a:rPr lang="en-GB" sz="939" b="0" strike="noStrike" spc="-1">
                <a:solidFill>
                  <a:srgbClr val="000000"/>
                </a:solidFill>
                <a:latin typeface="+mn-lt"/>
                <a:ea typeface="+mn-ea"/>
              </a:rPr>
              <a:t>The figure shows an example of one of such commits.</a:t>
            </a:r>
            <a:endParaRPr lang="en-US" sz="939" b="0" strike="noStrike" spc="-1">
              <a:latin typeface="Arial"/>
            </a:endParaRPr>
          </a:p>
          <a:p>
            <a:pPr marL="216000" indent="-215280">
              <a:lnSpc>
                <a:spcPct val="100000"/>
              </a:lnSpc>
              <a:tabLst>
                <a:tab pos="0" algn="l"/>
              </a:tabLst>
            </a:pPr>
            <a:r>
              <a:rPr lang="en-GB" sz="939" b="0" strike="noStrike" spc="-1">
                <a:solidFill>
                  <a:srgbClr val="000000"/>
                </a:solidFill>
                <a:latin typeface="+mn-lt"/>
                <a:ea typeface="+mn-ea"/>
              </a:rPr>
              <a:t>In this case, a developer manually updates the dependency of Apache commons-io from version 2.6 to version 2.7.</a:t>
            </a:r>
            <a:endParaRPr lang="en-US" sz="939" b="0" strike="noStrike" spc="-1">
              <a:latin typeface="Arial"/>
            </a:endParaRPr>
          </a:p>
        </p:txBody>
      </p:sp>
      <p:sp>
        <p:nvSpPr>
          <p:cNvPr id="628"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F5F57-B363-4105-8A0B-E0D612E9C86E}"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PlaceHolder 1"/>
          <p:cNvSpPr>
            <a:spLocks noGrp="1" noRot="1" noChangeAspect="1"/>
          </p:cNvSpPr>
          <p:nvPr>
            <p:ph type="sldImg"/>
          </p:nvPr>
        </p:nvSpPr>
        <p:spPr>
          <a:xfrm>
            <a:off x="685800" y="1143000"/>
            <a:ext cx="5484813" cy="3084513"/>
          </a:xfrm>
          <a:prstGeom prst="rect">
            <a:avLst/>
          </a:prstGeom>
        </p:spPr>
      </p:sp>
      <p:sp>
        <p:nvSpPr>
          <p:cNvPr id="633"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en-GB" sz="939" b="0" strike="noStrike" spc="-1">
                <a:solidFill>
                  <a:srgbClr val="000000"/>
                </a:solidFill>
                <a:latin typeface="+mn-lt"/>
                <a:ea typeface="+mn-ea"/>
              </a:rPr>
              <a:t>This plot presents the number of dependency updates on used and bloated dependencies made by developers.</a:t>
            </a:r>
            <a:endParaRPr lang="en-US" sz="939" b="0" strike="noStrike" spc="-1">
              <a:latin typeface="Arial"/>
            </a:endParaRPr>
          </a:p>
          <a:p>
            <a:pPr marL="216000" indent="-215280">
              <a:lnSpc>
                <a:spcPct val="100000"/>
              </a:lnSpc>
              <a:tabLst>
                <a:tab pos="0" algn="l"/>
              </a:tabLst>
            </a:pPr>
            <a:r>
              <a:rPr lang="en-GB" sz="939" b="0" strike="noStrike" spc="-1">
                <a:solidFill>
                  <a:srgbClr val="000000"/>
                </a:solidFill>
                <a:latin typeface="+mn-lt"/>
                <a:ea typeface="+mn-ea"/>
              </a:rPr>
              <a:t>As we can see, developers invest 22% of their dependency update efforts on bloated dependencies.</a:t>
            </a:r>
            <a:endParaRPr lang="en-US" sz="939" b="0" strike="noStrike" spc="-1">
              <a:latin typeface="Arial"/>
            </a:endParaRPr>
          </a:p>
        </p:txBody>
      </p:sp>
      <p:sp>
        <p:nvSpPr>
          <p:cNvPr id="634"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35F037-E20C-4464-AB30-426926DFEF24}"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685800" y="1143000"/>
            <a:ext cx="5484813" cy="3084513"/>
          </a:xfrm>
          <a:prstGeom prst="rect">
            <a:avLst/>
          </a:prstGeom>
        </p:spPr>
      </p:sp>
      <p:sp>
        <p:nvSpPr>
          <p:cNvPr id="600"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dirty="0">
                <a:latin typeface="Arial"/>
              </a:rPr>
              <a:t>Do developers care about it?</a:t>
            </a:r>
            <a:endParaRPr lang="en-US" sz="2000" b="0" strike="noStrike" spc="-1" dirty="0">
              <a:latin typeface="Arial"/>
            </a:endParaRPr>
          </a:p>
        </p:txBody>
      </p:sp>
      <p:sp>
        <p:nvSpPr>
          <p:cNvPr id="601"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D1ABF-7F30-4557-8E70-549C9FA0E91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47866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9102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685800" y="1143000"/>
            <a:ext cx="5484813" cy="3084513"/>
          </a:xfrm>
          <a:prstGeom prst="rect">
            <a:avLst/>
          </a:prstGeom>
        </p:spPr>
      </p:sp>
      <p:sp>
        <p:nvSpPr>
          <p:cNvPr id="63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a example of a project that we analyze.</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DepClean found bloated dependencies in the core module of Jenkins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One bloated direct, and two transitive</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It also found a direct dependency bloated in the cli module of Jenkins</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So, we submitted a pull request proposing the removal of these dependendencies.</a:t>
            </a:r>
            <a:endParaRPr lang="en-US" sz="2000" b="0" strike="noStrike" spc="-1">
              <a:latin typeface="Arial"/>
            </a:endParaRPr>
          </a:p>
        </p:txBody>
      </p:sp>
      <p:sp>
        <p:nvSpPr>
          <p:cNvPr id="64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59424-152A-4B74-9D06-1929A870798D}"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685800" y="1143000"/>
            <a:ext cx="5484813" cy="3084513"/>
          </a:xfrm>
          <a:prstGeom prst="rect">
            <a:avLst/>
          </a:prstGeom>
        </p:spPr>
      </p:sp>
      <p:sp>
        <p:nvSpPr>
          <p:cNvPr id="63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a example of a project that we analyze.</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DepClean found bloated dependencies in the core module of Jenkins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One bloated direct, and two transitive</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It also found a direct dependency bloated in the cli module of Jenkins</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So, we submitted a pull request proposing the removal of these dependendencies.</a:t>
            </a:r>
            <a:endParaRPr lang="en-US" sz="2000" b="0" strike="noStrike" spc="-1">
              <a:latin typeface="Arial"/>
            </a:endParaRPr>
          </a:p>
        </p:txBody>
      </p:sp>
      <p:sp>
        <p:nvSpPr>
          <p:cNvPr id="64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59424-152A-4B74-9D06-1929A870798D}"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49692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noRot="1" noChangeAspect="1"/>
          </p:cNvSpPr>
          <p:nvPr>
            <p:ph type="sldImg"/>
          </p:nvPr>
        </p:nvSpPr>
        <p:spPr>
          <a:xfrm>
            <a:off x="685800" y="1143000"/>
            <a:ext cx="5484813" cy="3084513"/>
          </a:xfrm>
          <a:prstGeom prst="rect">
            <a:avLst/>
          </a:prstGeom>
        </p:spPr>
      </p:sp>
      <p:sp>
        <p:nvSpPr>
          <p:cNvPr id="64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dirty="0">
                <a:latin typeface="Arial"/>
              </a:rPr>
              <a:t>Let’s a example of a project that we analyze.</a:t>
            </a:r>
            <a:endParaRPr lang="en-US" sz="2000" b="0" strike="noStrike" spc="-1" dirty="0">
              <a:latin typeface="Arial"/>
            </a:endParaRPr>
          </a:p>
          <a:p>
            <a:pPr marL="216000" indent="-214920">
              <a:lnSpc>
                <a:spcPct val="100000"/>
              </a:lnSpc>
              <a:tabLst>
                <a:tab pos="0" algn="l"/>
              </a:tabLst>
            </a:pP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DepClean found bloated dependencies in the core module of Jenkins</a:t>
            </a: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One bloated direct, and two transitive</a:t>
            </a:r>
            <a:endParaRPr lang="en-US" sz="2000" b="0" strike="noStrike" spc="-1" dirty="0">
              <a:latin typeface="Arial"/>
            </a:endParaRPr>
          </a:p>
          <a:p>
            <a:pPr>
              <a:lnSpc>
                <a:spcPct val="100000"/>
              </a:lnSpc>
              <a:tabLst>
                <a:tab pos="0" algn="l"/>
              </a:tabLst>
            </a:pP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It also found a direct dependency bloated in the cli module of Jenkins</a:t>
            </a:r>
            <a:endParaRPr lang="en-US" sz="2000" b="0" strike="noStrike" spc="-1" dirty="0">
              <a:latin typeface="Arial"/>
            </a:endParaRPr>
          </a:p>
          <a:p>
            <a:pPr>
              <a:lnSpc>
                <a:spcPct val="100000"/>
              </a:lnSpc>
              <a:tabLst>
                <a:tab pos="0" algn="l"/>
              </a:tabLst>
            </a:pP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So, we submitted a pull request proposing the removal of these dependendencies.</a:t>
            </a:r>
            <a:endParaRPr lang="en-US" sz="2000" b="0" strike="noStrike" spc="-1" dirty="0">
              <a:latin typeface="Arial"/>
            </a:endParaRPr>
          </a:p>
        </p:txBody>
      </p:sp>
      <p:sp>
        <p:nvSpPr>
          <p:cNvPr id="64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DB0D-132D-4A53-8677-0D37FD6052A2}"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71613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say that we have a project P.</a:t>
            </a:r>
            <a:endParaRPr lang="en-US" sz="2000" b="0" strike="noStrike" spc="-1">
              <a:latin typeface="Arial"/>
            </a:endParaRPr>
          </a:p>
          <a:p>
            <a:pPr marL="216000" indent="-214920">
              <a:lnSpc>
                <a:spcPct val="100000"/>
              </a:lnSpc>
              <a:tabLst>
                <a:tab pos="0" algn="l"/>
              </a:tabLst>
            </a:pPr>
            <a:r>
              <a:rPr lang="en-SE" sz="2000" b="0" strike="noStrike" spc="-1">
                <a:latin typeface="Arial"/>
              </a:rPr>
              <a:t>In the pom.xml we declare three dependencies, A, B, and C. These are direct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B</a:t>
            </a:r>
            <a:r>
              <a:rPr lang="en-GB" sz="2000" b="0" strike="noStrike" spc="-1">
                <a:latin typeface="Arial"/>
              </a:rPr>
              <a:t>u</a:t>
            </a:r>
            <a:r>
              <a:rPr lang="en-SE" sz="2000" b="0" strike="noStrike" spc="-1">
                <a:latin typeface="Arial"/>
              </a:rPr>
              <a:t>t the dependency A also has other dependencies, D and E, and dependency C has a depenency F. D, E, and F are called transitive dependencies of project P.</a:t>
            </a:r>
            <a:endParaRPr lang="en-US" sz="2000" b="0" strike="noStrike" spc="-1">
              <a:latin typeface="Arial"/>
            </a:endParaRPr>
          </a:p>
          <a:p>
            <a:pPr marL="216000" indent="-214920">
              <a:lnSpc>
                <a:spcPct val="100000"/>
              </a:lnSpc>
              <a:tabLst>
                <a:tab pos="0" algn="l"/>
              </a:tabLst>
            </a:pPr>
            <a:r>
              <a:rPr lang="en-SE" sz="2000" b="0" strike="noStrike" spc="-1">
                <a:latin typeface="Arial"/>
              </a:rPr>
              <a:t>On the other hand, this project P declares the module Q as his parent, and Q declares a direct dependency G. So, in this context G becomes an inherited dependency of project P.</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In summary, we can distinguish three types of dependencies in the dependency tree of P: direct dependencies, transitive dependencies, and inherited dependencies.</a:t>
            </a:r>
            <a:endParaRPr lang="en-US" sz="2000" b="0" strike="noStrike" spc="-1">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35272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685800" y="1143000"/>
            <a:ext cx="5484813" cy="3084513"/>
          </a:xfrm>
          <a:prstGeom prst="rect">
            <a:avLst/>
          </a:prstGeom>
        </p:spPr>
      </p:sp>
      <p:sp>
        <p:nvSpPr>
          <p:cNvPr id="63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64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59424-152A-4B74-9D06-1929A870798D}"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840958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noRot="1" noChangeAspect="1"/>
          </p:cNvSpPr>
          <p:nvPr>
            <p:ph type="sldImg"/>
          </p:nvPr>
        </p:nvSpPr>
        <p:spPr>
          <a:xfrm>
            <a:off x="685800" y="1143000"/>
            <a:ext cx="5484813" cy="3084513"/>
          </a:xfrm>
          <a:prstGeom prst="rect">
            <a:avLst/>
          </a:prstGeom>
        </p:spPr>
      </p:sp>
      <p:sp>
        <p:nvSpPr>
          <p:cNvPr id="64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dirty="0">
                <a:latin typeface="Arial"/>
              </a:rPr>
              <a:t>Let’s a example of a project that we analyze.</a:t>
            </a:r>
            <a:endParaRPr lang="en-US" sz="2000" b="0" strike="noStrike" spc="-1" dirty="0">
              <a:latin typeface="Arial"/>
            </a:endParaRPr>
          </a:p>
          <a:p>
            <a:pPr marL="216000" indent="-214920">
              <a:lnSpc>
                <a:spcPct val="100000"/>
              </a:lnSpc>
              <a:tabLst>
                <a:tab pos="0" algn="l"/>
              </a:tabLst>
            </a:pP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DepClean found bloated dependencies in the core module of Jenkins</a:t>
            </a: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One bloated direct, and two transitive</a:t>
            </a:r>
            <a:endParaRPr lang="en-US" sz="2000" b="0" strike="noStrike" spc="-1" dirty="0">
              <a:latin typeface="Arial"/>
            </a:endParaRPr>
          </a:p>
          <a:p>
            <a:pPr>
              <a:lnSpc>
                <a:spcPct val="100000"/>
              </a:lnSpc>
              <a:tabLst>
                <a:tab pos="0" algn="l"/>
              </a:tabLst>
            </a:pP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It also found a direct dependency bloated in the cli module of Jenkins</a:t>
            </a:r>
            <a:endParaRPr lang="en-US" sz="2000" b="0" strike="noStrike" spc="-1" dirty="0">
              <a:latin typeface="Arial"/>
            </a:endParaRPr>
          </a:p>
          <a:p>
            <a:pPr>
              <a:lnSpc>
                <a:spcPct val="100000"/>
              </a:lnSpc>
              <a:tabLst>
                <a:tab pos="0" algn="l"/>
              </a:tabLst>
            </a:pPr>
            <a:endParaRPr lang="en-US" sz="2000" b="0" strike="noStrike" spc="-1" dirty="0">
              <a:latin typeface="Arial"/>
            </a:endParaRPr>
          </a:p>
          <a:p>
            <a:pPr marL="171360" indent="-169920">
              <a:lnSpc>
                <a:spcPct val="100000"/>
              </a:lnSpc>
              <a:buClr>
                <a:srgbClr val="000000"/>
              </a:buClr>
              <a:buFont typeface="StarSymbol"/>
              <a:buChar char="-"/>
              <a:tabLst>
                <a:tab pos="0" algn="l"/>
              </a:tabLst>
            </a:pPr>
            <a:r>
              <a:rPr lang="en-SE" sz="2000" b="0" strike="noStrike" spc="-1" dirty="0">
                <a:latin typeface="Arial"/>
              </a:rPr>
              <a:t>So, we submitted a pull request proposing the removal of these dependendencies.</a:t>
            </a:r>
            <a:endParaRPr lang="en-US" sz="2000" b="0" strike="noStrike" spc="-1" dirty="0">
              <a:latin typeface="Arial"/>
            </a:endParaRPr>
          </a:p>
        </p:txBody>
      </p:sp>
      <p:sp>
        <p:nvSpPr>
          <p:cNvPr id="64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DB0D-132D-4A53-8677-0D37FD6052A2}"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4400" dirty="0"/>
              <a:t>There have been many papers in the last 5 years, and there are 3 that you particularly love </a:t>
            </a: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694640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PlaceHolder 1"/>
          <p:cNvSpPr>
            <a:spLocks noGrp="1" noRot="1" noChangeAspect="1"/>
          </p:cNvSpPr>
          <p:nvPr>
            <p:ph type="sldImg"/>
          </p:nvPr>
        </p:nvSpPr>
        <p:spPr>
          <a:xfrm>
            <a:off x="685800" y="1143000"/>
            <a:ext cx="5484813" cy="3084513"/>
          </a:xfrm>
          <a:prstGeom prst="rect">
            <a:avLst/>
          </a:prstGeom>
        </p:spPr>
      </p:sp>
      <p:sp>
        <p:nvSpPr>
          <p:cNvPr id="630"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en-GB" sz="939" b="0" strike="noStrike" spc="-1">
                <a:solidFill>
                  <a:srgbClr val="000000"/>
                </a:solidFill>
                <a:latin typeface="+mn-lt"/>
                <a:ea typeface="+mn-ea"/>
              </a:rPr>
              <a:t>During our analysis, we notice that many of the dependency updates were performed by Dependabot.</a:t>
            </a:r>
            <a:endParaRPr lang="en-US" sz="939" b="0" strike="noStrike" spc="-1">
              <a:latin typeface="Arial"/>
            </a:endParaRPr>
          </a:p>
          <a:p>
            <a:pPr marL="216000" indent="-215280">
              <a:lnSpc>
                <a:spcPct val="100000"/>
              </a:lnSpc>
              <a:tabLst>
                <a:tab pos="0" algn="l"/>
              </a:tabLst>
            </a:pPr>
            <a:r>
              <a:rPr lang="en-GB" sz="939" b="0" strike="noStrike" spc="-1">
                <a:solidFill>
                  <a:srgbClr val="000000"/>
                </a:solidFill>
                <a:latin typeface="+mn-lt"/>
                <a:ea typeface="+mn-ea"/>
              </a:rPr>
              <a:t>This is a software bot very active on GitHub that alerts developers about security issues related to their dependencies.</a:t>
            </a:r>
            <a:endParaRPr lang="en-US" sz="939" b="0" strike="noStrike" spc="-1">
              <a:latin typeface="Arial"/>
            </a:endParaRPr>
          </a:p>
        </p:txBody>
      </p:sp>
      <p:sp>
        <p:nvSpPr>
          <p:cNvPr id="631"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CBDAE-7797-4EBF-A309-893AEAFCCF06}"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PlaceHolder 1"/>
          <p:cNvSpPr>
            <a:spLocks noGrp="1" noRot="1" noChangeAspect="1"/>
          </p:cNvSpPr>
          <p:nvPr>
            <p:ph type="sldImg"/>
          </p:nvPr>
        </p:nvSpPr>
        <p:spPr>
          <a:xfrm>
            <a:off x="685800" y="1143000"/>
            <a:ext cx="5484813" cy="3084513"/>
          </a:xfrm>
          <a:prstGeom prst="rect">
            <a:avLst/>
          </a:prstGeom>
        </p:spPr>
      </p:sp>
      <p:sp>
        <p:nvSpPr>
          <p:cNvPr id="636" name="PlaceHolder 2"/>
          <p:cNvSpPr>
            <a:spLocks noGrp="1"/>
          </p:cNvSpPr>
          <p:nvPr>
            <p:ph type="body"/>
          </p:nvPr>
        </p:nvSpPr>
        <p:spPr>
          <a:xfrm>
            <a:off x="685800" y="4400640"/>
            <a:ext cx="5485320" cy="3599280"/>
          </a:xfrm>
          <a:prstGeom prst="rect">
            <a:avLst/>
          </a:prstGeom>
        </p:spPr>
        <p:txBody>
          <a:bodyPr lIns="0" tIns="0" rIns="0" bIns="0">
            <a:noAutofit/>
          </a:bodyPr>
          <a:lstStyle/>
          <a:p>
            <a:pPr marL="216000" indent="-215280">
              <a:lnSpc>
                <a:spcPct val="100000"/>
              </a:lnSpc>
              <a:tabLst>
                <a:tab pos="0" algn="l"/>
              </a:tabLst>
            </a:pPr>
            <a:r>
              <a:rPr lang="en-GB" sz="939" b="0" strike="noStrike" spc="-1">
                <a:solidFill>
                  <a:srgbClr val="000000"/>
                </a:solidFill>
                <a:latin typeface="+mn-lt"/>
                <a:ea typeface="+mn-ea"/>
              </a:rPr>
              <a:t>On the other hand, we observe that Dependabot suggests a similar ratio of updates on bloated dependencies.</a:t>
            </a:r>
            <a:endParaRPr lang="en-US" sz="939" b="0" strike="noStrike" spc="-1">
              <a:latin typeface="Arial"/>
            </a:endParaRPr>
          </a:p>
          <a:p>
            <a:pPr marL="216000" indent="-215280">
              <a:lnSpc>
                <a:spcPct val="100000"/>
              </a:lnSpc>
              <a:tabLst>
                <a:tab pos="0" algn="l"/>
              </a:tabLst>
            </a:pPr>
            <a:r>
              <a:rPr lang="en-GB" sz="939" b="0" strike="noStrike" spc="-1">
                <a:solidFill>
                  <a:srgbClr val="000000"/>
                </a:solidFill>
                <a:latin typeface="+mn-lt"/>
                <a:ea typeface="+mn-ea"/>
              </a:rPr>
              <a:t>This result indicates that Dependabot should improve the suggestions that it makes to developers to detect bloated dependencies and reduce the maintenance effort induced by software bloat.</a:t>
            </a:r>
            <a:endParaRPr lang="en-US" sz="939" b="0" strike="noStrike" spc="-1">
              <a:latin typeface="Arial"/>
            </a:endParaRPr>
          </a:p>
        </p:txBody>
      </p:sp>
      <p:sp>
        <p:nvSpPr>
          <p:cNvPr id="637" name="CustomShape 3"/>
          <p:cNvSpPr/>
          <p:nvPr/>
        </p:nvSpPr>
        <p:spPr>
          <a:xfrm>
            <a:off x="3884760" y="8685360"/>
            <a:ext cx="2970720" cy="45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E9555-2476-4964-A7B4-86A1A0D6077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PlaceHolder 1"/>
          <p:cNvSpPr>
            <a:spLocks noGrp="1" noRot="1" noChangeAspect="1"/>
          </p:cNvSpPr>
          <p:nvPr>
            <p:ph type="sldImg"/>
          </p:nvPr>
        </p:nvSpPr>
        <p:spPr>
          <a:xfrm>
            <a:off x="685800" y="1143000"/>
            <a:ext cx="5484813" cy="3084513"/>
          </a:xfrm>
          <a:prstGeom prst="rect">
            <a:avLst/>
          </a:prstGeom>
        </p:spPr>
      </p:sp>
      <p:sp>
        <p:nvSpPr>
          <p:cNvPr id="60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a example of a project that we analyze.</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DepClean found bloated dependencies in the core module of Jenkins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One bloated direct, and two transitive</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It also found a direct dependency bloated in the cli module of Jenkins</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So, we submitted a pull request proposing the removal of these dependendencies.</a:t>
            </a:r>
            <a:endParaRPr lang="en-US" sz="2000" b="0" strike="noStrike" spc="-1">
              <a:latin typeface="Arial"/>
            </a:endParaRPr>
          </a:p>
        </p:txBody>
      </p:sp>
      <p:sp>
        <p:nvSpPr>
          <p:cNvPr id="6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F00A7A-076B-462F-B940-8E3AC2AE80C0}"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685800" y="1143000"/>
            <a:ext cx="5484813" cy="3084513"/>
          </a:xfrm>
          <a:prstGeom prst="rect">
            <a:avLst/>
          </a:prstGeom>
        </p:spPr>
      </p:sp>
      <p:sp>
        <p:nvSpPr>
          <p:cNvPr id="63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a example of a project that we analyze.</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DepClean found bloated dependencies in the core module of Jenkins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One bloated direct, and two transitive</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It also found a direct dependency bloated in the cli module of Jenkins</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So, we submitted a pull request proposing the removal of these dependendencies.</a:t>
            </a:r>
            <a:endParaRPr lang="en-US" sz="2000" b="0" strike="noStrike" spc="-1">
              <a:latin typeface="Arial"/>
            </a:endParaRPr>
          </a:p>
        </p:txBody>
      </p:sp>
      <p:sp>
        <p:nvSpPr>
          <p:cNvPr id="64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59424-152A-4B74-9D06-1929A870798D}"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86153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noRot="1" noChangeAspect="1"/>
          </p:cNvSpPr>
          <p:nvPr>
            <p:ph type="sldImg"/>
          </p:nvPr>
        </p:nvSpPr>
        <p:spPr>
          <a:xfrm>
            <a:off x="685800" y="1143000"/>
            <a:ext cx="5484813" cy="3084513"/>
          </a:xfrm>
          <a:prstGeom prst="rect">
            <a:avLst/>
          </a:prstGeom>
        </p:spPr>
      </p:sp>
      <p:sp>
        <p:nvSpPr>
          <p:cNvPr id="63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a example of a project that we analyze.</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DepClean found bloated dependencies in the core module of Jenkins</a:t>
            </a: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One bloated direct, and two transitive</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It also found a direct dependency bloated in the cli module of Jenkins</a:t>
            </a:r>
            <a:endParaRPr lang="en-US" sz="2000" b="0" strike="noStrike" spc="-1">
              <a:latin typeface="Arial"/>
            </a:endParaRPr>
          </a:p>
          <a:p>
            <a:pPr>
              <a:lnSpc>
                <a:spcPct val="100000"/>
              </a:lnSpc>
              <a:tabLst>
                <a:tab pos="0" algn="l"/>
              </a:tabLst>
            </a:pPr>
            <a:endParaRPr lang="en-US" sz="2000" b="0" strike="noStrike" spc="-1">
              <a:latin typeface="Arial"/>
            </a:endParaRPr>
          </a:p>
          <a:p>
            <a:pPr marL="171360" indent="-169920">
              <a:lnSpc>
                <a:spcPct val="100000"/>
              </a:lnSpc>
              <a:buClr>
                <a:srgbClr val="000000"/>
              </a:buClr>
              <a:buFont typeface="StarSymbol"/>
              <a:buChar char="-"/>
              <a:tabLst>
                <a:tab pos="0" algn="l"/>
              </a:tabLst>
            </a:pPr>
            <a:r>
              <a:rPr lang="en-SE" sz="2000" b="0" strike="noStrike" spc="-1">
                <a:latin typeface="Arial"/>
              </a:rPr>
              <a:t>So, we submitted a pull request proposing the removal of these dependendencies.</a:t>
            </a:r>
            <a:endParaRPr lang="en-US" sz="2000" b="0" strike="noStrike" spc="-1">
              <a:latin typeface="Arial"/>
            </a:endParaRPr>
          </a:p>
        </p:txBody>
      </p:sp>
      <p:sp>
        <p:nvSpPr>
          <p:cNvPr id="64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459424-152A-4B74-9D06-1929A870798D}"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12718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PlaceHolder 1"/>
          <p:cNvSpPr>
            <a:spLocks noGrp="1" noRot="1" noChangeAspect="1"/>
          </p:cNvSpPr>
          <p:nvPr>
            <p:ph type="sldImg"/>
          </p:nvPr>
        </p:nvSpPr>
        <p:spPr>
          <a:xfrm>
            <a:off x="685800" y="1143000"/>
            <a:ext cx="5484813" cy="3084513"/>
          </a:xfrm>
          <a:prstGeom prst="rect">
            <a:avLst/>
          </a:prstGeom>
        </p:spPr>
      </p:sp>
      <p:sp>
        <p:nvSpPr>
          <p:cNvPr id="570"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To sum up, the main objective of DepClean is, for a given Maven project P, to debloat its dependency tree and produce a version of it without bloated dependencies.</a:t>
            </a:r>
            <a:endParaRPr lang="en-US" sz="2000" b="0" strike="noStrike" spc="-1">
              <a:latin typeface="Arial"/>
            </a:endParaRPr>
          </a:p>
        </p:txBody>
      </p:sp>
      <p:sp>
        <p:nvSpPr>
          <p:cNvPr id="571"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82680-FA33-45F3-8D5A-CE8FD95FB0A9}"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PlaceHolder 1"/>
          <p:cNvSpPr>
            <a:spLocks noGrp="1" noRot="1" noChangeAspect="1"/>
          </p:cNvSpPr>
          <p:nvPr>
            <p:ph type="sldImg"/>
          </p:nvPr>
        </p:nvSpPr>
        <p:spPr>
          <a:xfrm>
            <a:off x="685800" y="1143000"/>
            <a:ext cx="5484813" cy="3084513"/>
          </a:xfrm>
          <a:prstGeom prst="rect">
            <a:avLst/>
          </a:prstGeom>
        </p:spPr>
      </p:sp>
      <p:sp>
        <p:nvSpPr>
          <p:cNvPr id="588"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Well, one thing that we know is that it is big.</a:t>
            </a:r>
            <a:endParaRPr lang="en-US" sz="2000" b="0" strike="noStrike" spc="-1">
              <a:latin typeface="Arial"/>
            </a:endParaRPr>
          </a:p>
          <a:p>
            <a:pPr marL="216000" indent="-214920">
              <a:lnSpc>
                <a:spcPct val="100000"/>
              </a:lnSpc>
              <a:tabLst>
                <a:tab pos="0" algn="l"/>
              </a:tabLst>
            </a:pPr>
            <a:r>
              <a:rPr lang="en-SE" sz="2000" b="0" strike="noStrike" spc="-1">
                <a:latin typeface="Arial"/>
              </a:rPr>
              <a:t>Two years ago, we performed an study with the objective of constructing the most precise representation of the dependency relationships between the artifacts in Maven Central. </a:t>
            </a:r>
            <a:endParaRPr lang="en-US" sz="2000" b="0" strike="noStrike" spc="-1">
              <a:latin typeface="Arial"/>
            </a:endParaRPr>
          </a:p>
          <a:p>
            <a:pPr marL="216000" indent="-214920">
              <a:lnSpc>
                <a:spcPct val="100000"/>
              </a:lnSpc>
              <a:tabLst>
                <a:tab pos="0" algn="l"/>
              </a:tabLst>
            </a:pPr>
            <a:r>
              <a:rPr lang="en-SE" sz="2000" b="0" strike="noStrike" spc="-1">
                <a:latin typeface="Arial"/>
              </a:rPr>
              <a:t>What you see is part of the Maven Dependency Graph that we built. </a:t>
            </a:r>
            <a:endParaRPr lang="en-US" sz="2000" b="0" strike="noStrike" spc="-1">
              <a:latin typeface="Arial"/>
            </a:endParaRPr>
          </a:p>
          <a:p>
            <a:pPr marL="216000" indent="-214920">
              <a:lnSpc>
                <a:spcPct val="100000"/>
              </a:lnSpc>
              <a:tabLst>
                <a:tab pos="0" algn="l"/>
              </a:tabLst>
            </a:pPr>
            <a:endParaRPr lang="en-US" sz="2000" b="0" strike="noStrike" spc="-1">
              <a:latin typeface="Arial"/>
            </a:endParaRPr>
          </a:p>
          <a:p>
            <a:pPr marL="216000" indent="-214920">
              <a:lnSpc>
                <a:spcPct val="100000"/>
              </a:lnSpc>
              <a:tabLst>
                <a:tab pos="0" algn="l"/>
              </a:tabLst>
            </a:pPr>
            <a:r>
              <a:rPr lang="en-SE" sz="2000" b="0" strike="noStrike" spc="-1">
                <a:latin typeface="Arial"/>
              </a:rPr>
              <a:t>- It contained 3.6 million artifacts in 2019.</a:t>
            </a:r>
            <a:endParaRPr lang="en-US" sz="2000" b="0" strike="noStrike" spc="-1">
              <a:latin typeface="Arial"/>
            </a:endParaRPr>
          </a:p>
        </p:txBody>
      </p:sp>
      <p:sp>
        <p:nvSpPr>
          <p:cNvPr id="589"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ABE9-DFF4-4895-9565-CE10A52E8CE1}"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f0a995c2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0f0a995c24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10f0a995c24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SE"/>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437760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9238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US" sz="2000" b="0" strike="noStrike" spc="-1" dirty="0">
                <a:latin typeface="Arial"/>
              </a:rPr>
              <a:t>Prior to these works </a:t>
            </a:r>
            <a:r>
              <a:rPr lang="en-US" sz="2000" b="0" strike="noStrike" spc="-1" dirty="0" err="1">
                <a:latin typeface="Arial"/>
              </a:rPr>
              <a:t>mos</a:t>
            </a:r>
            <a:r>
              <a:rPr lang="en-US" sz="2000" b="0" strike="noStrike" spc="-1" dirty="0">
                <a:latin typeface="Arial"/>
              </a:rPr>
              <a:t> debloating efforts targeted small Linux command line apps,</a:t>
            </a:r>
          </a:p>
          <a:p>
            <a:pPr marL="216000" indent="-214920">
              <a:lnSpc>
                <a:spcPct val="100000"/>
              </a:lnSpc>
              <a:tabLst>
                <a:tab pos="0" algn="l"/>
              </a:tabLst>
            </a:pPr>
            <a:r>
              <a:rPr lang="en-US" sz="2000" b="0" strike="noStrike" spc="-1" dirty="0">
                <a:latin typeface="Arial"/>
              </a:rPr>
              <a:t>I low these three papers</a:t>
            </a:r>
          </a:p>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45242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685800" y="1143000"/>
            <a:ext cx="5484813" cy="3084513"/>
          </a:xfrm>
          <a:prstGeom prst="rect">
            <a:avLst/>
          </a:prstGeom>
        </p:spPr>
      </p:sp>
      <p:sp>
        <p:nvSpPr>
          <p:cNvPr id="555"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6"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A960-EEFA-4693-9E40-71BC69C9B535}"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72721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What you are seeing now is what we can get so far if we use state-of-the-art software debloating techniques that rely on static analysis.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705305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suppose that there is an input that executes the path that goes from P to A, and D.</a:t>
            </a:r>
            <a:endParaRPr dirty="0"/>
          </a:p>
        </p:txBody>
      </p:sp>
    </p:spTree>
    <p:extLst>
      <p:ext uri="{BB962C8B-B14F-4D97-AF65-F5344CB8AC3E}">
        <p14:creationId xmlns:p14="http://schemas.microsoft.com/office/powerpoint/2010/main" val="7648392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makes part of the other components in P, as well as  F unnecessary to satisfy the input.</a:t>
            </a:r>
            <a:endParaRPr dirty="0"/>
          </a:p>
        </p:txBody>
      </p:sp>
    </p:spTree>
    <p:extLst>
      <p:ext uri="{BB962C8B-B14F-4D97-AF65-F5344CB8AC3E}">
        <p14:creationId xmlns:p14="http://schemas.microsoft.com/office/powerpoint/2010/main" val="681000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we can remove them.</a:t>
            </a:r>
            <a:endParaRPr dirty="0"/>
          </a:p>
        </p:txBody>
      </p:sp>
    </p:spTree>
    <p:extLst>
      <p:ext uri="{BB962C8B-B14F-4D97-AF65-F5344CB8AC3E}">
        <p14:creationId xmlns:p14="http://schemas.microsoft.com/office/powerpoint/2010/main" val="33794472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we can remove them.</a:t>
            </a:r>
            <a:endParaRPr dirty="0"/>
          </a:p>
        </p:txBody>
      </p:sp>
    </p:spTree>
    <p:extLst>
      <p:ext uri="{BB962C8B-B14F-4D97-AF65-F5344CB8AC3E}">
        <p14:creationId xmlns:p14="http://schemas.microsoft.com/office/powerpoint/2010/main" val="23398270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this is what we obtain when using software debloating techniques that rely on dynamic analysis.</a:t>
            </a:r>
            <a:endParaRPr dirty="0"/>
          </a:p>
        </p:txBody>
      </p:sp>
    </p:spTree>
    <p:extLst>
      <p:ext uri="{BB962C8B-B14F-4D97-AF65-F5344CB8AC3E}">
        <p14:creationId xmlns:p14="http://schemas.microsoft.com/office/powerpoint/2010/main" val="814191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we collect the used components.</a:t>
            </a:r>
            <a:endParaRPr dirty="0"/>
          </a:p>
        </p:txBody>
      </p:sp>
    </p:spTree>
    <p:extLst>
      <p:ext uri="{BB962C8B-B14F-4D97-AF65-F5344CB8AC3E}">
        <p14:creationId xmlns:p14="http://schemas.microsoft.com/office/powerpoint/2010/main" val="3041439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Package them.</a:t>
            </a:r>
            <a:endParaRPr dirty="0"/>
          </a:p>
        </p:txBody>
      </p:sp>
    </p:spTree>
    <p:extLst>
      <p:ext uri="{BB962C8B-B14F-4D97-AF65-F5344CB8AC3E}">
        <p14:creationId xmlns:p14="http://schemas.microsoft.com/office/powerpoint/2010/main" val="244994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then build a single artifact P’ that only contains the necessary parts to successfully execute the application for the given input.</a:t>
            </a:r>
          </a:p>
        </p:txBody>
      </p:sp>
    </p:spTree>
    <p:extLst>
      <p:ext uri="{BB962C8B-B14F-4D97-AF65-F5344CB8AC3E}">
        <p14:creationId xmlns:p14="http://schemas.microsoft.com/office/powerpoint/2010/main" val="1393584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US" sz="2000" b="0" strike="noStrike" spc="-1" dirty="0">
                <a:latin typeface="Arial"/>
              </a:rPr>
              <a:t>Prior to these works </a:t>
            </a:r>
            <a:r>
              <a:rPr lang="en-US" sz="2000" b="0" strike="noStrike" spc="-1" dirty="0" err="1">
                <a:latin typeface="Arial"/>
              </a:rPr>
              <a:t>mos</a:t>
            </a:r>
            <a:r>
              <a:rPr lang="en-US" sz="2000" b="0" strike="noStrike" spc="-1" dirty="0">
                <a:latin typeface="Arial"/>
              </a:rPr>
              <a:t> debloating efforts targeted small Linux command line apps,</a:t>
            </a:r>
          </a:p>
          <a:p>
            <a:pPr marL="216000" indent="-214920">
              <a:lnSpc>
                <a:spcPct val="100000"/>
              </a:lnSpc>
              <a:tabLst>
                <a:tab pos="0" algn="l"/>
              </a:tabLst>
            </a:pPr>
            <a:r>
              <a:rPr lang="en-US" sz="2000" b="0" strike="noStrike" spc="-1" dirty="0">
                <a:latin typeface="Arial"/>
              </a:rPr>
              <a:t>I low these three papers</a:t>
            </a:r>
          </a:p>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494594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35"/>
              <a:buFont typeface="Calibri"/>
              <a:buNone/>
            </a:pPr>
            <a:r>
              <a:rPr lang="en-GB" sz="935" dirty="0">
                <a:solidFill>
                  <a:schemeClr val="dk1"/>
                </a:solidFill>
                <a:latin typeface="Calibri"/>
                <a:ea typeface="Calibri"/>
                <a:cs typeface="Calibri"/>
                <a:sym typeface="Calibri"/>
              </a:rPr>
              <a:t>Well, in this work, we have built such a tool that automatically transforms a project P into a debloated version that only contains the parts of P that are necessary to execute certain workload.</a:t>
            </a:r>
          </a:p>
          <a:p>
            <a:pPr marL="0" marR="0" lvl="0" indent="0" algn="l" rtl="0">
              <a:lnSpc>
                <a:spcPct val="100000"/>
              </a:lnSpc>
              <a:spcBef>
                <a:spcPts val="0"/>
              </a:spcBef>
              <a:spcAft>
                <a:spcPts val="0"/>
              </a:spcAft>
              <a:buClr>
                <a:schemeClr val="dk1"/>
              </a:buClr>
              <a:buSzPts val="935"/>
              <a:buFont typeface="Calibri"/>
              <a:buNone/>
            </a:pPr>
            <a:endParaRPr lang="en-GB" sz="935"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935"/>
              <a:buFont typeface="Calibri"/>
              <a:buNone/>
            </a:pPr>
            <a:r>
              <a:rPr lang="en-GB" sz="935" dirty="0">
                <a:solidFill>
                  <a:schemeClr val="dk1"/>
                </a:solidFill>
                <a:latin typeface="Calibri"/>
                <a:cs typeface="Calibri"/>
                <a:sym typeface="Calibri"/>
              </a:rPr>
              <a:t>Our tool is called JDBL and it relies on existing code-coverage tools to collect bytecode usage information at runtime.</a:t>
            </a:r>
          </a:p>
          <a:p>
            <a:pPr marL="0" marR="0" lvl="0" indent="0" algn="l" rtl="0">
              <a:lnSpc>
                <a:spcPct val="100000"/>
              </a:lnSpc>
              <a:spcBef>
                <a:spcPts val="0"/>
              </a:spcBef>
              <a:spcAft>
                <a:spcPts val="0"/>
              </a:spcAft>
              <a:buClr>
                <a:schemeClr val="dk1"/>
              </a:buClr>
              <a:buSzPts val="935"/>
              <a:buFont typeface="Calibri"/>
              <a:buNone/>
            </a:pPr>
            <a:endParaRPr lang="en-GB" sz="935"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935"/>
              <a:buFont typeface="Calibri"/>
              <a:buNone/>
            </a:pPr>
            <a:r>
              <a:rPr lang="en-GB" sz="935" dirty="0">
                <a:solidFill>
                  <a:schemeClr val="dk1"/>
                </a:solidFill>
                <a:latin typeface="Calibri"/>
                <a:cs typeface="Calibri"/>
                <a:sym typeface="Calibri"/>
              </a:rPr>
              <a:t>JDBL is capable of removing methods, classes, and dependencies in Java projects that build with Maven.</a:t>
            </a:r>
            <a:endParaRPr lang="en-GB" sz="900" dirty="0"/>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80</a:t>
            </a:fld>
            <a:endParaRPr/>
          </a:p>
        </p:txBody>
      </p:sp>
    </p:spTree>
    <p:extLst>
      <p:ext uri="{BB962C8B-B14F-4D97-AF65-F5344CB8AC3E}">
        <p14:creationId xmlns:p14="http://schemas.microsoft.com/office/powerpoint/2010/main" val="19987395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In essence, JDBL works in three phases.</a:t>
            </a:r>
          </a:p>
          <a:p>
            <a:endParaRPr lang="en-SE" dirty="0"/>
          </a:p>
          <a:p>
            <a:r>
              <a:rPr lang="en-SE" dirty="0"/>
              <a:t>It receives as input a Java  project and a workload that executes some part of the project.</a:t>
            </a:r>
          </a:p>
          <a:p>
            <a:endParaRPr lang="en-SE" dirty="0"/>
          </a:p>
          <a:p>
            <a:r>
              <a:rPr lang="en-SE" dirty="0"/>
              <a:t>In the first phase, JDBL uses code coverage tools to collect bytecode usage information.</a:t>
            </a:r>
          </a:p>
          <a:p>
            <a:endParaRPr lang="en-SE" dirty="0"/>
          </a:p>
          <a:p>
            <a:r>
              <a:rPr lang="en-SE" dirty="0"/>
              <a:t>Then, in the second phase, JDBL removes the unnecesary bytecode from the project and its dependencies</a:t>
            </a:r>
          </a:p>
          <a:p>
            <a:endParaRPr lang="en-SE" dirty="0"/>
          </a:p>
          <a:p>
            <a:r>
              <a:rPr lang="en-SE" dirty="0"/>
              <a:t>Finally, in the third phase, JDBL validates the debloating by executing the project against the same workload.</a:t>
            </a:r>
          </a:p>
          <a:p>
            <a:endParaRPr lang="en-SE" dirty="0"/>
          </a:p>
          <a:p>
            <a:r>
              <a:rPr lang="en-SE" dirty="0"/>
              <a:t>If the result is as expected, then the project is packaged as a debloated JAR file.</a:t>
            </a:r>
          </a:p>
          <a:p>
            <a:endParaRPr lang="en-S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9287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We performed experiments to evaluate JDBL.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For our first experiment, consider a popular Java library P that builds successfully.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Then we debloat P and obtain P’.</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check if JDBL produces a debloated JAR.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If that’s the case, then we check if the JAR preserves the original behaviour using the test suite.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If all the tests pass, then we can say that the debloating was successful.</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82</a:t>
            </a:fld>
            <a:endParaRPr/>
          </a:p>
        </p:txBody>
      </p:sp>
    </p:spTree>
    <p:extLst>
      <p:ext uri="{BB962C8B-B14F-4D97-AF65-F5344CB8AC3E}">
        <p14:creationId xmlns:p14="http://schemas.microsoft.com/office/powerpoint/2010/main" val="27007059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We followed this approach and obtained a debloated JAR for 302 libraries, and from these libraries a total of 211 pass all the test.</a:t>
            </a: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This represents almost a 70% of the libraries.</a:t>
            </a: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r>
              <a:rPr lang="en-GB" dirty="0">
                <a:effectLst/>
                <a:latin typeface="Arial" panose="020B0604020202020204" pitchFamily="34" charset="0"/>
              </a:rPr>
              <a:t>This </a:t>
            </a:r>
            <a:r>
              <a:rPr lang="en-GB" dirty="0" err="1">
                <a:effectLst/>
                <a:latin typeface="Arial" panose="020B0604020202020204" pitchFamily="34" charset="0"/>
              </a:rPr>
              <a:t>behavioral</a:t>
            </a:r>
            <a:r>
              <a:rPr lang="en-GB" dirty="0">
                <a:effectLst/>
                <a:latin typeface="Arial" panose="020B0604020202020204" pitchFamily="34" charset="0"/>
              </a:rPr>
              <a:t> assessment of coverage-based debloating demonstrates that JDBL preserves a large majority of the libraries’ </a:t>
            </a:r>
            <a:r>
              <a:rPr lang="en-GB" dirty="0" err="1">
                <a:effectLst/>
                <a:latin typeface="Arial" panose="020B0604020202020204" pitchFamily="34" charset="0"/>
              </a:rPr>
              <a:t>behavior</a:t>
            </a:r>
            <a:r>
              <a:rPr lang="en-GB" dirty="0">
                <a:effectLst/>
                <a:latin typeface="Arial" panose="020B0604020202020204" pitchFamily="34" charset="0"/>
              </a:rPr>
              <a:t>, which is essential to meet the expectations of their clients.</a:t>
            </a: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83</a:t>
            </a:fld>
            <a:endParaRPr/>
          </a:p>
        </p:txBody>
      </p:sp>
    </p:spTree>
    <p:extLst>
      <p:ext uri="{BB962C8B-B14F-4D97-AF65-F5344CB8AC3E}">
        <p14:creationId xmlns:p14="http://schemas.microsoft.com/office/powerpoint/2010/main" val="25286573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We measure the number of methods, classes and dependencies removed in the successfully debloated libraries.</a:t>
            </a:r>
          </a:p>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JDBL removes 59% of methods, 60% of classes, and 20% of dependencies in our dataset.</a:t>
            </a: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r>
              <a:rPr lang="en-GB" dirty="0">
                <a:effectLst/>
                <a:latin typeface="Arial" panose="020B0604020202020204" pitchFamily="34" charset="0"/>
              </a:rPr>
              <a:t>This result confirms the relevance of the coverage-based debloating approach for reducing the unnecessary bytecode of Java projects, while preserving their correctness.</a:t>
            </a: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84</a:t>
            </a:fld>
            <a:endParaRPr/>
          </a:p>
        </p:txBody>
      </p:sp>
    </p:spTree>
    <p:extLst>
      <p:ext uri="{BB962C8B-B14F-4D97-AF65-F5344CB8AC3E}">
        <p14:creationId xmlns:p14="http://schemas.microsoft.com/office/powerpoint/2010/main" val="42340314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We also focus on evaluating the impact of debloating on the clients that reuse the debloated libraries.</a:t>
            </a: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For a client C that uses the original library P and builds successfully, we replace P by its debloated version P’ in order to investigate if the client still compiles and if the tests suite still passes.</a:t>
            </a: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If both are successful then we can say that the client can use the debloated version of the library.</a:t>
            </a: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85</a:t>
            </a:fld>
            <a:endParaRPr/>
          </a:p>
        </p:txBody>
      </p:sp>
    </p:spTree>
    <p:extLst>
      <p:ext uri="{BB962C8B-B14F-4D97-AF65-F5344CB8AC3E}">
        <p14:creationId xmlns:p14="http://schemas.microsoft.com/office/powerpoint/2010/main" val="37020586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35"/>
              <a:buFont typeface="Calibri"/>
              <a:buNone/>
            </a:pPr>
            <a:r>
              <a:rPr lang="en-GB" sz="935" dirty="0">
                <a:solidFill>
                  <a:schemeClr val="dk1"/>
                </a:solidFill>
                <a:latin typeface="Calibri"/>
                <a:ea typeface="Calibri"/>
                <a:cs typeface="Calibri"/>
                <a:sym typeface="Calibri"/>
              </a:rPr>
              <a:t>Furthermore, from these clients, 81% of them pass all the tests.</a:t>
            </a:r>
          </a:p>
          <a:p>
            <a:pPr marL="0" marR="0" lvl="0" indent="0" algn="l" rtl="0">
              <a:lnSpc>
                <a:spcPct val="100000"/>
              </a:lnSpc>
              <a:spcBef>
                <a:spcPts val="0"/>
              </a:spcBef>
              <a:spcAft>
                <a:spcPts val="0"/>
              </a:spcAft>
              <a:buClr>
                <a:schemeClr val="dk1"/>
              </a:buClr>
              <a:buSzPts val="936"/>
              <a:buFont typeface="Calibri"/>
              <a:buNone/>
            </a:pPr>
            <a:r>
              <a:rPr lang="en-GB" sz="935" dirty="0">
                <a:solidFill>
                  <a:schemeClr val="dk1"/>
                </a:solidFill>
                <a:latin typeface="Calibri"/>
                <a:ea typeface="Calibri"/>
                <a:cs typeface="Calibri"/>
                <a:sym typeface="Calibri"/>
              </a:rPr>
              <a:t>This means that JDBL preserves the behaviour of most of the clients.</a:t>
            </a: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r>
              <a:rPr lang="en-GB" dirty="0">
                <a:effectLst/>
                <a:latin typeface="Arial" panose="020B0604020202020204" pitchFamily="34" charset="0"/>
              </a:rPr>
              <a:t>We also found that 99.1% of the test failures are due to a missing class or method, which can be easily located and fixed.</a:t>
            </a:r>
          </a:p>
          <a:p>
            <a:pPr marL="0" marR="0" lvl="0" indent="0" algn="l" rtl="0">
              <a:lnSpc>
                <a:spcPct val="100000"/>
              </a:lnSpc>
              <a:spcBef>
                <a:spcPts val="0"/>
              </a:spcBef>
              <a:spcAft>
                <a:spcPts val="0"/>
              </a:spcAft>
              <a:buClr>
                <a:schemeClr val="dk1"/>
              </a:buClr>
              <a:buSzPts val="936"/>
              <a:buFont typeface="Calibri"/>
              <a:buNone/>
            </a:pPr>
            <a:r>
              <a:rPr lang="en-GB" dirty="0">
                <a:effectLst/>
                <a:latin typeface="Arial" panose="020B0604020202020204" pitchFamily="34" charset="0"/>
              </a:rPr>
              <a:t>This experiment shows that the risks of removing code in software libraries are limited for their clients.</a:t>
            </a:r>
            <a:endParaRPr lang="en-GB" sz="935"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36"/>
              <a:buFont typeface="Calibri"/>
              <a:buNone/>
            </a:pPr>
            <a:endParaRPr lang="en-GB" sz="935" dirty="0">
              <a:solidFill>
                <a:schemeClr val="dk1"/>
              </a:solidFill>
              <a:latin typeface="Calibri"/>
              <a:ea typeface="Calibri"/>
              <a:cs typeface="Calibri"/>
              <a:sym typeface="Calibri"/>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86</a:t>
            </a:fld>
            <a:endParaRPr/>
          </a:p>
        </p:txBody>
      </p:sp>
    </p:spTree>
    <p:extLst>
      <p:ext uri="{BB962C8B-B14F-4D97-AF65-F5344CB8AC3E}">
        <p14:creationId xmlns:p14="http://schemas.microsoft.com/office/powerpoint/2010/main" val="9003651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685800" y="1143000"/>
            <a:ext cx="5484813" cy="3084513"/>
          </a:xfrm>
          <a:prstGeom prst="rect">
            <a:avLst/>
          </a:prstGeom>
        </p:spPr>
      </p:sp>
      <p:sp>
        <p:nvSpPr>
          <p:cNvPr id="576"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Let’s see a real example.</a:t>
            </a:r>
            <a:endParaRPr lang="en-US" sz="2000" b="0" strike="noStrike" spc="-1">
              <a:latin typeface="Arial"/>
            </a:endParaRPr>
          </a:p>
          <a:p>
            <a:pPr marL="216000" indent="-214920">
              <a:lnSpc>
                <a:spcPct val="100000"/>
              </a:lnSpc>
              <a:tabLst>
                <a:tab pos="0" algn="l"/>
              </a:tabLst>
            </a:pPr>
            <a:r>
              <a:rPr lang="en-SE" sz="2000" b="0" strike="noStrike" spc="-1">
                <a:latin typeface="Arial"/>
              </a:rPr>
              <a:t>This is the dependency tree of Spoon, a library for metaprogramming and source code analysis.</a:t>
            </a:r>
            <a:endParaRPr lang="en-US" sz="2000" b="0" strike="noStrike" spc="-1">
              <a:latin typeface="Arial"/>
            </a:endParaRPr>
          </a:p>
          <a:p>
            <a:pPr marL="216000" indent="-214920">
              <a:lnSpc>
                <a:spcPct val="100000"/>
              </a:lnSpc>
              <a:tabLst>
                <a:tab pos="0" algn="l"/>
              </a:tabLst>
            </a:pPr>
            <a:r>
              <a:rPr lang="en-SE" sz="2000" b="0" strike="noStrike" spc="-1">
                <a:latin typeface="Arial"/>
              </a:rPr>
              <a:t>It contains a total of 75 dependencies.</a:t>
            </a:r>
            <a:endParaRPr lang="en-US" sz="2000" b="0" strike="noStrike" spc="-1">
              <a:latin typeface="Arial"/>
            </a:endParaRPr>
          </a:p>
          <a:p>
            <a:pPr marL="216000" indent="-214920">
              <a:lnSpc>
                <a:spcPct val="100000"/>
              </a:lnSpc>
              <a:tabLst>
                <a:tab pos="0" algn="l"/>
              </a:tabLst>
            </a:pPr>
            <a:r>
              <a:rPr lang="en-SE" sz="2000" b="0" strike="noStrike" spc="-1">
                <a:latin typeface="Arial"/>
              </a:rPr>
              <a:t>As we can observe, there are both direct and transitive dependencies.</a:t>
            </a:r>
            <a:endParaRPr lang="en-US" sz="2000" b="0" strike="noStrike" spc="-1">
              <a:latin typeface="Arial"/>
            </a:endParaRPr>
          </a:p>
        </p:txBody>
      </p:sp>
      <p:sp>
        <p:nvSpPr>
          <p:cNvPr id="577"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E89A9-72D6-42B0-8AED-CD649B76E453}"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PlaceHolder 1"/>
          <p:cNvSpPr>
            <a:spLocks noGrp="1" noRot="1" noChangeAspect="1"/>
          </p:cNvSpPr>
          <p:nvPr>
            <p:ph type="sldImg"/>
          </p:nvPr>
        </p:nvSpPr>
        <p:spPr>
          <a:xfrm>
            <a:off x="685800" y="1143000"/>
            <a:ext cx="5484813" cy="3084513"/>
          </a:xfrm>
          <a:prstGeom prst="rect">
            <a:avLst/>
          </a:prstGeom>
        </p:spPr>
      </p:sp>
      <p:sp>
        <p:nvSpPr>
          <p:cNvPr id="579"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GB" sz="2000" b="0" strike="noStrike" spc="-1">
                <a:latin typeface="Arial"/>
              </a:rPr>
              <a:t>Maven, as part of its analysis, excludes a total of 31 dependencies from its dependency tree.</a:t>
            </a:r>
            <a:endParaRPr lang="en-US" sz="2000" b="0" strike="noStrike" spc="-1">
              <a:latin typeface="Arial"/>
            </a:endParaRPr>
          </a:p>
          <a:p>
            <a:pPr marL="216000" indent="-214920">
              <a:lnSpc>
                <a:spcPct val="100000"/>
              </a:lnSpc>
              <a:tabLst>
                <a:tab pos="0" algn="l"/>
              </a:tabLst>
            </a:pPr>
            <a:r>
              <a:rPr lang="en-GB" sz="2000" b="0" strike="noStrike" spc="-1">
                <a:latin typeface="Arial"/>
              </a:rPr>
              <a:t>These are redundant dependencies, which basically means that they are duplicated versions of the same provider.</a:t>
            </a:r>
            <a:endParaRPr lang="en-US" sz="2000" b="0" strike="noStrike" spc="-1">
              <a:latin typeface="Arial"/>
            </a:endParaRPr>
          </a:p>
        </p:txBody>
      </p:sp>
      <p:sp>
        <p:nvSpPr>
          <p:cNvPr id="58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052D6-12FD-4A61-BF15-3EB068E3C16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PlaceHolder 1"/>
          <p:cNvSpPr>
            <a:spLocks noGrp="1" noRot="1" noChangeAspect="1"/>
          </p:cNvSpPr>
          <p:nvPr>
            <p:ph type="sldImg"/>
          </p:nvPr>
        </p:nvSpPr>
        <p:spPr>
          <a:xfrm>
            <a:off x="685800" y="1143000"/>
            <a:ext cx="5484813" cy="3084513"/>
          </a:xfrm>
          <a:prstGeom prst="rect">
            <a:avLst/>
          </a:prstGeom>
        </p:spPr>
      </p:sp>
      <p:sp>
        <p:nvSpPr>
          <p:cNvPr id="58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r>
              <a:rPr lang="en-SE" sz="2000" b="0" strike="noStrike" spc="-1">
                <a:latin typeface="Arial"/>
              </a:rPr>
              <a:t>After this, DepClean performs its novel dependency analysis.</a:t>
            </a:r>
            <a:endParaRPr lang="en-US" sz="2000" b="0" strike="noStrike" spc="-1">
              <a:latin typeface="Arial"/>
            </a:endParaRPr>
          </a:p>
          <a:p>
            <a:pPr marL="216000" indent="-214920">
              <a:lnSpc>
                <a:spcPct val="100000"/>
              </a:lnSpc>
              <a:tabLst>
                <a:tab pos="0" algn="l"/>
              </a:tabLst>
            </a:pPr>
            <a:r>
              <a:rPr lang="en-SE" sz="2000" b="0" strike="noStrike" spc="-1">
                <a:latin typeface="Arial"/>
              </a:rPr>
              <a:t>It detects 13 bloated transitive dependencies</a:t>
            </a:r>
            <a:r>
              <a:rPr lang="en-US" sz="2000" b="0" strike="noStrike" spc="-1">
                <a:latin typeface="Arial"/>
              </a:rPr>
              <a:t> i</a:t>
            </a:r>
            <a:r>
              <a:rPr lang="en-SE" sz="2000" b="0" strike="noStrike" spc="-1">
                <a:latin typeface="Arial"/>
              </a:rPr>
              <a:t>n Spoon.</a:t>
            </a:r>
            <a:endParaRPr lang="en-US" sz="2000" b="0" strike="noStrike" spc="-1">
              <a:latin typeface="Arial"/>
            </a:endParaRPr>
          </a:p>
        </p:txBody>
      </p:sp>
      <p:sp>
        <p:nvSpPr>
          <p:cNvPr id="58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F09E2-5660-4F7A-AB94-1934839FAFFE}"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685800" y="1143000"/>
            <a:ext cx="5484813" cy="3084513"/>
          </a:xfrm>
          <a:prstGeom prst="rect">
            <a:avLst/>
          </a:prstGeom>
        </p:spPr>
      </p:sp>
      <p:sp>
        <p:nvSpPr>
          <p:cNvPr id="552" name="PlaceHolder 2"/>
          <p:cNvSpPr>
            <a:spLocks noGrp="1"/>
          </p:cNvSpPr>
          <p:nvPr>
            <p:ph type="body"/>
          </p:nvPr>
        </p:nvSpPr>
        <p:spPr>
          <a:xfrm>
            <a:off x="685800" y="4400640"/>
            <a:ext cx="5484960" cy="3598920"/>
          </a:xfrm>
          <a:prstGeom prst="rect">
            <a:avLst/>
          </a:prstGeom>
        </p:spPr>
        <p:txBody>
          <a:bodyPr lIns="0" tIns="0" rIns="0" bIns="0">
            <a:noAutofit/>
          </a:bodyPr>
          <a:lstStyle/>
          <a:p>
            <a:pPr marL="216000" indent="-214920">
              <a:lnSpc>
                <a:spcPct val="100000"/>
              </a:lnSpc>
              <a:tabLst>
                <a:tab pos="0" algn="l"/>
              </a:tabLst>
            </a:pPr>
            <a:endParaRPr lang="en-US" sz="2000" b="0" strike="noStrike" spc="-1" dirty="0">
              <a:latin typeface="Arial"/>
            </a:endParaRPr>
          </a:p>
        </p:txBody>
      </p:sp>
      <p:sp>
        <p:nvSpPr>
          <p:cNvPr id="553"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D72EF-0BF6-404B-B0A2-D35E0A1AEA08}" type="slidenum">
              <a:rPr kumimoji="0" lang="en-SE"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81807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1pPr>
            <a:lvl2pPr marL="0" marR="0" lvl="1"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2pPr>
            <a:lvl3pPr marL="0" marR="0" lvl="2"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3pPr>
            <a:lvl4pPr marL="0" marR="0" lvl="3"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4pPr>
            <a:lvl5pPr marL="0" marR="0" lvl="4"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5pPr>
            <a:lvl6pPr marL="0" marR="0" lvl="5"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6pPr>
            <a:lvl7pPr marL="0" marR="0" lvl="6"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7pPr>
            <a:lvl8pPr marL="0" marR="0" lvl="7"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8pPr>
            <a:lvl9pPr marL="0" marR="0" lvl="8" indent="0" algn="r">
              <a:lnSpc>
                <a:spcPct val="100000"/>
              </a:lnSpc>
              <a:spcBef>
                <a:spcPts val="0"/>
              </a:spcBef>
              <a:spcAft>
                <a:spcPts val="0"/>
              </a:spcAft>
              <a:buClr>
                <a:srgbClr val="000000"/>
              </a:buClr>
              <a:buSzPts val="900"/>
              <a:buFont typeface="Arial"/>
              <a:buNone/>
              <a:defRPr sz="1200" i="0" u="none" strike="noStrike" cap="none">
                <a:solidFill>
                  <a:srgbClr val="AEABAB"/>
                </a:solidFill>
                <a:latin typeface="Courier New"/>
                <a:ea typeface="Courier New"/>
                <a:cs typeface="Courier New"/>
                <a:sym typeface="Courier New"/>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97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55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79"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328477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8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559445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8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8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055927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extLst>
      <p:ext uri="{BB962C8B-B14F-4D97-AF65-F5344CB8AC3E}">
        <p14:creationId xmlns:p14="http://schemas.microsoft.com/office/powerpoint/2010/main" val="2254265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670717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8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8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9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598822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9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9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82464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012639"/>
        </a:solidFill>
        <a:effectLst/>
      </p:bgPr>
    </p:bg>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9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9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9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468509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0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0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632633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0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10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25079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08"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109"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110"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111"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112"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113"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637980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222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41"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91137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43"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34244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4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4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321616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extLst>
      <p:ext uri="{BB962C8B-B14F-4D97-AF65-F5344CB8AC3E}">
        <p14:creationId xmlns:p14="http://schemas.microsoft.com/office/powerpoint/2010/main" val="2995961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274485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3"/>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3"/>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5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5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5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175801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235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5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655252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62"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182646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6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6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68"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599644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70"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71"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72"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73"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74"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75"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18972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AEABAB"/>
                </a:solidFill>
                <a:latin typeface="Arial"/>
                <a:ea typeface="Arial"/>
                <a:cs typeface="Arial"/>
                <a:sym typeface="Arial"/>
              </a:defRPr>
            </a:lvl1pPr>
            <a:lvl2pPr marL="0" lvl="1" indent="0" algn="r">
              <a:spcBef>
                <a:spcPts val="0"/>
              </a:spcBef>
              <a:buNone/>
              <a:defRPr sz="900" b="0" i="0" u="none" strike="noStrike" cap="none">
                <a:solidFill>
                  <a:srgbClr val="AEABAB"/>
                </a:solidFill>
                <a:latin typeface="Arial"/>
                <a:ea typeface="Arial"/>
                <a:cs typeface="Arial"/>
                <a:sym typeface="Arial"/>
              </a:defRPr>
            </a:lvl2pPr>
            <a:lvl3pPr marL="0" lvl="2" indent="0" algn="r">
              <a:spcBef>
                <a:spcPts val="0"/>
              </a:spcBef>
              <a:buNone/>
              <a:defRPr sz="900" b="0" i="0" u="none" strike="noStrike" cap="none">
                <a:solidFill>
                  <a:srgbClr val="AEABAB"/>
                </a:solidFill>
                <a:latin typeface="Arial"/>
                <a:ea typeface="Arial"/>
                <a:cs typeface="Arial"/>
                <a:sym typeface="Arial"/>
              </a:defRPr>
            </a:lvl3pPr>
            <a:lvl4pPr marL="0" lvl="3" indent="0" algn="r">
              <a:spcBef>
                <a:spcPts val="0"/>
              </a:spcBef>
              <a:buNone/>
              <a:defRPr sz="900" b="0" i="0" u="none" strike="noStrike" cap="none">
                <a:solidFill>
                  <a:srgbClr val="AEABAB"/>
                </a:solidFill>
                <a:latin typeface="Arial"/>
                <a:ea typeface="Arial"/>
                <a:cs typeface="Arial"/>
                <a:sym typeface="Arial"/>
              </a:defRPr>
            </a:lvl4pPr>
            <a:lvl5pPr marL="0" lvl="4" indent="0" algn="r">
              <a:spcBef>
                <a:spcPts val="0"/>
              </a:spcBef>
              <a:buNone/>
              <a:defRPr sz="900" b="0" i="0" u="none" strike="noStrike" cap="none">
                <a:solidFill>
                  <a:srgbClr val="AEABAB"/>
                </a:solidFill>
                <a:latin typeface="Arial"/>
                <a:ea typeface="Arial"/>
                <a:cs typeface="Arial"/>
                <a:sym typeface="Arial"/>
              </a:defRPr>
            </a:lvl5pPr>
            <a:lvl6pPr marL="0" lvl="5" indent="0" algn="r">
              <a:spcBef>
                <a:spcPts val="0"/>
              </a:spcBef>
              <a:buNone/>
              <a:defRPr sz="900" b="0" i="0" u="none" strike="noStrike" cap="none">
                <a:solidFill>
                  <a:srgbClr val="AEABAB"/>
                </a:solidFill>
                <a:latin typeface="Arial"/>
                <a:ea typeface="Arial"/>
                <a:cs typeface="Arial"/>
                <a:sym typeface="Arial"/>
              </a:defRPr>
            </a:lvl6pPr>
            <a:lvl7pPr marL="0" lvl="6" indent="0" algn="r">
              <a:spcBef>
                <a:spcPts val="0"/>
              </a:spcBef>
              <a:buNone/>
              <a:defRPr sz="900" b="0" i="0" u="none" strike="noStrike" cap="none">
                <a:solidFill>
                  <a:srgbClr val="AEABAB"/>
                </a:solidFill>
                <a:latin typeface="Arial"/>
                <a:ea typeface="Arial"/>
                <a:cs typeface="Arial"/>
                <a:sym typeface="Arial"/>
              </a:defRPr>
            </a:lvl7pPr>
            <a:lvl8pPr marL="0" lvl="7" indent="0" algn="r">
              <a:spcBef>
                <a:spcPts val="0"/>
              </a:spcBef>
              <a:buNone/>
              <a:defRPr sz="900" b="0" i="0" u="none" strike="noStrike" cap="none">
                <a:solidFill>
                  <a:srgbClr val="AEABAB"/>
                </a:solidFill>
                <a:latin typeface="Arial"/>
                <a:ea typeface="Arial"/>
                <a:cs typeface="Arial"/>
                <a:sym typeface="Arial"/>
              </a:defRPr>
            </a:lvl8pPr>
            <a:lvl9pPr marL="0" lvl="8" indent="0" algn="r">
              <a:spcBef>
                <a:spcPts val="0"/>
              </a:spcBef>
              <a:buNone/>
              <a:defRPr sz="900" b="0" i="0" u="none" strike="noStrike" cap="none">
                <a:solidFill>
                  <a:srgbClr val="AEABA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7107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044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17"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3315871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19"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92750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1"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2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508129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extLst>
      <p:ext uri="{BB962C8B-B14F-4D97-AF65-F5344CB8AC3E}">
        <p14:creationId xmlns:p14="http://schemas.microsoft.com/office/powerpoint/2010/main" val="1914035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574002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2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2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12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81239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3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32"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147914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3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36"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254866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3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227493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4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4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144"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633232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46"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147"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148"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149"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150"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151"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675963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34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5"/>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5"/>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lt1"/>
              </a:buClr>
              <a:buSzPts val="1800"/>
              <a:buNone/>
              <a:defRPr sz="1800" b="1"/>
            </a:lvl1pPr>
            <a:lvl2pPr marL="914400" lvl="1" indent="-228600" algn="l">
              <a:lnSpc>
                <a:spcPct val="90000"/>
              </a:lnSpc>
              <a:spcBef>
                <a:spcPts val="375"/>
              </a:spcBef>
              <a:spcAft>
                <a:spcPts val="0"/>
              </a:spcAft>
              <a:buClr>
                <a:schemeClr val="lt1"/>
              </a:buClr>
              <a:buSzPts val="1500"/>
              <a:buNone/>
              <a:defRPr sz="1500" b="1"/>
            </a:lvl2pPr>
            <a:lvl3pPr marL="1371600" lvl="2" indent="-228600" algn="l">
              <a:lnSpc>
                <a:spcPct val="90000"/>
              </a:lnSpc>
              <a:spcBef>
                <a:spcPts val="375"/>
              </a:spcBef>
              <a:spcAft>
                <a:spcPts val="0"/>
              </a:spcAft>
              <a:buClr>
                <a:schemeClr val="lt1"/>
              </a:buClr>
              <a:buSzPts val="1350"/>
              <a:buNone/>
              <a:defRPr sz="1350" b="1"/>
            </a:lvl3pPr>
            <a:lvl4pPr marL="1828800" lvl="3" indent="-228600" algn="l">
              <a:lnSpc>
                <a:spcPct val="90000"/>
              </a:lnSpc>
              <a:spcBef>
                <a:spcPts val="375"/>
              </a:spcBef>
              <a:spcAft>
                <a:spcPts val="0"/>
              </a:spcAft>
              <a:buClr>
                <a:schemeClr val="lt1"/>
              </a:buClr>
              <a:buSzPts val="1200"/>
              <a:buNone/>
              <a:defRPr sz="1200" b="1"/>
            </a:lvl4pPr>
            <a:lvl5pPr marL="2286000" lvl="4" indent="-228600" algn="l">
              <a:lnSpc>
                <a:spcPct val="90000"/>
              </a:lnSpc>
              <a:spcBef>
                <a:spcPts val="375"/>
              </a:spcBef>
              <a:spcAft>
                <a:spcPts val="0"/>
              </a:spcAft>
              <a:buClr>
                <a:schemeClr val="lt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15"/>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15"/>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lt1"/>
              </a:buClr>
              <a:buSzPts val="1800"/>
              <a:buNone/>
              <a:defRPr sz="1800" b="1"/>
            </a:lvl1pPr>
            <a:lvl2pPr marL="914400" lvl="1" indent="-228600" algn="l">
              <a:lnSpc>
                <a:spcPct val="90000"/>
              </a:lnSpc>
              <a:spcBef>
                <a:spcPts val="375"/>
              </a:spcBef>
              <a:spcAft>
                <a:spcPts val="0"/>
              </a:spcAft>
              <a:buClr>
                <a:schemeClr val="lt1"/>
              </a:buClr>
              <a:buSzPts val="1500"/>
              <a:buNone/>
              <a:defRPr sz="1500" b="1"/>
            </a:lvl2pPr>
            <a:lvl3pPr marL="1371600" lvl="2" indent="-228600" algn="l">
              <a:lnSpc>
                <a:spcPct val="90000"/>
              </a:lnSpc>
              <a:spcBef>
                <a:spcPts val="375"/>
              </a:spcBef>
              <a:spcAft>
                <a:spcPts val="0"/>
              </a:spcAft>
              <a:buClr>
                <a:schemeClr val="lt1"/>
              </a:buClr>
              <a:buSzPts val="1350"/>
              <a:buNone/>
              <a:defRPr sz="1350" b="1"/>
            </a:lvl3pPr>
            <a:lvl4pPr marL="1828800" lvl="3" indent="-228600" algn="l">
              <a:lnSpc>
                <a:spcPct val="90000"/>
              </a:lnSpc>
              <a:spcBef>
                <a:spcPts val="375"/>
              </a:spcBef>
              <a:spcAft>
                <a:spcPts val="0"/>
              </a:spcAft>
              <a:buClr>
                <a:schemeClr val="lt1"/>
              </a:buClr>
              <a:buSzPts val="1200"/>
              <a:buNone/>
              <a:defRPr sz="1200" b="1"/>
            </a:lvl4pPr>
            <a:lvl5pPr marL="2286000" lvl="4" indent="-228600" algn="l">
              <a:lnSpc>
                <a:spcPct val="90000"/>
              </a:lnSpc>
              <a:spcBef>
                <a:spcPts val="375"/>
              </a:spcBef>
              <a:spcAft>
                <a:spcPts val="0"/>
              </a:spcAft>
              <a:buClr>
                <a:schemeClr val="lt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15"/>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55"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4185541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57"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472097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5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6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937578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Tree>
    <p:extLst>
      <p:ext uri="{BB962C8B-B14F-4D97-AF65-F5344CB8AC3E}">
        <p14:creationId xmlns:p14="http://schemas.microsoft.com/office/powerpoint/2010/main" val="8336376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2680277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6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6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en-US" sz="3200" b="0" strike="noStrike" spc="-1">
              <a:latin typeface="Arial"/>
            </a:endParaRPr>
          </a:p>
        </p:txBody>
      </p:sp>
      <p:sp>
        <p:nvSpPr>
          <p:cNvPr id="16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809155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6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en-US" sz="3200" b="0" strike="noStrike" spc="-1">
              <a:latin typeface="Arial"/>
            </a:endParaRPr>
          </a:p>
        </p:txBody>
      </p:sp>
      <p:sp>
        <p:nvSpPr>
          <p:cNvPr id="16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70"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751919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7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7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74"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496542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76"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77"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022964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7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en-US" sz="3200" b="0" strike="noStrike" spc="-1">
              <a:latin typeface="Arial"/>
            </a:endParaRPr>
          </a:p>
        </p:txBody>
      </p:sp>
      <p:sp>
        <p:nvSpPr>
          <p:cNvPr id="18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en-US" sz="3200" b="0" strike="noStrike" spc="-1">
              <a:latin typeface="Arial"/>
            </a:endParaRPr>
          </a:p>
        </p:txBody>
      </p:sp>
      <p:sp>
        <p:nvSpPr>
          <p:cNvPr id="18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en-US" sz="3200" b="0" strike="noStrike" spc="-1">
              <a:latin typeface="Arial"/>
            </a:endParaRPr>
          </a:p>
        </p:txBody>
      </p:sp>
      <p:sp>
        <p:nvSpPr>
          <p:cNvPr id="182"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69790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endParaRPr lang="en-US" sz="4400" b="0" strike="noStrike" spc="-1">
              <a:latin typeface="Arial"/>
            </a:endParaRPr>
          </a:p>
        </p:txBody>
      </p:sp>
      <p:sp>
        <p:nvSpPr>
          <p:cNvPr id="184"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en-US" sz="3200" b="0" strike="noStrike" spc="-1">
              <a:latin typeface="Arial"/>
            </a:endParaRPr>
          </a:p>
        </p:txBody>
      </p:sp>
      <p:sp>
        <p:nvSpPr>
          <p:cNvPr id="187"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en-US" sz="3200" b="0" strike="noStrike" spc="-1">
              <a:latin typeface="Arial"/>
            </a:endParaRPr>
          </a:p>
        </p:txBody>
      </p:sp>
      <p:sp>
        <p:nvSpPr>
          <p:cNvPr id="188"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en-US" sz="3200" b="0" strike="noStrike" spc="-1">
              <a:latin typeface="Arial"/>
            </a:endParaRPr>
          </a:p>
        </p:txBody>
      </p:sp>
      <p:sp>
        <p:nvSpPr>
          <p:cNvPr id="189"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3559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lt1"/>
              </a:buClr>
              <a:buSzPts val="2400"/>
              <a:buChar char="•"/>
              <a:defRPr sz="2400"/>
            </a:lvl1pPr>
            <a:lvl2pPr marL="914400" lvl="1" indent="-361950" algn="l">
              <a:lnSpc>
                <a:spcPct val="90000"/>
              </a:lnSpc>
              <a:spcBef>
                <a:spcPts val="375"/>
              </a:spcBef>
              <a:spcAft>
                <a:spcPts val="0"/>
              </a:spcAft>
              <a:buClr>
                <a:schemeClr val="lt1"/>
              </a:buClr>
              <a:buSzPts val="2100"/>
              <a:buChar char="•"/>
              <a:defRPr sz="2100"/>
            </a:lvl2pPr>
            <a:lvl3pPr marL="1371600" lvl="2" indent="-342900" algn="l">
              <a:lnSpc>
                <a:spcPct val="90000"/>
              </a:lnSpc>
              <a:spcBef>
                <a:spcPts val="375"/>
              </a:spcBef>
              <a:spcAft>
                <a:spcPts val="0"/>
              </a:spcAft>
              <a:buClr>
                <a:schemeClr val="lt1"/>
              </a:buClr>
              <a:buSzPts val="1800"/>
              <a:buChar char="•"/>
              <a:defRPr sz="1800"/>
            </a:lvl3pPr>
            <a:lvl4pPr marL="1828800" lvl="3" indent="-323850" algn="l">
              <a:lnSpc>
                <a:spcPct val="90000"/>
              </a:lnSpc>
              <a:spcBef>
                <a:spcPts val="375"/>
              </a:spcBef>
              <a:spcAft>
                <a:spcPts val="0"/>
              </a:spcAft>
              <a:buClr>
                <a:schemeClr val="lt1"/>
              </a:buClr>
              <a:buSzPts val="1500"/>
              <a:buChar char="•"/>
              <a:defRPr sz="1500"/>
            </a:lvl4pPr>
            <a:lvl5pPr marL="2286000" lvl="4" indent="-323850" algn="l">
              <a:lnSpc>
                <a:spcPct val="90000"/>
              </a:lnSpc>
              <a:spcBef>
                <a:spcPts val="375"/>
              </a:spcBef>
              <a:spcAft>
                <a:spcPts val="0"/>
              </a:spcAft>
              <a:buClr>
                <a:schemeClr val="lt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18"/>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a:spLocks noGrp="1"/>
          </p:cNvSpPr>
          <p:nvPr>
            <p:ph type="pic" idx="2"/>
          </p:nvPr>
        </p:nvSpPr>
        <p:spPr>
          <a:xfrm>
            <a:off x="3887391" y="740569"/>
            <a:ext cx="4629150" cy="3655219"/>
          </a:xfrm>
          <a:prstGeom prst="rect">
            <a:avLst/>
          </a:prstGeom>
          <a:noFill/>
          <a:ln>
            <a:noFill/>
          </a:ln>
        </p:spPr>
      </p:sp>
      <p:sp>
        <p:nvSpPr>
          <p:cNvPr id="68" name="Google Shape;68;p19"/>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AEABAB"/>
                </a:solidFill>
                <a:latin typeface="Rasa"/>
                <a:ea typeface="Rasa"/>
                <a:cs typeface="Rasa"/>
                <a:sym typeface="Rasa"/>
              </a:defRPr>
            </a:lvl9pPr>
          </a:lstStyle>
          <a:p>
            <a:pPr marL="0" lvl="0" indent="0" algn="r" rtl="0">
              <a:spcBef>
                <a:spcPts val="0"/>
              </a:spcBef>
              <a:spcAft>
                <a:spcPts val="0"/>
              </a:spcAft>
              <a:buNone/>
            </a:pPr>
            <a:fld id="{00000000-1234-1234-1234-123412341234}" type="slidenum">
              <a:rPr lang="en-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639"/>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p:nvPr/>
        </p:nvSpPr>
        <p:spPr>
          <a:xfrm>
            <a:off x="76199" y="4767263"/>
            <a:ext cx="8971327" cy="40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SE" sz="1100" dirty="0">
                <a:solidFill>
                  <a:srgbClr val="AEABAB"/>
                </a:solidFill>
                <a:latin typeface="Courier New"/>
                <a:ea typeface="Courier New"/>
                <a:cs typeface="Courier New"/>
                <a:sym typeface="Courier New"/>
              </a:rPr>
              <a:t>cesarsv@kth.se</a:t>
            </a:r>
            <a:endParaRPr sz="1100" dirty="0">
              <a:solidFill>
                <a:srgbClr val="AEABAB"/>
              </a:solidFill>
              <a:latin typeface="Courier New"/>
              <a:ea typeface="Courier New"/>
              <a:cs typeface="Courier New"/>
              <a:sym typeface="Courier New"/>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2639"/>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77"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3180751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12639"/>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9"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3106093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12"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12639"/>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15"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6648697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12639"/>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05200"/>
            <a:ext cx="8229240" cy="8586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53"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US" sz="2800" b="0" strike="noStrike" spc="-1">
                <a:latin typeface="Arial"/>
              </a:rPr>
              <a:t>Second Outline Level</a:t>
            </a:r>
          </a:p>
          <a:p>
            <a:pPr marL="1296000" lvl="2" indent="-288000">
              <a:spcBef>
                <a:spcPts val="850"/>
              </a:spcBef>
              <a:buClr>
                <a:srgbClr val="FFFFFF"/>
              </a:buClr>
              <a:buSzPct val="45000"/>
              <a:buFont typeface="Wingdings" charset="2"/>
              <a:buChar char=""/>
            </a:pPr>
            <a:r>
              <a:rPr lang="en-US" sz="2400" b="0" strike="noStrike" spc="-1">
                <a:latin typeface="Arial"/>
              </a:rPr>
              <a:t>Third Outline Level</a:t>
            </a:r>
          </a:p>
          <a:p>
            <a:pPr marL="1728000" lvl="3" indent="-216000">
              <a:spcBef>
                <a:spcPts val="567"/>
              </a:spcBef>
              <a:buClr>
                <a:srgbClr val="FFFFFF"/>
              </a:buClr>
              <a:buSzPct val="75000"/>
              <a:buFont typeface="Symbol" charset="2"/>
              <a:buChar char=""/>
            </a:pPr>
            <a:r>
              <a:rPr lang="en-US" sz="2000" b="0" strike="noStrike" spc="-1">
                <a:latin typeface="Arial"/>
              </a:rPr>
              <a:t>Fourth Outline Level</a:t>
            </a:r>
          </a:p>
          <a:p>
            <a:pPr marL="2160000" lvl="4" indent="-216000">
              <a:spcBef>
                <a:spcPts val="283"/>
              </a:spcBef>
              <a:buClr>
                <a:srgbClr val="FFFFFF"/>
              </a:buClr>
              <a:buSzPct val="45000"/>
              <a:buFont typeface="Wingdings" charset="2"/>
              <a:buChar char=""/>
            </a:pPr>
            <a:r>
              <a:rPr lang="en-US" sz="2000" b="0" strike="noStrike" spc="-1">
                <a:latin typeface="Arial"/>
              </a:rPr>
              <a:t>Fifth Outline Level</a:t>
            </a:r>
          </a:p>
          <a:p>
            <a:pPr marL="2592000" lvl="5" indent="-216000">
              <a:spcBef>
                <a:spcPts val="283"/>
              </a:spcBef>
              <a:buClr>
                <a:srgbClr val="FFFFFF"/>
              </a:buClr>
              <a:buSzPct val="45000"/>
              <a:buFont typeface="Wingdings" charset="2"/>
              <a:buChar char=""/>
            </a:pPr>
            <a:r>
              <a:rPr lang="en-US" sz="2000" b="0" strike="noStrike" spc="-1">
                <a:latin typeface="Arial"/>
              </a:rPr>
              <a:t>Sixth Outline Level</a:t>
            </a:r>
          </a:p>
          <a:p>
            <a:pPr marL="3024000" lvl="6" indent="-216000">
              <a:spcBef>
                <a:spcPts val="283"/>
              </a:spcBef>
              <a:buClr>
                <a:srgbClr val="FFFFFF"/>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23273583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37.xml"/><Relationship Id="rId5" Type="http://schemas.openxmlformats.org/officeDocument/2006/relationships/image" Target="../media/image34.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3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6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subTitle" idx="1"/>
          </p:nvPr>
        </p:nvSpPr>
        <p:spPr>
          <a:xfrm>
            <a:off x="1097572" y="2181707"/>
            <a:ext cx="6858000" cy="1327800"/>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chemeClr val="lt1"/>
              </a:buClr>
              <a:buSzPts val="2800"/>
              <a:buNone/>
            </a:pPr>
            <a:endParaRPr sz="1600" dirty="0">
              <a:latin typeface="Roboto"/>
              <a:ea typeface="Roboto"/>
              <a:cs typeface="Roboto"/>
              <a:sym typeface="Roboto"/>
            </a:endParaRPr>
          </a:p>
          <a:p>
            <a:pPr marL="0" lvl="0" indent="0" algn="ctr" rtl="0">
              <a:lnSpc>
                <a:spcPct val="160000"/>
              </a:lnSpc>
              <a:spcBef>
                <a:spcPts val="0"/>
              </a:spcBef>
              <a:spcAft>
                <a:spcPts val="0"/>
              </a:spcAft>
              <a:buClr>
                <a:schemeClr val="lt1"/>
              </a:buClr>
              <a:buSzPts val="2800"/>
              <a:buNone/>
            </a:pPr>
            <a:r>
              <a:rPr lang="en-SE" sz="1600" dirty="0">
                <a:solidFill>
                  <a:schemeClr val="bg1"/>
                </a:solidFill>
                <a:latin typeface="Equity Text A" pitchFamily="2" charset="77"/>
                <a:ea typeface="Roboto"/>
                <a:sym typeface="Roboto"/>
              </a:rPr>
              <a:t>Candidate:</a:t>
            </a:r>
            <a:r>
              <a:rPr lang="en-SE" sz="1600" dirty="0">
                <a:solidFill>
                  <a:srgbClr val="FFD966"/>
                </a:solidFill>
                <a:latin typeface="Equity Text A" pitchFamily="2" charset="77"/>
                <a:ea typeface="Roboto"/>
                <a:cs typeface="Roboto"/>
                <a:sym typeface="Roboto"/>
              </a:rPr>
              <a:t> César Soto Valero</a:t>
            </a:r>
          </a:p>
          <a:p>
            <a:pPr marL="0" lvl="0" indent="0" algn="ctr" rtl="0">
              <a:lnSpc>
                <a:spcPct val="160000"/>
              </a:lnSpc>
              <a:spcBef>
                <a:spcPts val="0"/>
              </a:spcBef>
              <a:spcAft>
                <a:spcPts val="0"/>
              </a:spcAft>
              <a:buClr>
                <a:schemeClr val="lt1"/>
              </a:buClr>
              <a:buSzPts val="2800"/>
              <a:buNone/>
            </a:pPr>
            <a:r>
              <a:rPr lang="en-SE" sz="1600" dirty="0">
                <a:solidFill>
                  <a:schemeClr val="bg1"/>
                </a:solidFill>
                <a:latin typeface="Equity Text A" pitchFamily="2" charset="77"/>
                <a:ea typeface="Roboto"/>
                <a:cs typeface="Roboto"/>
                <a:sym typeface="Roboto"/>
              </a:rPr>
              <a:t>Supervisors: </a:t>
            </a:r>
            <a:r>
              <a:rPr lang="en-SE" sz="1600" dirty="0">
                <a:solidFill>
                  <a:srgbClr val="FFD966"/>
                </a:solidFill>
                <a:latin typeface="Equity Text A" pitchFamily="2" charset="77"/>
                <a:ea typeface="Roboto"/>
                <a:sym typeface="Roboto"/>
              </a:rPr>
              <a:t>Benoit Baudry &amp; Martin Monperrus</a:t>
            </a:r>
            <a:endParaRPr sz="1600" dirty="0">
              <a:solidFill>
                <a:srgbClr val="FFD966"/>
              </a:solidFill>
              <a:latin typeface="Equity Text A" pitchFamily="2" charset="77"/>
              <a:ea typeface="Roboto"/>
              <a:sym typeface="Roboto"/>
            </a:endParaRPr>
          </a:p>
          <a:p>
            <a:pPr marL="0" lvl="0" indent="0" algn="ctr" rtl="0">
              <a:lnSpc>
                <a:spcPct val="90000"/>
              </a:lnSpc>
              <a:spcBef>
                <a:spcPts val="0"/>
              </a:spcBef>
              <a:spcAft>
                <a:spcPts val="0"/>
              </a:spcAft>
              <a:buClr>
                <a:schemeClr val="lt1"/>
              </a:buClr>
              <a:buSzPts val="2800"/>
              <a:buNone/>
            </a:pPr>
            <a:endParaRPr sz="1600" dirty="0">
              <a:latin typeface="Equity Text A" pitchFamily="2" charset="77"/>
              <a:ea typeface="Roboto"/>
              <a:cs typeface="Roboto"/>
              <a:sym typeface="Roboto"/>
            </a:endParaRPr>
          </a:p>
          <a:p>
            <a:pPr marL="0" lvl="0" indent="0" algn="ctr" rtl="0">
              <a:lnSpc>
                <a:spcPct val="90000"/>
              </a:lnSpc>
              <a:spcBef>
                <a:spcPts val="0"/>
              </a:spcBef>
              <a:spcAft>
                <a:spcPts val="0"/>
              </a:spcAft>
              <a:buClr>
                <a:schemeClr val="lt1"/>
              </a:buClr>
              <a:buSzPts val="2800"/>
              <a:buNone/>
            </a:pPr>
            <a:endParaRPr lang="en-SE" sz="1600" dirty="0">
              <a:latin typeface="Roboto Thin" panose="02000000000000000000" pitchFamily="2" charset="0"/>
              <a:ea typeface="Roboto Thin" panose="02000000000000000000" pitchFamily="2" charset="0"/>
              <a:cs typeface="Roboto"/>
              <a:sym typeface="Roboto"/>
            </a:endParaRPr>
          </a:p>
          <a:p>
            <a:pPr marL="0" lvl="0" indent="0" algn="ctr" rtl="0">
              <a:lnSpc>
                <a:spcPct val="90000"/>
              </a:lnSpc>
              <a:spcBef>
                <a:spcPts val="0"/>
              </a:spcBef>
              <a:spcAft>
                <a:spcPts val="0"/>
              </a:spcAft>
              <a:buClr>
                <a:schemeClr val="lt1"/>
              </a:buClr>
              <a:buSzPts val="2800"/>
              <a:buNone/>
            </a:pPr>
            <a:r>
              <a:rPr lang="en-SE" sz="1600" dirty="0">
                <a:latin typeface="Roboto Thin" panose="02000000000000000000" pitchFamily="2" charset="0"/>
                <a:ea typeface="Roboto Thin" panose="02000000000000000000" pitchFamily="2" charset="0"/>
                <a:cs typeface="Roboto"/>
                <a:sym typeface="Roboto"/>
              </a:rPr>
              <a:t>KTH Royal Institute of Technology</a:t>
            </a:r>
            <a:endParaRPr sz="1600" dirty="0">
              <a:latin typeface="Roboto Thin" panose="02000000000000000000" pitchFamily="2" charset="0"/>
              <a:ea typeface="Roboto Thin" panose="02000000000000000000" pitchFamily="2" charset="0"/>
              <a:cs typeface="Roboto"/>
              <a:sym typeface="Roboto"/>
            </a:endParaRPr>
          </a:p>
          <a:p>
            <a:pPr marL="0" lvl="0" indent="0" algn="ctr" rtl="0">
              <a:lnSpc>
                <a:spcPct val="90000"/>
              </a:lnSpc>
              <a:spcBef>
                <a:spcPts val="0"/>
              </a:spcBef>
              <a:spcAft>
                <a:spcPts val="0"/>
              </a:spcAft>
              <a:buClr>
                <a:schemeClr val="lt1"/>
              </a:buClr>
              <a:buSzPts val="2800"/>
              <a:buNone/>
            </a:pPr>
            <a:endParaRPr sz="2800" dirty="0"/>
          </a:p>
          <a:p>
            <a:pPr marL="0" lvl="0" indent="0" algn="ctr" rtl="0">
              <a:lnSpc>
                <a:spcPct val="115000"/>
              </a:lnSpc>
              <a:spcBef>
                <a:spcPts val="0"/>
              </a:spcBef>
              <a:spcAft>
                <a:spcPts val="0"/>
              </a:spcAft>
              <a:buClr>
                <a:schemeClr val="lt1"/>
              </a:buClr>
              <a:buSzPts val="2800"/>
              <a:buNone/>
            </a:pPr>
            <a:endParaRPr sz="1600" dirty="0"/>
          </a:p>
        </p:txBody>
      </p:sp>
      <p:sp>
        <p:nvSpPr>
          <p:cNvPr id="90" name="Google Shape;90;p1"/>
          <p:cNvSpPr txBox="1">
            <a:spLocks noGrp="1"/>
          </p:cNvSpPr>
          <p:nvPr>
            <p:ph type="ctrTitle"/>
          </p:nvPr>
        </p:nvSpPr>
        <p:spPr>
          <a:xfrm>
            <a:off x="429600" y="404913"/>
            <a:ext cx="8284800" cy="146386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400"/>
              <a:buFont typeface="Arial"/>
              <a:buNone/>
            </a:pPr>
            <a:r>
              <a:rPr lang="en-SE" sz="5000" dirty="0">
                <a:latin typeface="Equity Text A" pitchFamily="2" charset="77"/>
                <a:ea typeface="Roboto"/>
                <a:cs typeface="Roboto"/>
                <a:sym typeface="Roboto"/>
              </a:rPr>
              <a:t>Debloating Java Dependencies</a:t>
            </a:r>
            <a:endParaRPr sz="5000" dirty="0">
              <a:latin typeface="Equity Text A" pitchFamily="2" charset="77"/>
              <a:ea typeface="Roboto"/>
              <a:cs typeface="Roboto"/>
              <a:sym typeface="Roboto"/>
            </a:endParaRPr>
          </a:p>
        </p:txBody>
      </p:sp>
      <p:pic>
        <p:nvPicPr>
          <p:cNvPr id="2" name="Picture 3">
            <a:extLst>
              <a:ext uri="{FF2B5EF4-FFF2-40B4-BE49-F238E27FC236}">
                <a16:creationId xmlns:a16="http://schemas.microsoft.com/office/drawing/2014/main" id="{7B2B232F-9D80-A09F-4133-D92E3CB1FE2D}"/>
              </a:ext>
            </a:extLst>
          </p:cNvPr>
          <p:cNvPicPr/>
          <p:nvPr/>
        </p:nvPicPr>
        <p:blipFill>
          <a:blip r:embed="rId3"/>
          <a:stretch/>
        </p:blipFill>
        <p:spPr>
          <a:xfrm>
            <a:off x="865974" y="3848677"/>
            <a:ext cx="979920" cy="912960"/>
          </a:xfrm>
          <a:prstGeom prst="rect">
            <a:avLst/>
          </a:prstGeom>
          <a:ln>
            <a:noFill/>
          </a:ln>
        </p:spPr>
      </p:pic>
      <p:pic>
        <p:nvPicPr>
          <p:cNvPr id="3" name="Picture 4">
            <a:extLst>
              <a:ext uri="{FF2B5EF4-FFF2-40B4-BE49-F238E27FC236}">
                <a16:creationId xmlns:a16="http://schemas.microsoft.com/office/drawing/2014/main" id="{0621C79D-C40E-58A4-571A-03EAC20C2BE7}"/>
              </a:ext>
            </a:extLst>
          </p:cNvPr>
          <p:cNvPicPr/>
          <p:nvPr/>
        </p:nvPicPr>
        <p:blipFill>
          <a:blip r:embed="rId4"/>
          <a:stretch/>
        </p:blipFill>
        <p:spPr>
          <a:xfrm>
            <a:off x="6494560" y="4022055"/>
            <a:ext cx="2171520" cy="529200"/>
          </a:xfrm>
          <a:prstGeom prst="rect">
            <a:avLst/>
          </a:prstGeom>
          <a:ln>
            <a:noFill/>
          </a:ln>
        </p:spPr>
      </p:pic>
      <p:pic>
        <p:nvPicPr>
          <p:cNvPr id="4" name="Picture 5">
            <a:extLst>
              <a:ext uri="{FF2B5EF4-FFF2-40B4-BE49-F238E27FC236}">
                <a16:creationId xmlns:a16="http://schemas.microsoft.com/office/drawing/2014/main" id="{0D8D4559-68FE-61DF-CB52-D2F68F4DF0BD}"/>
              </a:ext>
            </a:extLst>
          </p:cNvPr>
          <p:cNvPicPr/>
          <p:nvPr/>
        </p:nvPicPr>
        <p:blipFill>
          <a:blip r:embed="rId5"/>
          <a:stretch/>
        </p:blipFill>
        <p:spPr>
          <a:xfrm>
            <a:off x="2105486" y="3700433"/>
            <a:ext cx="4237233" cy="1172444"/>
          </a:xfrm>
          <a:prstGeom prst="rect">
            <a:avLst/>
          </a:prstGeom>
          <a:ln>
            <a:noFill/>
          </a:ln>
        </p:spPr>
      </p:pic>
      <p:sp>
        <p:nvSpPr>
          <p:cNvPr id="5" name="Google Shape;89;p1">
            <a:extLst>
              <a:ext uri="{FF2B5EF4-FFF2-40B4-BE49-F238E27FC236}">
                <a16:creationId xmlns:a16="http://schemas.microsoft.com/office/drawing/2014/main" id="{6A2ACCB8-D350-7D69-BDF5-C55C110F5DAD}"/>
              </a:ext>
            </a:extLst>
          </p:cNvPr>
          <p:cNvSpPr txBox="1">
            <a:spLocks/>
          </p:cNvSpPr>
          <p:nvPr/>
        </p:nvSpPr>
        <p:spPr>
          <a:xfrm>
            <a:off x="0" y="319523"/>
            <a:ext cx="9144000" cy="13278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ctr"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pPr marL="0" indent="0">
              <a:lnSpc>
                <a:spcPct val="115000"/>
              </a:lnSpc>
              <a:spcBef>
                <a:spcPts val="0"/>
              </a:spcBef>
              <a:buSzPts val="2800"/>
            </a:pPr>
            <a:r>
              <a:rPr lang="en-GB" sz="2000" dirty="0">
                <a:latin typeface="Roboto Thin" panose="02000000000000000000" pitchFamily="2" charset="0"/>
                <a:ea typeface="Roboto Thin" panose="02000000000000000000" pitchFamily="2" charset="0"/>
              </a:rPr>
              <a:t>P</a:t>
            </a:r>
            <a:r>
              <a:rPr lang="en-GB" sz="2000" dirty="0">
                <a:effectLst/>
                <a:latin typeface="Roboto Thin" panose="02000000000000000000" pitchFamily="2" charset="0"/>
                <a:ea typeface="Roboto Thin" panose="02000000000000000000" pitchFamily="2" charset="0"/>
              </a:rPr>
              <a:t>ublic Defence of Doctoral </a:t>
            </a:r>
            <a:r>
              <a:rPr lang="en-GB" sz="2000" dirty="0">
                <a:latin typeface="Roboto Thin" panose="02000000000000000000" pitchFamily="2" charset="0"/>
                <a:ea typeface="Roboto Thin" panose="02000000000000000000" pitchFamily="2" charset="0"/>
              </a:rPr>
              <a:t>T</a:t>
            </a:r>
            <a:r>
              <a:rPr lang="en-GB" sz="2000" dirty="0">
                <a:effectLst/>
                <a:latin typeface="Roboto Thin" panose="02000000000000000000" pitchFamily="2" charset="0"/>
                <a:ea typeface="Roboto Thin" panose="02000000000000000000" pitchFamily="2" charset="0"/>
              </a:rPr>
              <a:t>hesis</a:t>
            </a:r>
          </a:p>
          <a:p>
            <a:pPr marL="0" indent="0">
              <a:lnSpc>
                <a:spcPct val="115000"/>
              </a:lnSpc>
              <a:spcBef>
                <a:spcPts val="0"/>
              </a:spcBef>
              <a:buSzPts val="2800"/>
            </a:pPr>
            <a:endParaRPr lang="en-GB" sz="2400" dirty="0">
              <a:latin typeface="Roboto Thin" panose="02000000000000000000" pitchFamily="2" charset="0"/>
              <a:ea typeface="Roboto Thin"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Software Development Lifecycle</a:t>
            </a:r>
          </a:p>
        </p:txBody>
      </p:sp>
      <p:pic>
        <p:nvPicPr>
          <p:cNvPr id="22" name="Picture 21">
            <a:extLst>
              <a:ext uri="{FF2B5EF4-FFF2-40B4-BE49-F238E27FC236}">
                <a16:creationId xmlns:a16="http://schemas.microsoft.com/office/drawing/2014/main" id="{7DEA2637-0C7C-A61A-12FB-AFB299E0FA5B}"/>
              </a:ext>
            </a:extLst>
          </p:cNvPr>
          <p:cNvPicPr>
            <a:picLocks noChangeAspect="1"/>
          </p:cNvPicPr>
          <p:nvPr/>
        </p:nvPicPr>
        <p:blipFill>
          <a:blip r:embed="rId3"/>
          <a:stretch>
            <a:fillRect/>
          </a:stretch>
        </p:blipFill>
        <p:spPr>
          <a:xfrm>
            <a:off x="616482" y="2655183"/>
            <a:ext cx="867909" cy="1140184"/>
          </a:xfrm>
          <a:prstGeom prst="rect">
            <a:avLst/>
          </a:prstGeom>
        </p:spPr>
      </p:pic>
      <p:pic>
        <p:nvPicPr>
          <p:cNvPr id="6" name="Picture 5">
            <a:extLst>
              <a:ext uri="{FF2B5EF4-FFF2-40B4-BE49-F238E27FC236}">
                <a16:creationId xmlns:a16="http://schemas.microsoft.com/office/drawing/2014/main" id="{08CCA098-89B0-3280-ABD4-163AD50DC5AF}"/>
              </a:ext>
            </a:extLst>
          </p:cNvPr>
          <p:cNvPicPr>
            <a:picLocks noChangeAspect="1"/>
          </p:cNvPicPr>
          <p:nvPr/>
        </p:nvPicPr>
        <p:blipFill rotWithShape="1">
          <a:blip r:embed="rId4"/>
          <a:srcRect r="88932"/>
          <a:stretch/>
        </p:blipFill>
        <p:spPr>
          <a:xfrm>
            <a:off x="616482" y="2655183"/>
            <a:ext cx="860250" cy="1140184"/>
          </a:xfrm>
          <a:prstGeom prst="rect">
            <a:avLst/>
          </a:prstGeom>
        </p:spPr>
      </p:pic>
      <p:pic>
        <p:nvPicPr>
          <p:cNvPr id="7" name="Picture 6">
            <a:extLst>
              <a:ext uri="{FF2B5EF4-FFF2-40B4-BE49-F238E27FC236}">
                <a16:creationId xmlns:a16="http://schemas.microsoft.com/office/drawing/2014/main" id="{681CF29F-C353-A548-C701-CCF817F1018E}"/>
              </a:ext>
            </a:extLst>
          </p:cNvPr>
          <p:cNvPicPr>
            <a:picLocks noChangeAspect="1"/>
          </p:cNvPicPr>
          <p:nvPr/>
        </p:nvPicPr>
        <p:blipFill rotWithShape="1">
          <a:blip r:embed="rId4"/>
          <a:srcRect r="98848"/>
          <a:stretch/>
        </p:blipFill>
        <p:spPr>
          <a:xfrm>
            <a:off x="1346523" y="2655183"/>
            <a:ext cx="137868" cy="1140184"/>
          </a:xfrm>
          <a:prstGeom prst="rect">
            <a:avLst/>
          </a:prstGeom>
        </p:spPr>
      </p:pic>
    </p:spTree>
    <p:extLst>
      <p:ext uri="{BB962C8B-B14F-4D97-AF65-F5344CB8AC3E}">
        <p14:creationId xmlns:p14="http://schemas.microsoft.com/office/powerpoint/2010/main" val="273877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Software Development Lifecycle</a:t>
            </a:r>
          </a:p>
        </p:txBody>
      </p:sp>
      <p:pic>
        <p:nvPicPr>
          <p:cNvPr id="2" name="Picture 1">
            <a:extLst>
              <a:ext uri="{FF2B5EF4-FFF2-40B4-BE49-F238E27FC236}">
                <a16:creationId xmlns:a16="http://schemas.microsoft.com/office/drawing/2014/main" id="{1B8E67BD-916A-F495-0513-80A9471FA643}"/>
              </a:ext>
            </a:extLst>
          </p:cNvPr>
          <p:cNvPicPr>
            <a:picLocks noChangeAspect="1"/>
          </p:cNvPicPr>
          <p:nvPr/>
        </p:nvPicPr>
        <p:blipFill>
          <a:blip r:embed="rId3"/>
          <a:stretch>
            <a:fillRect/>
          </a:stretch>
        </p:blipFill>
        <p:spPr>
          <a:xfrm>
            <a:off x="616482" y="2655183"/>
            <a:ext cx="7772400" cy="1140184"/>
          </a:xfrm>
          <a:prstGeom prst="rect">
            <a:avLst/>
          </a:prstGeom>
        </p:spPr>
      </p:pic>
    </p:spTree>
    <p:extLst>
      <p:ext uri="{BB962C8B-B14F-4D97-AF65-F5344CB8AC3E}">
        <p14:creationId xmlns:p14="http://schemas.microsoft.com/office/powerpoint/2010/main" val="379058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Software Development Lifecycle</a:t>
            </a:r>
          </a:p>
        </p:txBody>
      </p:sp>
      <p:pic>
        <p:nvPicPr>
          <p:cNvPr id="29" name="Picture 28">
            <a:extLst>
              <a:ext uri="{FF2B5EF4-FFF2-40B4-BE49-F238E27FC236}">
                <a16:creationId xmlns:a16="http://schemas.microsoft.com/office/drawing/2014/main" id="{F51DD293-32C4-A894-4E68-1C24A504CB6F}"/>
              </a:ext>
            </a:extLst>
          </p:cNvPr>
          <p:cNvPicPr>
            <a:picLocks noChangeAspect="1"/>
          </p:cNvPicPr>
          <p:nvPr/>
        </p:nvPicPr>
        <p:blipFill>
          <a:blip r:embed="rId3"/>
          <a:stretch>
            <a:fillRect/>
          </a:stretch>
        </p:blipFill>
        <p:spPr>
          <a:xfrm>
            <a:off x="616482" y="2655183"/>
            <a:ext cx="7772400" cy="1853887"/>
          </a:xfrm>
          <a:prstGeom prst="rect">
            <a:avLst/>
          </a:prstGeom>
        </p:spPr>
      </p:pic>
    </p:spTree>
    <p:extLst>
      <p:ext uri="{BB962C8B-B14F-4D97-AF65-F5344CB8AC3E}">
        <p14:creationId xmlns:p14="http://schemas.microsoft.com/office/powerpoint/2010/main" val="29331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Software Development Lifecycle</a:t>
            </a:r>
          </a:p>
        </p:txBody>
      </p:sp>
      <p:pic>
        <p:nvPicPr>
          <p:cNvPr id="2" name="Picture 1">
            <a:extLst>
              <a:ext uri="{FF2B5EF4-FFF2-40B4-BE49-F238E27FC236}">
                <a16:creationId xmlns:a16="http://schemas.microsoft.com/office/drawing/2014/main" id="{016A4E0B-9C03-8515-CB67-AAF3E30CEA9B}"/>
              </a:ext>
            </a:extLst>
          </p:cNvPr>
          <p:cNvPicPr>
            <a:picLocks noChangeAspect="1"/>
          </p:cNvPicPr>
          <p:nvPr/>
        </p:nvPicPr>
        <p:blipFill>
          <a:blip r:embed="rId3"/>
          <a:stretch>
            <a:fillRect/>
          </a:stretch>
        </p:blipFill>
        <p:spPr>
          <a:xfrm>
            <a:off x="616482" y="1645555"/>
            <a:ext cx="7772400" cy="2863515"/>
          </a:xfrm>
          <a:prstGeom prst="rect">
            <a:avLst/>
          </a:prstGeom>
        </p:spPr>
      </p:pic>
      <p:pic>
        <p:nvPicPr>
          <p:cNvPr id="7" name="Picture 6">
            <a:extLst>
              <a:ext uri="{FF2B5EF4-FFF2-40B4-BE49-F238E27FC236}">
                <a16:creationId xmlns:a16="http://schemas.microsoft.com/office/drawing/2014/main" id="{F7E3476E-6C2A-93F1-2CB9-47EFFC38981E}"/>
              </a:ext>
            </a:extLst>
          </p:cNvPr>
          <p:cNvPicPr>
            <a:picLocks noChangeAspect="1"/>
          </p:cNvPicPr>
          <p:nvPr/>
        </p:nvPicPr>
        <p:blipFill>
          <a:blip r:embed="rId4"/>
          <a:stretch>
            <a:fillRect/>
          </a:stretch>
        </p:blipFill>
        <p:spPr>
          <a:xfrm>
            <a:off x="4999317" y="1763534"/>
            <a:ext cx="656728" cy="363546"/>
          </a:xfrm>
          <a:prstGeom prst="rect">
            <a:avLst/>
          </a:prstGeom>
        </p:spPr>
      </p:pic>
      <p:pic>
        <p:nvPicPr>
          <p:cNvPr id="8" name="Picture 7">
            <a:extLst>
              <a:ext uri="{FF2B5EF4-FFF2-40B4-BE49-F238E27FC236}">
                <a16:creationId xmlns:a16="http://schemas.microsoft.com/office/drawing/2014/main" id="{043755AF-A992-751E-7D20-7C616E493951}"/>
              </a:ext>
            </a:extLst>
          </p:cNvPr>
          <p:cNvPicPr>
            <a:picLocks noChangeAspect="1"/>
          </p:cNvPicPr>
          <p:nvPr/>
        </p:nvPicPr>
        <p:blipFill>
          <a:blip r:embed="rId4"/>
          <a:stretch>
            <a:fillRect/>
          </a:stretch>
        </p:blipFill>
        <p:spPr>
          <a:xfrm>
            <a:off x="5254334" y="2713766"/>
            <a:ext cx="656728" cy="363546"/>
          </a:xfrm>
          <a:prstGeom prst="rect">
            <a:avLst/>
          </a:prstGeom>
        </p:spPr>
      </p:pic>
      <p:pic>
        <p:nvPicPr>
          <p:cNvPr id="9" name="Picture 8">
            <a:extLst>
              <a:ext uri="{FF2B5EF4-FFF2-40B4-BE49-F238E27FC236}">
                <a16:creationId xmlns:a16="http://schemas.microsoft.com/office/drawing/2014/main" id="{68E69092-4C25-E3D4-DC2A-ED5669C3C50D}"/>
              </a:ext>
            </a:extLst>
          </p:cNvPr>
          <p:cNvPicPr>
            <a:picLocks noChangeAspect="1"/>
          </p:cNvPicPr>
          <p:nvPr/>
        </p:nvPicPr>
        <p:blipFill>
          <a:blip r:embed="rId4"/>
          <a:stretch>
            <a:fillRect/>
          </a:stretch>
        </p:blipFill>
        <p:spPr>
          <a:xfrm>
            <a:off x="3292636" y="2571750"/>
            <a:ext cx="656728" cy="363546"/>
          </a:xfrm>
          <a:prstGeom prst="rect">
            <a:avLst/>
          </a:prstGeom>
        </p:spPr>
      </p:pic>
    </p:spTree>
    <p:extLst>
      <p:ext uri="{BB962C8B-B14F-4D97-AF65-F5344CB8AC3E}">
        <p14:creationId xmlns:p14="http://schemas.microsoft.com/office/powerpoint/2010/main" val="71791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1" normalizeH="0" baseline="0" noProof="0">
              <a:ln>
                <a:noFill/>
              </a:ln>
              <a:solidFill>
                <a:prstClr val="black"/>
              </a:solidFill>
              <a:effectLst/>
              <a:uLnTx/>
              <a:uFillTx/>
              <a:latin typeface="Arial"/>
            </a:endParaRPr>
          </a:p>
        </p:txBody>
      </p:sp>
      <p:sp>
        <p:nvSpPr>
          <p:cNvPr id="4" name="Google Shape;116;g15a319e5189_0_0">
            <a:extLst>
              <a:ext uri="{FF2B5EF4-FFF2-40B4-BE49-F238E27FC236}">
                <a16:creationId xmlns:a16="http://schemas.microsoft.com/office/drawing/2014/main" id="{E3D240C0-433A-2A0B-2BBD-98B6D7946CB6}"/>
              </a:ext>
            </a:extLst>
          </p:cNvPr>
          <p:cNvSpPr txBox="1"/>
          <p:nvPr/>
        </p:nvSpPr>
        <p:spPr>
          <a:xfrm>
            <a:off x="457050" y="1358499"/>
            <a:ext cx="7710300" cy="4478119"/>
          </a:xfrm>
          <a:prstGeom prst="rect">
            <a:avLst/>
          </a:prstGeom>
          <a:noFill/>
          <a:ln>
            <a:noFill/>
          </a:ln>
        </p:spPr>
        <p:txBody>
          <a:bodyPr spcFirstLastPara="1" wrap="square" lIns="91425" tIns="91425" rIns="91425" bIns="91425" anchor="t" anchorCtr="0">
            <a:spAutoFit/>
          </a:bodyPr>
          <a:lstStyle/>
          <a:p>
            <a:pPr marL="457200" lvl="0" indent="-361950">
              <a:spcAft>
                <a:spcPts val="1800"/>
              </a:spcAft>
              <a:buClr>
                <a:schemeClr val="lt1"/>
              </a:buClr>
              <a:buSzPts val="2100"/>
              <a:buFont typeface="Roboto"/>
              <a:buAutoNum type="arabicPeriod"/>
            </a:pPr>
            <a:r>
              <a:rPr lang="en-US" sz="2400" dirty="0">
                <a:solidFill>
                  <a:schemeClr val="lt1"/>
                </a:solidFill>
                <a:latin typeface="Equity Text A" pitchFamily="2" charset="77"/>
                <a:ea typeface="Roboto"/>
                <a:cs typeface="Roboto"/>
                <a:sym typeface="Roboto"/>
              </a:rPr>
              <a:t>The increase in the supply of software dependencies leads to dependency bloat in the Java ecosystem </a:t>
            </a:r>
          </a:p>
          <a:p>
            <a:pPr marL="457200" lvl="0" indent="-361950">
              <a:spcAft>
                <a:spcPts val="1800"/>
              </a:spcAft>
              <a:buClr>
                <a:schemeClr val="lt1"/>
              </a:buClr>
              <a:buSzPts val="2100"/>
              <a:buFont typeface="Roboto"/>
              <a:buAutoNum type="arabicPeriod"/>
            </a:pPr>
            <a:r>
              <a:rPr lang="en-GB" sz="2400" dirty="0">
                <a:solidFill>
                  <a:schemeClr val="lt1"/>
                </a:solidFill>
                <a:latin typeface="Equity Text A" pitchFamily="2" charset="77"/>
                <a:ea typeface="Roboto"/>
              </a:rPr>
              <a:t>Most of the code shipped with the used dependencies is unused by the dependent software projects</a:t>
            </a:r>
          </a:p>
          <a:p>
            <a:pPr marL="457200" lvl="0" indent="-361950">
              <a:spcAft>
                <a:spcPts val="1800"/>
              </a:spcAft>
              <a:buClr>
                <a:schemeClr val="lt1"/>
              </a:buClr>
              <a:buSzPts val="2100"/>
              <a:buFont typeface="Roboto"/>
              <a:buAutoNum type="arabicPeriod"/>
            </a:pPr>
            <a:r>
              <a:rPr lang="en-GB" sz="2400" dirty="0">
                <a:solidFill>
                  <a:schemeClr val="lt1"/>
                </a:solidFill>
                <a:latin typeface="Equity Text A" pitchFamily="2" charset="77"/>
                <a:ea typeface="Roboto"/>
              </a:rPr>
              <a:t>Debloating software libraries could affect the clients that depend on these libraries</a:t>
            </a:r>
            <a:endParaRPr lang="en-SE" sz="2400" dirty="0">
              <a:solidFill>
                <a:schemeClr val="lt1"/>
              </a:solidFill>
              <a:latin typeface="Equity Text A" pitchFamily="2" charset="77"/>
              <a:ea typeface="Roboto"/>
            </a:endParaRPr>
          </a:p>
          <a:p>
            <a:pPr marL="457200" indent="-361950">
              <a:lnSpc>
                <a:spcPct val="150000"/>
              </a:lnSpc>
              <a:buClr>
                <a:schemeClr val="lt1"/>
              </a:buClr>
              <a:buSzPts val="2100"/>
              <a:buFont typeface="Roboto"/>
              <a:buAutoNum type="arabicPeriod"/>
            </a:pPr>
            <a:endParaRPr lang="en-US" sz="2000" dirty="0">
              <a:solidFill>
                <a:schemeClr val="lt1"/>
              </a:solidFill>
              <a:latin typeface="Equity Text A" pitchFamily="2" charset="77"/>
              <a:ea typeface="Roboto"/>
            </a:endParaRPr>
          </a:p>
          <a:p>
            <a:pPr marL="457200" marR="0" lvl="0" indent="-361950" algn="l" rtl="0">
              <a:lnSpc>
                <a:spcPct val="150000"/>
              </a:lnSpc>
              <a:spcBef>
                <a:spcPts val="0"/>
              </a:spcBef>
              <a:spcAft>
                <a:spcPts val="0"/>
              </a:spcAft>
              <a:buClr>
                <a:schemeClr val="lt1"/>
              </a:buClr>
              <a:buSzPts val="2100"/>
              <a:buFont typeface="Roboto"/>
              <a:buAutoNum type="arabicPeriod"/>
            </a:pPr>
            <a:endParaRPr lang="en-US" sz="2000" dirty="0">
              <a:solidFill>
                <a:schemeClr val="lt1"/>
              </a:solidFill>
              <a:latin typeface="Roboto"/>
              <a:ea typeface="Roboto"/>
              <a:cs typeface="Roboto"/>
              <a:sym typeface="Roboto"/>
            </a:endParaRPr>
          </a:p>
          <a:p>
            <a:pPr marL="457200" marR="0" lvl="0" indent="-361950" algn="l" rtl="0">
              <a:lnSpc>
                <a:spcPct val="150000"/>
              </a:lnSpc>
              <a:spcBef>
                <a:spcPts val="0"/>
              </a:spcBef>
              <a:spcAft>
                <a:spcPts val="0"/>
              </a:spcAft>
              <a:buClr>
                <a:schemeClr val="lt1"/>
              </a:buClr>
              <a:buSzPts val="2100"/>
              <a:buFont typeface="Roboto"/>
              <a:buAutoNum type="arabicPeriod"/>
            </a:pPr>
            <a:endParaRPr sz="2000" dirty="0">
              <a:solidFill>
                <a:schemeClr val="lt1"/>
              </a:solidFill>
              <a:latin typeface="Roboto"/>
              <a:ea typeface="Roboto"/>
              <a:cs typeface="Roboto"/>
              <a:sym typeface="Roboto"/>
            </a:endParaRPr>
          </a:p>
        </p:txBody>
      </p:sp>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Problem statements</a:t>
            </a:r>
          </a:p>
        </p:txBody>
      </p:sp>
    </p:spTree>
    <p:extLst>
      <p:ext uri="{BB962C8B-B14F-4D97-AF65-F5344CB8AC3E}">
        <p14:creationId xmlns:p14="http://schemas.microsoft.com/office/powerpoint/2010/main" val="299151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1" normalizeH="0" baseline="0" noProof="0">
              <a:ln>
                <a:noFill/>
              </a:ln>
              <a:solidFill>
                <a:prstClr val="black"/>
              </a:solidFill>
              <a:effectLst/>
              <a:uLnTx/>
              <a:uFillTx/>
              <a:latin typeface="Arial"/>
            </a:endParaRPr>
          </a:p>
        </p:txBody>
      </p:sp>
      <p:sp>
        <p:nvSpPr>
          <p:cNvPr id="4" name="Google Shape;116;g15a319e5189_0_0">
            <a:extLst>
              <a:ext uri="{FF2B5EF4-FFF2-40B4-BE49-F238E27FC236}">
                <a16:creationId xmlns:a16="http://schemas.microsoft.com/office/drawing/2014/main" id="{E3D240C0-433A-2A0B-2BBD-98B6D7946CB6}"/>
              </a:ext>
            </a:extLst>
          </p:cNvPr>
          <p:cNvSpPr txBox="1"/>
          <p:nvPr/>
        </p:nvSpPr>
        <p:spPr>
          <a:xfrm>
            <a:off x="457050" y="1426963"/>
            <a:ext cx="7710300" cy="4462730"/>
          </a:xfrm>
          <a:prstGeom prst="rect">
            <a:avLst/>
          </a:prstGeom>
          <a:noFill/>
          <a:ln>
            <a:noFill/>
          </a:ln>
        </p:spPr>
        <p:txBody>
          <a:bodyPr spcFirstLastPara="1" wrap="square" lIns="91425" tIns="91425" rIns="91425" bIns="91425" anchor="t" anchorCtr="0">
            <a:spAutoFit/>
          </a:bodyPr>
          <a:lstStyle/>
          <a:p>
            <a:pPr marL="457200" indent="-361950">
              <a:spcAft>
                <a:spcPts val="1800"/>
              </a:spcAft>
              <a:buClr>
                <a:schemeClr val="lt1"/>
              </a:buClr>
              <a:buSzPts val="2100"/>
              <a:buFont typeface="Roboto"/>
              <a:buAutoNum type="arabicPeriod"/>
            </a:pPr>
            <a:r>
              <a:rPr lang="en-US" sz="2400" dirty="0">
                <a:solidFill>
                  <a:schemeClr val="lt1"/>
                </a:solidFill>
                <a:latin typeface="Equity Text A" pitchFamily="2" charset="77"/>
                <a:ea typeface="Roboto"/>
              </a:rPr>
              <a:t>Removing bloated dependencies (2 papers)</a:t>
            </a:r>
          </a:p>
          <a:p>
            <a:pPr marL="457200" indent="-187325">
              <a:spcAft>
                <a:spcPts val="1800"/>
              </a:spcAft>
              <a:buClr>
                <a:schemeClr val="lt1"/>
              </a:buClr>
              <a:buSzPts val="2100"/>
              <a:buFont typeface="Arial" panose="020B0604020202020204" pitchFamily="34" charset="0"/>
              <a:buChar char="•"/>
            </a:pPr>
            <a:r>
              <a:rPr lang="en-SE" dirty="0">
                <a:solidFill>
                  <a:srgbClr val="FFD966"/>
                </a:solidFill>
                <a:latin typeface="Equity Text A" pitchFamily="2" charset="77"/>
                <a:ea typeface="Roboto"/>
              </a:rPr>
              <a:t>A Comprehensive Study of Bloated Dependencies in the Maven Ecosystem</a:t>
            </a:r>
          </a:p>
          <a:p>
            <a:pPr marL="457200" indent="-187325">
              <a:spcAft>
                <a:spcPts val="1800"/>
              </a:spcAft>
              <a:buClr>
                <a:schemeClr val="lt1"/>
              </a:buClr>
              <a:buSzPts val="2100"/>
              <a:buFont typeface="Arial" panose="020B0604020202020204" pitchFamily="34" charset="0"/>
              <a:buChar char="•"/>
            </a:pPr>
            <a:r>
              <a:rPr lang="en-SE" dirty="0">
                <a:solidFill>
                  <a:srgbClr val="FFD966"/>
                </a:solidFill>
                <a:latin typeface="Equity Text A" pitchFamily="2" charset="77"/>
                <a:ea typeface="Roboto"/>
                <a:cs typeface="Arial"/>
              </a:rPr>
              <a:t>A Longitudinal Analysis of Bloated Java Dependencies</a:t>
            </a:r>
            <a:endParaRPr lang="en-US" sz="2400" dirty="0">
              <a:solidFill>
                <a:schemeClr val="lt1"/>
              </a:solidFill>
              <a:latin typeface="Equity Text A" pitchFamily="2" charset="77"/>
              <a:ea typeface="Roboto"/>
            </a:endParaRPr>
          </a:p>
          <a:p>
            <a:pPr marL="552450" indent="-457200">
              <a:spcAft>
                <a:spcPts val="1800"/>
              </a:spcAft>
              <a:buClr>
                <a:schemeClr val="lt1"/>
              </a:buClr>
              <a:buSzPts val="2100"/>
              <a:buFont typeface="+mj-lt"/>
              <a:buAutoNum type="arabicPeriod" startAt="2"/>
            </a:pPr>
            <a:r>
              <a:rPr lang="en-US" sz="2400" dirty="0">
                <a:solidFill>
                  <a:schemeClr val="lt1"/>
                </a:solidFill>
                <a:latin typeface="Equity Text A" pitchFamily="2" charset="77"/>
                <a:ea typeface="Roboto"/>
              </a:rPr>
              <a:t>Specializing used dependencies (1 paper)</a:t>
            </a:r>
          </a:p>
          <a:p>
            <a:pPr marL="457200" indent="-142875">
              <a:spcAft>
                <a:spcPts val="1800"/>
              </a:spcAft>
              <a:buClr>
                <a:schemeClr val="lt1"/>
              </a:buClr>
              <a:buSzPts val="2100"/>
              <a:buFont typeface="Arial" panose="020B0604020202020204" pitchFamily="34" charset="0"/>
              <a:buChar char="•"/>
            </a:pPr>
            <a:r>
              <a:rPr lang="en-GB" dirty="0">
                <a:solidFill>
                  <a:srgbClr val="FFD966"/>
                </a:solidFill>
                <a:latin typeface="Equity Text A" pitchFamily="2" charset="77"/>
                <a:ea typeface="Roboto"/>
              </a:rPr>
              <a:t>Automatic Specialization of Third-Party Java Dependencies</a:t>
            </a:r>
            <a:endParaRPr lang="en-US" dirty="0">
              <a:solidFill>
                <a:srgbClr val="FFD966"/>
              </a:solidFill>
              <a:latin typeface="Equity Text A" pitchFamily="2" charset="77"/>
              <a:ea typeface="Roboto"/>
            </a:endParaRPr>
          </a:p>
          <a:p>
            <a:pPr marL="552450" indent="-457200">
              <a:spcAft>
                <a:spcPts val="1800"/>
              </a:spcAft>
              <a:buClr>
                <a:schemeClr val="lt1"/>
              </a:buClr>
              <a:buSzPts val="2100"/>
              <a:buFont typeface="+mj-lt"/>
              <a:buAutoNum type="arabicPeriod" startAt="3"/>
            </a:pPr>
            <a:r>
              <a:rPr lang="en-US" sz="2400" dirty="0">
                <a:solidFill>
                  <a:schemeClr val="lt1"/>
                </a:solidFill>
                <a:latin typeface="Equity Text A" pitchFamily="2" charset="77"/>
                <a:ea typeface="Roboto"/>
              </a:rPr>
              <a:t>Debloating with respect to clients (1 paper)</a:t>
            </a:r>
          </a:p>
          <a:p>
            <a:pPr marL="457200" indent="-142875">
              <a:spcAft>
                <a:spcPts val="1800"/>
              </a:spcAft>
              <a:buClr>
                <a:schemeClr val="lt1"/>
              </a:buClr>
              <a:buSzPts val="2100"/>
              <a:buFont typeface="Arial" panose="020B0604020202020204" pitchFamily="34" charset="0"/>
              <a:buChar char="•"/>
            </a:pPr>
            <a:r>
              <a:rPr lang="en-GB" dirty="0">
                <a:solidFill>
                  <a:srgbClr val="FFD966"/>
                </a:solidFill>
                <a:latin typeface="Equity Text A" pitchFamily="2" charset="77"/>
                <a:ea typeface="Roboto"/>
              </a:rPr>
              <a:t> Coverage-Based Debloating for Java Bytecode</a:t>
            </a:r>
            <a:endParaRPr lang="en-US" dirty="0">
              <a:solidFill>
                <a:srgbClr val="FFD966"/>
              </a:solidFill>
              <a:latin typeface="Equity Text A" pitchFamily="2" charset="77"/>
              <a:ea typeface="Roboto"/>
            </a:endParaRPr>
          </a:p>
          <a:p>
            <a:pPr marL="457200" indent="-361950">
              <a:spcAft>
                <a:spcPts val="3000"/>
              </a:spcAft>
              <a:buClr>
                <a:schemeClr val="lt1"/>
              </a:buClr>
              <a:buSzPts val="2100"/>
              <a:buFont typeface="Roboto"/>
              <a:buAutoNum type="arabicPeriod"/>
            </a:pPr>
            <a:endParaRPr sz="2000" dirty="0">
              <a:solidFill>
                <a:schemeClr val="lt1"/>
              </a:solidFill>
              <a:latin typeface="Roboto"/>
              <a:ea typeface="Roboto"/>
              <a:cs typeface="Roboto"/>
              <a:sym typeface="Roboto"/>
            </a:endParaRPr>
          </a:p>
        </p:txBody>
      </p:sp>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Technical Contributions</a:t>
            </a:r>
          </a:p>
        </p:txBody>
      </p:sp>
      <p:pic>
        <p:nvPicPr>
          <p:cNvPr id="3" name="Picture 2">
            <a:extLst>
              <a:ext uri="{FF2B5EF4-FFF2-40B4-BE49-F238E27FC236}">
                <a16:creationId xmlns:a16="http://schemas.microsoft.com/office/drawing/2014/main" id="{B69DF2B0-D978-1F9F-5CBD-B27EE8FDE1F0}"/>
              </a:ext>
            </a:extLst>
          </p:cNvPr>
          <p:cNvPicPr>
            <a:picLocks noChangeAspect="1"/>
          </p:cNvPicPr>
          <p:nvPr/>
        </p:nvPicPr>
        <p:blipFill>
          <a:blip r:embed="rId3"/>
          <a:stretch>
            <a:fillRect/>
          </a:stretch>
        </p:blipFill>
        <p:spPr>
          <a:xfrm>
            <a:off x="6696895" y="1522227"/>
            <a:ext cx="405817" cy="616639"/>
          </a:xfrm>
          <a:prstGeom prst="rect">
            <a:avLst/>
          </a:prstGeom>
        </p:spPr>
      </p:pic>
      <p:pic>
        <p:nvPicPr>
          <p:cNvPr id="6" name="Picture 5">
            <a:extLst>
              <a:ext uri="{FF2B5EF4-FFF2-40B4-BE49-F238E27FC236}">
                <a16:creationId xmlns:a16="http://schemas.microsoft.com/office/drawing/2014/main" id="{71559D7D-45FF-197D-5C0A-A35BCD4C1D46}"/>
              </a:ext>
            </a:extLst>
          </p:cNvPr>
          <p:cNvPicPr>
            <a:picLocks noChangeAspect="1"/>
          </p:cNvPicPr>
          <p:nvPr/>
        </p:nvPicPr>
        <p:blipFill rotWithShape="1">
          <a:blip r:embed="rId4"/>
          <a:srcRect l="-1" r="770"/>
          <a:stretch/>
        </p:blipFill>
        <p:spPr>
          <a:xfrm>
            <a:off x="7315679" y="1522227"/>
            <a:ext cx="454684" cy="608157"/>
          </a:xfrm>
          <a:prstGeom prst="rect">
            <a:avLst/>
          </a:prstGeom>
        </p:spPr>
      </p:pic>
      <p:pic>
        <p:nvPicPr>
          <p:cNvPr id="7" name="Picture 6">
            <a:extLst>
              <a:ext uri="{FF2B5EF4-FFF2-40B4-BE49-F238E27FC236}">
                <a16:creationId xmlns:a16="http://schemas.microsoft.com/office/drawing/2014/main" id="{FDE22533-E712-E9E7-7F06-F66AA6943B64}"/>
              </a:ext>
            </a:extLst>
          </p:cNvPr>
          <p:cNvPicPr>
            <a:picLocks noChangeAspect="1"/>
          </p:cNvPicPr>
          <p:nvPr/>
        </p:nvPicPr>
        <p:blipFill>
          <a:blip r:embed="rId5"/>
          <a:stretch>
            <a:fillRect/>
          </a:stretch>
        </p:blipFill>
        <p:spPr>
          <a:xfrm>
            <a:off x="6696895" y="4130060"/>
            <a:ext cx="460673" cy="637060"/>
          </a:xfrm>
          <a:prstGeom prst="rect">
            <a:avLst/>
          </a:prstGeom>
        </p:spPr>
      </p:pic>
      <p:pic>
        <p:nvPicPr>
          <p:cNvPr id="8" name="Picture 7">
            <a:extLst>
              <a:ext uri="{FF2B5EF4-FFF2-40B4-BE49-F238E27FC236}">
                <a16:creationId xmlns:a16="http://schemas.microsoft.com/office/drawing/2014/main" id="{6091ABAB-5D99-6FB8-3B00-7CFAB342E3FF}"/>
              </a:ext>
            </a:extLst>
          </p:cNvPr>
          <p:cNvPicPr>
            <a:picLocks noChangeAspect="1"/>
          </p:cNvPicPr>
          <p:nvPr/>
        </p:nvPicPr>
        <p:blipFill>
          <a:blip r:embed="rId6"/>
          <a:stretch>
            <a:fillRect/>
          </a:stretch>
        </p:blipFill>
        <p:spPr>
          <a:xfrm>
            <a:off x="6696895" y="3100214"/>
            <a:ext cx="432241" cy="558114"/>
          </a:xfrm>
          <a:prstGeom prst="rect">
            <a:avLst/>
          </a:prstGeom>
        </p:spPr>
      </p:pic>
      <p:sp>
        <p:nvSpPr>
          <p:cNvPr id="2" name="Oval 1">
            <a:extLst>
              <a:ext uri="{FF2B5EF4-FFF2-40B4-BE49-F238E27FC236}">
                <a16:creationId xmlns:a16="http://schemas.microsoft.com/office/drawing/2014/main" id="{29076BA5-0233-D1A9-470C-22B25D649EBD}"/>
              </a:ext>
            </a:extLst>
          </p:cNvPr>
          <p:cNvSpPr/>
          <p:nvPr/>
        </p:nvSpPr>
        <p:spPr>
          <a:xfrm>
            <a:off x="410745" y="1461193"/>
            <a:ext cx="6163867" cy="4908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1314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1" normalizeH="0" baseline="0" noProof="0">
              <a:ln>
                <a:noFill/>
              </a:ln>
              <a:solidFill>
                <a:prstClr val="black"/>
              </a:solidFill>
              <a:effectLst/>
              <a:uLnTx/>
              <a:uFillTx/>
              <a:latin typeface="Arial"/>
            </a:endParaRPr>
          </a:p>
        </p:txBody>
      </p:sp>
      <p:sp>
        <p:nvSpPr>
          <p:cNvPr id="3" name="CustomShape 1">
            <a:extLst>
              <a:ext uri="{FF2B5EF4-FFF2-40B4-BE49-F238E27FC236}">
                <a16:creationId xmlns:a16="http://schemas.microsoft.com/office/drawing/2014/main" id="{77AFBBDD-1466-65AA-9DEF-AB3508FECBBA}"/>
              </a:ext>
            </a:extLst>
          </p:cNvPr>
          <p:cNvSpPr/>
          <p:nvPr/>
        </p:nvSpPr>
        <p:spPr>
          <a:xfrm>
            <a:off x="0" y="2086920"/>
            <a:ext cx="9144000" cy="800189"/>
          </a:xfrm>
          <a:prstGeom prst="rect">
            <a:avLst/>
          </a:prstGeom>
          <a:noFill/>
          <a:ln>
            <a:noFill/>
          </a:ln>
        </p:spPr>
        <p:txBody>
          <a:bodyPr spcFirstLastPara="1" wrap="square" lIns="91425" tIns="91425" rIns="91425" bIns="91425" anchor="t" anchorCtr="0">
            <a:spAutoFit/>
          </a:bodyPr>
          <a:lstStyle/>
          <a:p>
            <a:pPr algn="ctr"/>
            <a:r>
              <a:rPr lang="en-SE" sz="4000" dirty="0">
                <a:solidFill>
                  <a:schemeClr val="tx1"/>
                </a:solidFill>
                <a:highlight>
                  <a:srgbClr val="FFD966"/>
                </a:highlight>
                <a:latin typeface="Roboto Medium" panose="02000000000000000000" pitchFamily="2" charset="0"/>
                <a:ea typeface="Roboto Medium" panose="02000000000000000000" pitchFamily="2" charset="0"/>
              </a:rPr>
              <a:t>Removing bloated dependencies</a:t>
            </a:r>
            <a:endParaRPr lang="en-US" sz="4000" dirty="0">
              <a:solidFill>
                <a:schemeClr val="tx1"/>
              </a:solidFill>
              <a:highlight>
                <a:srgbClr val="FFD966"/>
              </a:highlight>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222177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Source code</a:t>
            </a:r>
          </a:p>
        </p:txBody>
      </p:sp>
      <p:sp>
        <p:nvSpPr>
          <p:cNvPr id="6" name="TextBox 5">
            <a:extLst>
              <a:ext uri="{FF2B5EF4-FFF2-40B4-BE49-F238E27FC236}">
                <a16:creationId xmlns:a16="http://schemas.microsoft.com/office/drawing/2014/main" id="{109A8225-0EB5-F705-0A5D-FFFC030E4489}"/>
              </a:ext>
            </a:extLst>
          </p:cNvPr>
          <p:cNvSpPr txBox="1"/>
          <p:nvPr/>
        </p:nvSpPr>
        <p:spPr>
          <a:xfrm>
            <a:off x="0" y="4793331"/>
            <a:ext cx="9144000" cy="3846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lgn="ctr">
              <a:buSzPts val="1300"/>
              <a:defRPr sz="1300">
                <a:solidFill>
                  <a:srgbClr val="FFD966"/>
                </a:solidFill>
                <a:latin typeface="Roboto Light" panose="02000000000000000000" pitchFamily="2" charset="0"/>
                <a:ea typeface="Roboto Light" panose="02000000000000000000" pitchFamily="2" charset="0"/>
              </a:defRPr>
            </a:lvl1pPr>
          </a:lstStyle>
          <a:p>
            <a:r>
              <a:rPr lang="en-SE" dirty="0"/>
              <a:t>core/src/main/java/org/apache/spark/util/EnumUtil.java</a:t>
            </a:r>
          </a:p>
        </p:txBody>
      </p:sp>
      <p:sp>
        <p:nvSpPr>
          <p:cNvPr id="10" name="TextBox 9">
            <a:extLst>
              <a:ext uri="{FF2B5EF4-FFF2-40B4-BE49-F238E27FC236}">
                <a16:creationId xmlns:a16="http://schemas.microsoft.com/office/drawing/2014/main" id="{8AA469EF-0AFE-17B1-BCF3-E9864C81FB65}"/>
              </a:ext>
            </a:extLst>
          </p:cNvPr>
          <p:cNvSpPr txBox="1"/>
          <p:nvPr/>
        </p:nvSpPr>
        <p:spPr>
          <a:xfrm>
            <a:off x="403609" y="1086951"/>
            <a:ext cx="8298329" cy="3647152"/>
          </a:xfrm>
          <a:prstGeom prst="rect">
            <a:avLst/>
          </a:prstGeom>
          <a:noFill/>
        </p:spPr>
        <p:txBody>
          <a:bodyPr wrap="square">
            <a:spAutoFit/>
          </a:bodyPr>
          <a:lstStyle/>
          <a:p>
            <a:r>
              <a:rPr lang="en-GB" sz="1100" dirty="0">
                <a:solidFill>
                  <a:srgbClr val="CC844F"/>
                </a:solidFill>
                <a:effectLst/>
                <a:latin typeface="JetBrains Mono" panose="020B0509020102050004" pitchFamily="49" charset="77"/>
              </a:rPr>
              <a:t>import </a:t>
            </a:r>
            <a:r>
              <a:rPr lang="en-GB" sz="1100" b="1" dirty="0" err="1">
                <a:solidFill>
                  <a:srgbClr val="C6C45E"/>
                </a:solidFill>
                <a:effectLst/>
                <a:latin typeface="JetBrains Mono" panose="020B0509020102050004" pitchFamily="49" charset="77"/>
              </a:rPr>
              <a:t>com.google.common.base.Joiner</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844F"/>
                </a:solidFill>
                <a:effectLst/>
                <a:latin typeface="JetBrains Mono" panose="020B0509020102050004" pitchFamily="49" charset="77"/>
              </a:rPr>
              <a:t>import </a:t>
            </a:r>
            <a:r>
              <a:rPr lang="en-GB" sz="1100" b="1" dirty="0" err="1">
                <a:solidFill>
                  <a:srgbClr val="C6C45E"/>
                </a:solidFill>
                <a:effectLst/>
                <a:latin typeface="JetBrains Mono" panose="020B0509020102050004" pitchFamily="49" charset="77"/>
              </a:rPr>
              <a:t>org.apache.spark.annotation.</a:t>
            </a:r>
            <a:r>
              <a:rPr lang="en-GB" sz="1100" dirty="0" err="1">
                <a:solidFill>
                  <a:srgbClr val="BBB529"/>
                </a:solidFill>
                <a:effectLst/>
                <a:latin typeface="JetBrains Mono" panose="020B0509020102050004" pitchFamily="49" charset="77"/>
              </a:rPr>
              <a:t>Private</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br>
              <a:rPr lang="en-GB" sz="1100" dirty="0">
                <a:solidFill>
                  <a:srgbClr val="CC7832"/>
                </a:solidFill>
                <a:effectLst/>
                <a:latin typeface="JetBrains Mono" panose="020B0509020102050004" pitchFamily="49" charset="77"/>
              </a:rPr>
            </a:br>
            <a:r>
              <a:rPr lang="en-GB" sz="1100" dirty="0">
                <a:solidFill>
                  <a:srgbClr val="BBB529"/>
                </a:solidFill>
                <a:effectLst/>
                <a:latin typeface="JetBrains Mono" panose="020B0509020102050004" pitchFamily="49" charset="77"/>
              </a:rPr>
              <a:t>@Private</a:t>
            </a:r>
            <a:br>
              <a:rPr lang="en-GB" sz="1100" dirty="0">
                <a:solidFill>
                  <a:srgbClr val="BBB529"/>
                </a:solidFill>
                <a:effectLst/>
                <a:latin typeface="JetBrains Mono" panose="020B0509020102050004" pitchFamily="49" charset="77"/>
              </a:rPr>
            </a:br>
            <a:r>
              <a:rPr lang="en-GB" sz="1100" dirty="0">
                <a:solidFill>
                  <a:srgbClr val="CC844F"/>
                </a:solidFill>
                <a:effectLst/>
                <a:latin typeface="JetBrains Mono" panose="020B0509020102050004" pitchFamily="49" charset="77"/>
              </a:rPr>
              <a:t>public class </a:t>
            </a:r>
            <a:r>
              <a:rPr lang="en-GB" sz="1100" b="1" dirty="0" err="1">
                <a:solidFill>
                  <a:srgbClr val="C6C45E"/>
                </a:solidFill>
                <a:effectLst/>
                <a:latin typeface="JetBrains Mono" panose="020B0509020102050004" pitchFamily="49" charset="77"/>
              </a:rPr>
              <a:t>EnumUtil</a:t>
            </a:r>
            <a:r>
              <a:rPr lang="en-GB" sz="1100" b="1" dirty="0">
                <a:solidFill>
                  <a:srgbClr val="C6C45E"/>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latin typeface="JetBrains Mono" panose="020B0509020102050004" pitchFamily="49" charset="77"/>
              </a:rPr>
            </a:b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public static </a:t>
            </a:r>
            <a:r>
              <a:rPr lang="en-GB" sz="1100" dirty="0">
                <a:solidFill>
                  <a:schemeClr val="tx2">
                    <a:lumMod val="20000"/>
                    <a:lumOff val="80000"/>
                  </a:schemeClr>
                </a:solidFill>
                <a:latin typeface="JetBrains Mono" panose="020B0509020102050004" pitchFamily="49" charset="77"/>
              </a:rPr>
              <a:t>&lt;</a:t>
            </a:r>
            <a:r>
              <a:rPr lang="en-GB" sz="1100" dirty="0">
                <a:solidFill>
                  <a:srgbClr val="507874"/>
                </a:solidFill>
                <a:effectLst/>
                <a:latin typeface="JetBrains Mono" panose="020B0509020102050004" pitchFamily="49" charset="77"/>
              </a:rPr>
              <a:t>E </a:t>
            </a:r>
            <a:r>
              <a:rPr lang="en-GB" sz="1100" dirty="0">
                <a:solidFill>
                  <a:srgbClr val="CC844F"/>
                </a:solidFill>
                <a:effectLst/>
                <a:latin typeface="JetBrains Mono" panose="020B0509020102050004" pitchFamily="49" charset="77"/>
              </a:rPr>
              <a:t>extends </a:t>
            </a:r>
            <a:r>
              <a:rPr lang="en-GB" sz="1100" b="1" dirty="0">
                <a:solidFill>
                  <a:srgbClr val="C6C45E"/>
                </a:solidFill>
                <a:effectLst/>
                <a:latin typeface="JetBrains Mono" panose="020B0509020102050004" pitchFamily="49" charset="77"/>
              </a:rPr>
              <a:t>Enum</a:t>
            </a:r>
            <a:r>
              <a:rPr lang="en-GB" sz="1100" dirty="0">
                <a:solidFill>
                  <a:schemeClr val="tx2">
                    <a:lumMod val="20000"/>
                    <a:lumOff val="80000"/>
                  </a:schemeClr>
                </a:solidFill>
                <a:latin typeface="JetBrains Mono" panose="020B0509020102050004" pitchFamily="49" charset="77"/>
              </a:rPr>
              <a:t>&lt;</a:t>
            </a:r>
            <a:r>
              <a:rPr lang="en-GB" sz="1100" dirty="0">
                <a:solidFill>
                  <a:srgbClr val="507874"/>
                </a:solidFill>
                <a:effectLst/>
                <a:latin typeface="JetBrains Mono" panose="020B0509020102050004" pitchFamily="49" charset="77"/>
              </a:rPr>
              <a:t>E</a:t>
            </a:r>
            <a:r>
              <a:rPr lang="en-GB" sz="1100" dirty="0">
                <a:solidFill>
                  <a:schemeClr val="tx2">
                    <a:lumMod val="20000"/>
                    <a:lumOff val="80000"/>
                  </a:schemeClr>
                </a:solidFill>
                <a:latin typeface="JetBrains Mono" panose="020B0509020102050004" pitchFamily="49" charset="77"/>
              </a:rPr>
              <a:t>&gt;&gt;</a:t>
            </a:r>
            <a:r>
              <a:rPr lang="en-GB" sz="1100" dirty="0">
                <a:latin typeface="JetBrains Mono" panose="020B0509020102050004" pitchFamily="49" charset="77"/>
              </a:rPr>
              <a:t> </a:t>
            </a:r>
            <a:r>
              <a:rPr lang="en-GB" sz="1100" dirty="0">
                <a:solidFill>
                  <a:srgbClr val="507874"/>
                </a:solidFill>
                <a:effectLst/>
                <a:latin typeface="JetBrains Mono" panose="020B0509020102050004" pitchFamily="49" charset="77"/>
              </a:rPr>
              <a:t>E </a:t>
            </a:r>
            <a:r>
              <a:rPr lang="en-GB" sz="1100" dirty="0" err="1">
                <a:solidFill>
                  <a:srgbClr val="8EC1FF"/>
                </a:solidFill>
                <a:effectLst/>
                <a:latin typeface="JetBrains Mono" panose="020B0509020102050004" pitchFamily="49" charset="77"/>
              </a:rPr>
              <a:t>parseIgnoreCase</a:t>
            </a:r>
            <a:r>
              <a:rPr lang="en-GB" sz="1100" dirty="0">
                <a:solidFill>
                  <a:schemeClr val="tx2">
                    <a:lumMod val="20000"/>
                    <a:lumOff val="80000"/>
                  </a:schemeClr>
                </a:solidFill>
                <a:latin typeface="JetBrains Mono" panose="020B0509020102050004" pitchFamily="49" charset="77"/>
              </a:rPr>
              <a:t>(</a:t>
            </a:r>
            <a:r>
              <a:rPr lang="en-GB" sz="1100" b="1" dirty="0">
                <a:solidFill>
                  <a:srgbClr val="C6C45E"/>
                </a:solidFill>
                <a:effectLst/>
                <a:latin typeface="JetBrains Mono" panose="020B0509020102050004" pitchFamily="49" charset="77"/>
              </a:rPr>
              <a:t>Class</a:t>
            </a:r>
            <a:r>
              <a:rPr lang="en-GB" sz="1100" dirty="0">
                <a:solidFill>
                  <a:schemeClr val="tx2">
                    <a:lumMod val="20000"/>
                    <a:lumOff val="80000"/>
                  </a:schemeClr>
                </a:solidFill>
                <a:latin typeface="JetBrains Mono" panose="020B0509020102050004" pitchFamily="49" charset="77"/>
              </a:rPr>
              <a:t>&lt;</a:t>
            </a:r>
            <a:r>
              <a:rPr lang="en-GB" sz="1100" dirty="0">
                <a:solidFill>
                  <a:srgbClr val="507874"/>
                </a:solidFill>
                <a:effectLst/>
                <a:latin typeface="JetBrains Mono" panose="020B0509020102050004" pitchFamily="49" charset="77"/>
              </a:rPr>
              <a:t>E</a:t>
            </a:r>
            <a:r>
              <a:rPr lang="en-GB" sz="1100" dirty="0">
                <a:solidFill>
                  <a:schemeClr val="tx2">
                    <a:lumMod val="20000"/>
                    <a:lumOff val="80000"/>
                  </a:schemeClr>
                </a:solidFill>
                <a:latin typeface="JetBrains Mono" panose="020B0509020102050004" pitchFamily="49" charset="77"/>
              </a:rPr>
              <a:t>&gt;</a:t>
            </a:r>
            <a:r>
              <a:rPr lang="en-GB" sz="1100" dirty="0">
                <a:latin typeface="JetBrains Mono" panose="020B0509020102050004" pitchFamily="49" charset="77"/>
              </a:rPr>
              <a:t> </a:t>
            </a:r>
            <a:r>
              <a:rPr lang="en-GB" sz="1100" dirty="0" err="1">
                <a:solidFill>
                  <a:srgbClr val="C675B9"/>
                </a:solidFill>
                <a:effectLst/>
                <a:latin typeface="JetBrains Mono" panose="020B0509020102050004" pitchFamily="49" charset="77"/>
              </a:rPr>
              <a:t>clz</a:t>
            </a:r>
            <a:r>
              <a:rPr lang="en-GB" sz="1100" dirty="0">
                <a:solidFill>
                  <a:srgbClr val="CC7832"/>
                </a:solidFill>
                <a:effectLst/>
                <a:latin typeface="JetBrains Mono" panose="020B0509020102050004" pitchFamily="49" charset="77"/>
              </a:rPr>
              <a:t>, </a:t>
            </a:r>
            <a:r>
              <a:rPr lang="en-GB" sz="1100" b="1" dirty="0">
                <a:solidFill>
                  <a:srgbClr val="C6C45E"/>
                </a:solidFill>
                <a:effectLst/>
                <a:latin typeface="JetBrains Mono" panose="020B0509020102050004" pitchFamily="49" charset="77"/>
              </a:rPr>
              <a:t>String </a:t>
            </a:r>
            <a:r>
              <a:rPr lang="en-GB" sz="1100" dirty="0">
                <a:solidFill>
                  <a:srgbClr val="C675B9"/>
                </a:solidFill>
                <a:effectLst/>
                <a:latin typeface="JetBrains Mono" panose="020B0509020102050004" pitchFamily="49" charset="77"/>
              </a:rPr>
              <a:t>str</a:t>
            </a: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507874"/>
                </a:solidFill>
                <a:effectLst/>
                <a:latin typeface="JetBrains Mono" panose="020B0509020102050004" pitchFamily="49" charset="77"/>
              </a:rPr>
              <a:t>E</a:t>
            </a:r>
            <a:r>
              <a:rPr lang="en-GB" sz="1100" dirty="0">
                <a:solidFill>
                  <a:schemeClr val="tx2">
                    <a:lumMod val="20000"/>
                    <a:lumOff val="80000"/>
                  </a:schemeClr>
                </a:solidFill>
                <a:latin typeface="JetBrains Mono" panose="020B0509020102050004" pitchFamily="49" charset="77"/>
              </a:rPr>
              <a:t>[]</a:t>
            </a:r>
            <a:r>
              <a:rPr lang="en-GB" sz="1100" dirty="0">
                <a:latin typeface="JetBrains Mono" panose="020B0509020102050004" pitchFamily="49" charset="77"/>
              </a:rPr>
              <a:t> </a:t>
            </a:r>
            <a:r>
              <a:rPr lang="en-GB" sz="1100" dirty="0">
                <a:solidFill>
                  <a:srgbClr val="C66D5E"/>
                </a:solidFill>
                <a:effectLst/>
                <a:latin typeface="JetBrains Mono" panose="020B0509020102050004" pitchFamily="49" charset="77"/>
              </a:rPr>
              <a:t>constants </a:t>
            </a:r>
            <a:r>
              <a:rPr lang="en-GB" sz="1100" dirty="0">
                <a:solidFill>
                  <a:schemeClr val="tx2">
                    <a:lumMod val="20000"/>
                    <a:lumOff val="80000"/>
                  </a:schemeClr>
                </a:solidFill>
                <a:latin typeface="JetBrains Mono" panose="020B0509020102050004" pitchFamily="49" charset="77"/>
              </a:rPr>
              <a:t>=</a:t>
            </a:r>
            <a:r>
              <a:rPr lang="en-GB" sz="1100" dirty="0">
                <a:latin typeface="JetBrains Mono" panose="020B0509020102050004" pitchFamily="49" charset="77"/>
              </a:rPr>
              <a:t> </a:t>
            </a:r>
            <a:r>
              <a:rPr lang="en-GB" sz="1100" dirty="0" err="1">
                <a:solidFill>
                  <a:srgbClr val="C675B9"/>
                </a:solidFill>
                <a:effectLst/>
                <a:latin typeface="JetBrains Mono" panose="020B0509020102050004" pitchFamily="49" charset="77"/>
              </a:rPr>
              <a:t>clz</a:t>
            </a:r>
            <a:r>
              <a:rPr lang="en-GB" sz="1100" dirty="0" err="1">
                <a:solidFill>
                  <a:schemeClr val="bg1"/>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getEnumConstants</a:t>
            </a:r>
            <a:r>
              <a:rPr lang="en-GB" sz="1100" dirty="0">
                <a:solidFill>
                  <a:schemeClr val="tx2">
                    <a:lumMod val="20000"/>
                    <a:lumOff val="80000"/>
                  </a:schemeClr>
                </a:solidFill>
                <a:latin typeface="JetBrains Mono" panose="020B0509020102050004" pitchFamily="49" charset="77"/>
              </a:rPr>
              <a:t>()</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rgbClr val="CC844F"/>
                </a:solidFill>
                <a:effectLst/>
                <a:latin typeface="JetBrains Mono" panose="020B0509020102050004" pitchFamily="49" charset="77"/>
              </a:rPr>
              <a:t>if </a:t>
            </a:r>
            <a:r>
              <a:rPr lang="en-GB" sz="1100" dirty="0">
                <a:solidFill>
                  <a:schemeClr val="tx2">
                    <a:lumMod val="20000"/>
                    <a:lumOff val="80000"/>
                  </a:schemeClr>
                </a:solidFill>
                <a:latin typeface="JetBrains Mono" panose="020B0509020102050004" pitchFamily="49" charset="77"/>
              </a:rPr>
              <a:t>(</a:t>
            </a:r>
            <a:r>
              <a:rPr lang="en-GB" sz="1100" dirty="0">
                <a:solidFill>
                  <a:srgbClr val="C675B9"/>
                </a:solidFill>
                <a:effectLst/>
                <a:latin typeface="JetBrains Mono" panose="020B0509020102050004" pitchFamily="49" charset="77"/>
              </a:rPr>
              <a:t>str </a:t>
            </a:r>
            <a:r>
              <a:rPr lang="en-GB" sz="1100" dirty="0">
                <a:solidFill>
                  <a:schemeClr val="tx2">
                    <a:lumMod val="20000"/>
                    <a:lumOff val="80000"/>
                  </a:schemeClr>
                </a:solidFill>
                <a:latin typeface="JetBrains Mono" panose="020B0509020102050004" pitchFamily="49" charset="77"/>
              </a:rPr>
              <a:t>==</a:t>
            </a: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null</a:t>
            </a: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return null</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for </a:t>
            </a:r>
            <a:r>
              <a:rPr lang="en-GB" sz="1100" dirty="0">
                <a:solidFill>
                  <a:schemeClr val="tx2">
                    <a:lumMod val="20000"/>
                    <a:lumOff val="80000"/>
                  </a:schemeClr>
                </a:solidFill>
                <a:latin typeface="JetBrains Mono" panose="020B0509020102050004" pitchFamily="49" charset="77"/>
              </a:rPr>
              <a:t>(</a:t>
            </a:r>
            <a:r>
              <a:rPr lang="en-GB" sz="1100" dirty="0">
                <a:solidFill>
                  <a:srgbClr val="507874"/>
                </a:solidFill>
                <a:effectLst/>
                <a:latin typeface="JetBrains Mono" panose="020B0509020102050004" pitchFamily="49" charset="77"/>
              </a:rPr>
              <a:t>E </a:t>
            </a:r>
            <a:r>
              <a:rPr lang="en-GB" sz="1100" dirty="0">
                <a:solidFill>
                  <a:srgbClr val="C66D5E"/>
                </a:solidFill>
                <a:effectLst/>
                <a:latin typeface="JetBrains Mono" panose="020B0509020102050004" pitchFamily="49" charset="77"/>
              </a:rPr>
              <a:t>e </a:t>
            </a:r>
            <a:r>
              <a:rPr lang="en-GB" sz="1100" dirty="0">
                <a:solidFill>
                  <a:schemeClr val="bg1"/>
                </a:solidFill>
                <a:latin typeface="JetBrains Mono" panose="020B0509020102050004" pitchFamily="49" charset="77"/>
              </a:rPr>
              <a:t>: </a:t>
            </a:r>
            <a:r>
              <a:rPr lang="en-GB" sz="1100" dirty="0">
                <a:solidFill>
                  <a:srgbClr val="C66D5E"/>
                </a:solidFill>
                <a:effectLst/>
                <a:latin typeface="JetBrains Mono" panose="020B0509020102050004" pitchFamily="49" charset="77"/>
              </a:rPr>
              <a:t>constants</a:t>
            </a: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if </a:t>
            </a:r>
            <a:r>
              <a:rPr lang="en-GB" sz="1100" dirty="0">
                <a:solidFill>
                  <a:schemeClr val="tx2">
                    <a:lumMod val="20000"/>
                    <a:lumOff val="80000"/>
                  </a:schemeClr>
                </a:solidFill>
                <a:latin typeface="JetBrains Mono" panose="020B0509020102050004" pitchFamily="49" charset="77"/>
              </a:rPr>
              <a:t>(</a:t>
            </a:r>
            <a:r>
              <a:rPr lang="en-GB" sz="1100" dirty="0" err="1">
                <a:solidFill>
                  <a:srgbClr val="C66D5E"/>
                </a:solidFill>
                <a:effectLst/>
                <a:latin typeface="JetBrains Mono" panose="020B0509020102050004" pitchFamily="49" charset="77"/>
              </a:rPr>
              <a:t>e</a:t>
            </a:r>
            <a:r>
              <a:rPr lang="en-GB" sz="1100" dirty="0" err="1">
                <a:solidFill>
                  <a:schemeClr val="bg1"/>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name</a:t>
            </a:r>
            <a:r>
              <a:rPr lang="en-GB" sz="1100" dirty="0">
                <a:solidFill>
                  <a:schemeClr val="tx2">
                    <a:lumMod val="20000"/>
                    <a:lumOff val="80000"/>
                  </a:schemeClr>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equalsIgnoreCase</a:t>
            </a:r>
            <a:r>
              <a:rPr lang="en-GB" sz="1100" dirty="0">
                <a:solidFill>
                  <a:schemeClr val="tx2">
                    <a:lumMod val="20000"/>
                    <a:lumOff val="80000"/>
                  </a:schemeClr>
                </a:solidFill>
                <a:latin typeface="JetBrains Mono" panose="020B0509020102050004" pitchFamily="49" charset="77"/>
              </a:rPr>
              <a:t>(</a:t>
            </a:r>
            <a:r>
              <a:rPr lang="en-GB" sz="1100" dirty="0">
                <a:solidFill>
                  <a:srgbClr val="C675B9"/>
                </a:solidFill>
                <a:effectLst/>
                <a:latin typeface="JetBrains Mono" panose="020B0509020102050004" pitchFamily="49" charset="77"/>
              </a:rPr>
              <a:t>str</a:t>
            </a:r>
            <a:r>
              <a:rPr lang="en-GB" sz="1100" dirty="0">
                <a:solidFill>
                  <a:schemeClr val="tx2">
                    <a:lumMod val="20000"/>
                    <a:lumOff val="80000"/>
                  </a:schemeClr>
                </a:solidFill>
                <a:latin typeface="JetBrains Mono" panose="020B0509020102050004" pitchFamily="49" charset="77"/>
              </a:rPr>
              <a:t>)) {</a:t>
            </a:r>
            <a:br>
              <a:rPr lang="en-GB" sz="1100" dirty="0">
                <a:solidFill>
                  <a:schemeClr val="tx2">
                    <a:lumMod val="20000"/>
                    <a:lumOff val="80000"/>
                  </a:schemeClr>
                </a:solidFill>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return </a:t>
            </a:r>
            <a:r>
              <a:rPr lang="en-GB" sz="1100" dirty="0">
                <a:solidFill>
                  <a:srgbClr val="C66D5E"/>
                </a:solidFill>
                <a:effectLst/>
                <a:latin typeface="JetBrains Mono" panose="020B0509020102050004" pitchFamily="49" charset="77"/>
              </a:rPr>
              <a:t>e</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solidFill>
                  <a:schemeClr val="tx2">
                    <a:lumMod val="20000"/>
                    <a:lumOff val="80000"/>
                  </a:schemeClr>
                </a:solidFill>
                <a:latin typeface="JetBrains Mono" panose="020B0509020102050004" pitchFamily="49" charset="77"/>
              </a:rPr>
            </a:b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throw new </a:t>
            </a:r>
            <a:r>
              <a:rPr lang="en-GB" sz="1100" dirty="0" err="1">
                <a:solidFill>
                  <a:schemeClr val="tx2">
                    <a:lumMod val="20000"/>
                    <a:lumOff val="80000"/>
                  </a:schemeClr>
                </a:solidFill>
                <a:latin typeface="JetBrains Mono" panose="020B0509020102050004" pitchFamily="49" charset="77"/>
              </a:rPr>
              <a:t>IllegalArgumentException</a:t>
            </a:r>
            <a:r>
              <a:rPr lang="en-GB" sz="1100" dirty="0">
                <a:solidFill>
                  <a:schemeClr val="tx2">
                    <a:lumMod val="20000"/>
                    <a:lumOff val="80000"/>
                  </a:schemeClr>
                </a:solidFill>
                <a:latin typeface="JetBrains Mono" panose="020B0509020102050004" pitchFamily="49" charset="77"/>
              </a:rPr>
              <a:t>(</a:t>
            </a:r>
            <a:br>
              <a:rPr lang="en-GB" sz="1100" dirty="0">
                <a:latin typeface="JetBrains Mono" panose="020B0509020102050004" pitchFamily="49" charset="77"/>
              </a:rPr>
            </a:br>
            <a:r>
              <a:rPr lang="en-GB" sz="1100" dirty="0">
                <a:latin typeface="JetBrains Mono" panose="020B0509020102050004" pitchFamily="49" charset="77"/>
              </a:rPr>
              <a:t>        </a:t>
            </a:r>
            <a:r>
              <a:rPr lang="en-GB" sz="1100" b="1" dirty="0" err="1">
                <a:solidFill>
                  <a:srgbClr val="C6C45E"/>
                </a:solidFill>
                <a:effectLst/>
                <a:latin typeface="JetBrains Mono" panose="020B0509020102050004" pitchFamily="49" charset="77"/>
              </a:rPr>
              <a:t>String</a:t>
            </a:r>
            <a:r>
              <a:rPr lang="en-GB" sz="1100" dirty="0" err="1">
                <a:latin typeface="JetBrains Mono" panose="020B0509020102050004" pitchFamily="49" charset="77"/>
              </a:rPr>
              <a:t>.</a:t>
            </a:r>
            <a:r>
              <a:rPr lang="en-GB" sz="1100" i="1" dirty="0" err="1">
                <a:solidFill>
                  <a:schemeClr val="tx2">
                    <a:lumMod val="20000"/>
                    <a:lumOff val="80000"/>
                  </a:schemeClr>
                </a:solidFill>
                <a:effectLst/>
                <a:latin typeface="JetBrains Mono" panose="020B0509020102050004" pitchFamily="49" charset="77"/>
              </a:rPr>
              <a:t>format</a:t>
            </a:r>
            <a:r>
              <a:rPr lang="en-GB" sz="1100" dirty="0">
                <a:solidFill>
                  <a:schemeClr val="tx2">
                    <a:lumMod val="20000"/>
                    <a:lumOff val="80000"/>
                  </a:schemeClr>
                </a:solidFill>
                <a:latin typeface="JetBrains Mono" panose="020B0509020102050004" pitchFamily="49" charset="77"/>
              </a:rPr>
              <a:t>(</a:t>
            </a:r>
            <a:r>
              <a:rPr lang="en-GB" sz="1100" dirty="0">
                <a:solidFill>
                  <a:srgbClr val="75AA5F"/>
                </a:solidFill>
                <a:effectLst/>
                <a:latin typeface="JetBrains Mono" panose="020B0509020102050004" pitchFamily="49" charset="77"/>
              </a:rPr>
              <a:t>"Illegal type='%s'. Supported type values: %s"</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rgbClr val="C675B9"/>
                </a:solidFill>
                <a:effectLst/>
                <a:latin typeface="JetBrains Mono" panose="020B0509020102050004" pitchFamily="49" charset="77"/>
              </a:rPr>
              <a:t>str</a:t>
            </a:r>
            <a:r>
              <a:rPr lang="en-GB" sz="1100" dirty="0">
                <a:solidFill>
                  <a:srgbClr val="CC7832"/>
                </a:solidFill>
                <a:effectLst/>
                <a:latin typeface="JetBrains Mono" panose="020B0509020102050004" pitchFamily="49" charset="77"/>
              </a:rPr>
              <a:t>, </a:t>
            </a:r>
            <a:r>
              <a:rPr lang="en-GB" sz="1100" b="1" dirty="0" err="1">
                <a:solidFill>
                  <a:srgbClr val="C6C45E"/>
                </a:solidFill>
                <a:effectLst/>
                <a:latin typeface="JetBrains Mono" panose="020B0509020102050004" pitchFamily="49" charset="77"/>
              </a:rPr>
              <a:t>Joiner</a:t>
            </a:r>
            <a:r>
              <a:rPr lang="en-GB" sz="1100" dirty="0" err="1">
                <a:solidFill>
                  <a:schemeClr val="tx2">
                    <a:lumMod val="20000"/>
                    <a:lumOff val="80000"/>
                  </a:schemeClr>
                </a:solidFill>
                <a:latin typeface="JetBrains Mono" panose="020B0509020102050004" pitchFamily="49" charset="77"/>
              </a:rPr>
              <a:t>.</a:t>
            </a:r>
            <a:r>
              <a:rPr lang="en-GB" sz="1100" i="1" dirty="0" err="1">
                <a:solidFill>
                  <a:schemeClr val="tx2">
                    <a:lumMod val="20000"/>
                    <a:lumOff val="80000"/>
                  </a:schemeClr>
                </a:solidFill>
                <a:effectLst/>
                <a:latin typeface="JetBrains Mono" panose="020B0509020102050004" pitchFamily="49" charset="77"/>
              </a:rPr>
              <a:t>on</a:t>
            </a:r>
            <a:r>
              <a:rPr lang="en-GB" sz="1100" dirty="0">
                <a:solidFill>
                  <a:schemeClr val="tx2">
                    <a:lumMod val="20000"/>
                    <a:lumOff val="80000"/>
                  </a:schemeClr>
                </a:solidFill>
                <a:latin typeface="JetBrains Mono" panose="020B0509020102050004" pitchFamily="49" charset="77"/>
              </a:rPr>
              <a:t>(</a:t>
            </a:r>
            <a:r>
              <a:rPr lang="en-GB" sz="1100" dirty="0">
                <a:solidFill>
                  <a:srgbClr val="75AA5F"/>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).join(</a:t>
            </a:r>
            <a:r>
              <a:rPr lang="en-GB" sz="1100" dirty="0">
                <a:solidFill>
                  <a:srgbClr val="C66D5E"/>
                </a:solidFill>
                <a:effectLst/>
                <a:latin typeface="JetBrains Mono" panose="020B0509020102050004" pitchFamily="49" charset="77"/>
              </a:rPr>
              <a:t>constants</a:t>
            </a:r>
            <a:r>
              <a:rPr lang="en-GB" sz="1100" dirty="0">
                <a:solidFill>
                  <a:schemeClr val="tx2">
                    <a:lumMod val="20000"/>
                    <a:lumOff val="80000"/>
                  </a:schemeClr>
                </a:solidFill>
                <a:latin typeface="JetBrains Mono" panose="020B0509020102050004" pitchFamily="49" charset="77"/>
              </a:rPr>
              <a:t>)))</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solidFill>
                  <a:schemeClr val="tx2">
                    <a:lumMod val="20000"/>
                    <a:lumOff val="80000"/>
                  </a:schemeClr>
                </a:solidFill>
                <a:latin typeface="JetBrains Mono" panose="020B0509020102050004" pitchFamily="49" charset="77"/>
              </a:rPr>
            </a:br>
            <a:r>
              <a:rPr lang="en-GB" sz="1100" dirty="0">
                <a:solidFill>
                  <a:schemeClr val="tx2">
                    <a:lumMod val="20000"/>
                    <a:lumOff val="80000"/>
                  </a:schemeClr>
                </a:solidFill>
                <a:latin typeface="JetBrains Mono" panose="020B0509020102050004" pitchFamily="49" charset="77"/>
              </a:rPr>
              <a:t>}</a:t>
            </a:r>
            <a:endParaRPr lang="en-SE" sz="1100" dirty="0">
              <a:solidFill>
                <a:schemeClr val="tx2">
                  <a:lumMod val="20000"/>
                  <a:lumOff val="80000"/>
                </a:schemeClr>
              </a:solidFill>
              <a:latin typeface="JetBrains Mono" panose="020B0509020102050004" pitchFamily="49" charset="77"/>
            </a:endParaRPr>
          </a:p>
        </p:txBody>
      </p:sp>
      <p:sp>
        <p:nvSpPr>
          <p:cNvPr id="8" name="Google Shape;633;p20">
            <a:extLst>
              <a:ext uri="{FF2B5EF4-FFF2-40B4-BE49-F238E27FC236}">
                <a16:creationId xmlns:a16="http://schemas.microsoft.com/office/drawing/2014/main" id="{C0763F20-0000-B39D-B1DC-6B750CC2DD08}"/>
              </a:ext>
            </a:extLst>
          </p:cNvPr>
          <p:cNvSpPr/>
          <p:nvPr/>
        </p:nvSpPr>
        <p:spPr>
          <a:xfrm>
            <a:off x="1754460" y="4081259"/>
            <a:ext cx="3189248" cy="320623"/>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633;p20">
            <a:extLst>
              <a:ext uri="{FF2B5EF4-FFF2-40B4-BE49-F238E27FC236}">
                <a16:creationId xmlns:a16="http://schemas.microsoft.com/office/drawing/2014/main" id="{4E87E695-3791-F2AF-CAAE-550AE1018FDB}"/>
              </a:ext>
            </a:extLst>
          </p:cNvPr>
          <p:cNvSpPr/>
          <p:nvPr/>
        </p:nvSpPr>
        <p:spPr>
          <a:xfrm>
            <a:off x="3534118" y="2037114"/>
            <a:ext cx="3873191" cy="379851"/>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0" name="Picture 2" descr="Apache Spark SVG Vector Logos - Vector Logo Zone">
            <a:extLst>
              <a:ext uri="{FF2B5EF4-FFF2-40B4-BE49-F238E27FC236}">
                <a16:creationId xmlns:a16="http://schemas.microsoft.com/office/drawing/2014/main" id="{B714F0B2-DE1F-15F8-7881-FFB4445F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309" y="332410"/>
            <a:ext cx="1509082" cy="75454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633;p20">
            <a:extLst>
              <a:ext uri="{FF2B5EF4-FFF2-40B4-BE49-F238E27FC236}">
                <a16:creationId xmlns:a16="http://schemas.microsoft.com/office/drawing/2014/main" id="{2B014A8B-40F7-CCAC-19D9-9D6228BD6B6E}"/>
              </a:ext>
            </a:extLst>
          </p:cNvPr>
          <p:cNvSpPr/>
          <p:nvPr/>
        </p:nvSpPr>
        <p:spPr>
          <a:xfrm>
            <a:off x="344557" y="1057215"/>
            <a:ext cx="3362888" cy="320623"/>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Bytecode</a:t>
            </a:r>
          </a:p>
        </p:txBody>
      </p:sp>
      <p:sp>
        <p:nvSpPr>
          <p:cNvPr id="4" name="TextBox 3">
            <a:extLst>
              <a:ext uri="{FF2B5EF4-FFF2-40B4-BE49-F238E27FC236}">
                <a16:creationId xmlns:a16="http://schemas.microsoft.com/office/drawing/2014/main" id="{DC532E58-71E9-0666-C196-D2A2CA9F6EDA}"/>
              </a:ext>
            </a:extLst>
          </p:cNvPr>
          <p:cNvSpPr txBox="1"/>
          <p:nvPr/>
        </p:nvSpPr>
        <p:spPr>
          <a:xfrm>
            <a:off x="199835" y="1237099"/>
            <a:ext cx="8944165" cy="3139321"/>
          </a:xfrm>
          <a:prstGeom prst="rect">
            <a:avLst/>
          </a:prstGeom>
          <a:noFill/>
        </p:spPr>
        <p:txBody>
          <a:bodyPr wrap="square">
            <a:spAutoFit/>
          </a:bodyPr>
          <a:lstStyle/>
          <a:p>
            <a:r>
              <a:rPr lang="en-SE" sz="1100" dirty="0">
                <a:solidFill>
                  <a:schemeClr val="tx1">
                    <a:lumMod val="65000"/>
                    <a:lumOff val="35000"/>
                  </a:schemeClr>
                </a:solidFill>
                <a:latin typeface="JetBrains Mono" panose="020B0509020102050004" pitchFamily="49" charset="77"/>
              </a:rPr>
              <a:t>// class version 52.0 (52)</a:t>
            </a:r>
          </a:p>
          <a:p>
            <a:r>
              <a:rPr lang="en-SE" sz="1100" dirty="0">
                <a:solidFill>
                  <a:schemeClr val="tx1">
                    <a:lumMod val="65000"/>
                    <a:lumOff val="35000"/>
                  </a:schemeClr>
                </a:solidFill>
                <a:latin typeface="JetBrains Mono" panose="020B0509020102050004" pitchFamily="49" charset="77"/>
              </a:rPr>
              <a:t>// access flags 0x21</a:t>
            </a:r>
          </a:p>
          <a:p>
            <a:r>
              <a:rPr lang="en-SE" sz="1100" dirty="0">
                <a:solidFill>
                  <a:schemeClr val="tx2">
                    <a:lumMod val="20000"/>
                    <a:lumOff val="80000"/>
                  </a:schemeClr>
                </a:solidFill>
                <a:latin typeface="JetBrains Mono" panose="020B0509020102050004" pitchFamily="49" charset="77"/>
              </a:rPr>
              <a:t>public class org/apache/spark/util/EnumUtil {</a:t>
            </a:r>
          </a:p>
          <a:p>
            <a:endParaRPr lang="en-SE" sz="1100" dirty="0">
              <a:solidFill>
                <a:schemeClr val="tx2">
                  <a:lumMod val="20000"/>
                  <a:lumOff val="80000"/>
                </a:schemeClr>
              </a:solidFill>
              <a:latin typeface="JetBrains Mono" panose="020B0509020102050004" pitchFamily="49" charset="77"/>
            </a:endParaRPr>
          </a:p>
          <a:p>
            <a:r>
              <a:rPr lang="en-SE" sz="1100" dirty="0">
                <a:solidFill>
                  <a:schemeClr val="tx2">
                    <a:lumMod val="20000"/>
                    <a:lumOff val="80000"/>
                  </a:schemeClr>
                </a:solidFill>
                <a:latin typeface="JetBrains Mono" panose="020B0509020102050004" pitchFamily="49" charset="77"/>
              </a:rPr>
              <a:t>  </a:t>
            </a:r>
            <a:r>
              <a:rPr lang="en-SE" sz="1100" dirty="0">
                <a:solidFill>
                  <a:schemeClr val="tx1">
                    <a:lumMod val="65000"/>
                    <a:lumOff val="35000"/>
                  </a:schemeClr>
                </a:solidFill>
                <a:latin typeface="JetBrains Mono" panose="020B0509020102050004" pitchFamily="49" charset="77"/>
              </a:rPr>
              <a:t>// compiled from: EnumUtil.java</a:t>
            </a:r>
          </a:p>
          <a:p>
            <a:endParaRPr lang="en-SE" sz="1100" dirty="0">
              <a:solidFill>
                <a:schemeClr val="tx2">
                  <a:lumMod val="20000"/>
                  <a:lumOff val="80000"/>
                </a:schemeClr>
              </a:solidFill>
              <a:latin typeface="JetBrains Mono" panose="020B0509020102050004" pitchFamily="49" charset="77"/>
            </a:endParaRPr>
          </a:p>
          <a:p>
            <a:r>
              <a:rPr lang="en-GB" sz="1100" dirty="0">
                <a:solidFill>
                  <a:schemeClr val="tx1">
                    <a:lumMod val="65000"/>
                    <a:lumOff val="35000"/>
                  </a:schemeClr>
                </a:solidFill>
                <a:latin typeface="JetBrains Mono" panose="020B0509020102050004" pitchFamily="49" charset="77"/>
              </a:rPr>
              <a:t>  // access flags 0x9</a:t>
            </a:r>
          </a:p>
          <a:p>
            <a:r>
              <a:rPr lang="en-GB" sz="1100" dirty="0">
                <a:solidFill>
                  <a:schemeClr val="tx1">
                    <a:lumMod val="65000"/>
                    <a:lumOff val="35000"/>
                  </a:schemeClr>
                </a:solidFill>
                <a:latin typeface="JetBrains Mono" panose="020B0509020102050004" pitchFamily="49" charset="77"/>
              </a:rPr>
              <a:t>  // signature &lt;</a:t>
            </a:r>
            <a:r>
              <a:rPr lang="en-GB" sz="1100" dirty="0" err="1">
                <a:solidFill>
                  <a:schemeClr val="tx1">
                    <a:lumMod val="65000"/>
                    <a:lumOff val="35000"/>
                  </a:schemeClr>
                </a:solidFill>
                <a:latin typeface="JetBrains Mono" panose="020B0509020102050004" pitchFamily="49" charset="77"/>
              </a:rPr>
              <a:t>E:Ljava</a:t>
            </a:r>
            <a:r>
              <a:rPr lang="en-GB" sz="1100" dirty="0">
                <a:solidFill>
                  <a:schemeClr val="tx1">
                    <a:lumMod val="65000"/>
                    <a:lumOff val="35000"/>
                  </a:schemeClr>
                </a:solidFill>
                <a:latin typeface="JetBrains Mono" panose="020B0509020102050004" pitchFamily="49" charset="77"/>
              </a:rPr>
              <a:t>/lang/Enum&lt;TE;&gt;;&gt;(</a:t>
            </a:r>
            <a:r>
              <a:rPr lang="en-GB" sz="1100" dirty="0" err="1">
                <a:solidFill>
                  <a:schemeClr val="tx1">
                    <a:lumMod val="65000"/>
                    <a:lumOff val="35000"/>
                  </a:schemeClr>
                </a:solidFill>
                <a:latin typeface="JetBrains Mono" panose="020B0509020102050004" pitchFamily="49" charset="77"/>
              </a:rPr>
              <a:t>Ljava</a:t>
            </a:r>
            <a:r>
              <a:rPr lang="en-GB" sz="1100" dirty="0">
                <a:solidFill>
                  <a:schemeClr val="tx1">
                    <a:lumMod val="65000"/>
                    <a:lumOff val="35000"/>
                  </a:schemeClr>
                </a:solidFill>
                <a:latin typeface="JetBrains Mono" panose="020B0509020102050004" pitchFamily="49" charset="77"/>
              </a:rPr>
              <a:t>/lang/Class&lt;TE;&gt;;</a:t>
            </a:r>
            <a:r>
              <a:rPr lang="en-GB" sz="1100" dirty="0" err="1">
                <a:solidFill>
                  <a:schemeClr val="tx1">
                    <a:lumMod val="65000"/>
                    <a:lumOff val="35000"/>
                  </a:schemeClr>
                </a:solidFill>
                <a:latin typeface="JetBrains Mono" panose="020B0509020102050004" pitchFamily="49" charset="77"/>
              </a:rPr>
              <a:t>Ljava</a:t>
            </a:r>
            <a:r>
              <a:rPr lang="en-GB" sz="1100" dirty="0">
                <a:solidFill>
                  <a:schemeClr val="tx1">
                    <a:lumMod val="65000"/>
                    <a:lumOff val="35000"/>
                  </a:schemeClr>
                </a:solidFill>
                <a:latin typeface="JetBrains Mono" panose="020B0509020102050004" pitchFamily="49" charset="77"/>
              </a:rPr>
              <a:t>/lang/String;)TE;</a:t>
            </a:r>
          </a:p>
          <a:p>
            <a:r>
              <a:rPr lang="en-GB" sz="1100" dirty="0">
                <a:solidFill>
                  <a:schemeClr val="tx1">
                    <a:lumMod val="65000"/>
                    <a:lumOff val="35000"/>
                  </a:schemeClr>
                </a:solidFill>
                <a:latin typeface="JetBrains Mono" panose="020B0509020102050004" pitchFamily="49" charset="77"/>
              </a:rPr>
              <a:t>  // declaration: E </a:t>
            </a:r>
            <a:r>
              <a:rPr lang="en-GB" sz="1100" dirty="0" err="1">
                <a:solidFill>
                  <a:schemeClr val="tx1">
                    <a:lumMod val="65000"/>
                    <a:lumOff val="35000"/>
                  </a:schemeClr>
                </a:solidFill>
                <a:latin typeface="JetBrains Mono" panose="020B0509020102050004" pitchFamily="49" charset="77"/>
              </a:rPr>
              <a:t>parseIgnoreCase</a:t>
            </a:r>
            <a:r>
              <a:rPr lang="en-GB" sz="1100" dirty="0">
                <a:solidFill>
                  <a:schemeClr val="tx1">
                    <a:lumMod val="65000"/>
                    <a:lumOff val="35000"/>
                  </a:schemeClr>
                </a:solidFill>
                <a:latin typeface="JetBrains Mono" panose="020B0509020102050004" pitchFamily="49" charset="77"/>
              </a:rPr>
              <a:t>&lt;E extends </a:t>
            </a:r>
            <a:r>
              <a:rPr lang="en-GB" sz="1100" dirty="0" err="1">
                <a:solidFill>
                  <a:schemeClr val="tx1">
                    <a:lumMod val="65000"/>
                    <a:lumOff val="35000"/>
                  </a:schemeClr>
                </a:solidFill>
                <a:latin typeface="JetBrains Mono" panose="020B0509020102050004" pitchFamily="49" charset="77"/>
              </a:rPr>
              <a:t>java.lang.Enum</a:t>
            </a:r>
            <a:r>
              <a:rPr lang="en-GB" sz="1100" dirty="0">
                <a:solidFill>
                  <a:schemeClr val="tx1">
                    <a:lumMod val="65000"/>
                    <a:lumOff val="35000"/>
                  </a:schemeClr>
                </a:solidFill>
                <a:latin typeface="JetBrains Mono" panose="020B0509020102050004" pitchFamily="49" charset="77"/>
              </a:rPr>
              <a:t>&lt;E&gt;&gt;(</a:t>
            </a:r>
            <a:r>
              <a:rPr lang="en-GB" sz="1100" dirty="0" err="1">
                <a:solidFill>
                  <a:schemeClr val="tx1">
                    <a:lumMod val="65000"/>
                    <a:lumOff val="35000"/>
                  </a:schemeClr>
                </a:solidFill>
                <a:latin typeface="JetBrains Mono" panose="020B0509020102050004" pitchFamily="49" charset="77"/>
              </a:rPr>
              <a:t>java.lang.Class</a:t>
            </a:r>
            <a:r>
              <a:rPr lang="en-GB" sz="1100" dirty="0">
                <a:solidFill>
                  <a:schemeClr val="tx1">
                    <a:lumMod val="65000"/>
                    <a:lumOff val="35000"/>
                  </a:schemeClr>
                </a:solidFill>
                <a:latin typeface="JetBrains Mono" panose="020B0509020102050004" pitchFamily="49" charset="77"/>
              </a:rPr>
              <a:t>&lt;E&gt;, </a:t>
            </a:r>
            <a:r>
              <a:rPr lang="en-GB" sz="1100" dirty="0" err="1">
                <a:solidFill>
                  <a:schemeClr val="tx1">
                    <a:lumMod val="65000"/>
                    <a:lumOff val="35000"/>
                  </a:schemeClr>
                </a:solidFill>
                <a:latin typeface="JetBrains Mono" panose="020B0509020102050004" pitchFamily="49" charset="77"/>
              </a:rPr>
              <a:t>java.lang.String</a:t>
            </a:r>
            <a:r>
              <a:rPr lang="en-GB" sz="1100" dirty="0">
                <a:solidFill>
                  <a:schemeClr val="tx1">
                    <a:lumMod val="65000"/>
                    <a:lumOff val="35000"/>
                  </a:schemeClr>
                </a:solidFill>
                <a:latin typeface="JetBrains Mono" panose="020B0509020102050004" pitchFamily="49" charset="77"/>
              </a:rPr>
              <a:t>)</a:t>
            </a:r>
          </a:p>
          <a:p>
            <a:r>
              <a:rPr lang="en-GB" sz="1100" dirty="0">
                <a:solidFill>
                  <a:schemeClr val="tx2">
                    <a:lumMod val="20000"/>
                    <a:lumOff val="80000"/>
                  </a:schemeClr>
                </a:solidFill>
                <a:latin typeface="JetBrains Mono" panose="020B0509020102050004" pitchFamily="49" charset="77"/>
              </a:rPr>
              <a:t>  public static </a:t>
            </a:r>
            <a:r>
              <a:rPr lang="en-GB" sz="1100" dirty="0" err="1">
                <a:solidFill>
                  <a:schemeClr val="tx2">
                    <a:lumMod val="20000"/>
                    <a:lumOff val="80000"/>
                  </a:schemeClr>
                </a:solidFill>
                <a:latin typeface="JetBrains Mono" panose="020B0509020102050004" pitchFamily="49" charset="77"/>
              </a:rPr>
              <a:t>parseIgnoreCase</a:t>
            </a:r>
            <a:r>
              <a:rPr lang="en-GB" sz="1100" dirty="0">
                <a:solidFill>
                  <a:schemeClr val="tx2">
                    <a:lumMod val="20000"/>
                    <a:lumOff val="80000"/>
                  </a:schemeClr>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a:t>
            </a:r>
            <a:r>
              <a:rPr lang="en-GB" sz="1100" dirty="0" err="1">
                <a:solidFill>
                  <a:schemeClr val="tx2">
                    <a:lumMod val="20000"/>
                    <a:lumOff val="80000"/>
                  </a:schemeClr>
                </a:solidFill>
                <a:latin typeface="JetBrains Mono" panose="020B0509020102050004" pitchFamily="49" charset="77"/>
              </a:rPr>
              <a:t>Class;Ljava</a:t>
            </a:r>
            <a:r>
              <a:rPr lang="en-GB" sz="1100" dirty="0">
                <a:solidFill>
                  <a:schemeClr val="tx2">
                    <a:lumMod val="20000"/>
                    <a:lumOff val="80000"/>
                  </a:schemeClr>
                </a:solidFill>
                <a:latin typeface="JetBrains Mono" panose="020B0509020102050004" pitchFamily="49" charset="77"/>
              </a:rPr>
              <a:t>/lang/String;)</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/lang/Enum;</a:t>
            </a:r>
          </a:p>
          <a:p>
            <a:r>
              <a:rPr lang="en-GB" sz="1100" dirty="0">
                <a:solidFill>
                  <a:schemeClr val="tx2">
                    <a:lumMod val="20000"/>
                    <a:lumOff val="80000"/>
                  </a:schemeClr>
                </a:solidFill>
                <a:latin typeface="JetBrains Mono" panose="020B0509020102050004" pitchFamily="49" charset="77"/>
              </a:rPr>
              <a:t>. . .</a:t>
            </a:r>
          </a:p>
          <a:p>
            <a:r>
              <a:rPr lang="en-GB" sz="1100" dirty="0">
                <a:solidFill>
                  <a:schemeClr val="tx2">
                    <a:lumMod val="20000"/>
                    <a:lumOff val="80000"/>
                  </a:schemeClr>
                </a:solidFill>
                <a:latin typeface="JetBrains Mono" panose="020B0509020102050004" pitchFamily="49" charset="77"/>
              </a:rPr>
              <a:t>L9</a:t>
            </a:r>
          </a:p>
          <a:p>
            <a:r>
              <a:rPr lang="en-GB" sz="1100" dirty="0">
                <a:solidFill>
                  <a:schemeClr val="tx2">
                    <a:lumMod val="20000"/>
                    <a:lumOff val="80000"/>
                  </a:schemeClr>
                </a:solidFill>
                <a:latin typeface="JetBrains Mono" panose="020B0509020102050004" pitchFamily="49" charset="77"/>
              </a:rPr>
              <a:t>    LINENUMBER 35 L9</a:t>
            </a:r>
          </a:p>
          <a:p>
            <a:r>
              <a:rPr lang="en-GB" sz="1100" dirty="0">
                <a:solidFill>
                  <a:schemeClr val="tx2">
                    <a:lumMod val="20000"/>
                    <a:lumOff val="80000"/>
                  </a:schemeClr>
                </a:solidFill>
                <a:latin typeface="JetBrains Mono" panose="020B0509020102050004" pitchFamily="49" charset="77"/>
              </a:rPr>
              <a:t>    INVOKESTATIC com/google/common/base/</a:t>
            </a:r>
            <a:r>
              <a:rPr lang="en-GB" sz="1100" dirty="0" err="1">
                <a:solidFill>
                  <a:schemeClr val="tx2">
                    <a:lumMod val="20000"/>
                    <a:lumOff val="80000"/>
                  </a:schemeClr>
                </a:solidFill>
                <a:latin typeface="JetBrains Mono" panose="020B0509020102050004" pitchFamily="49" charset="77"/>
              </a:rPr>
              <a:t>Joiner.on</a:t>
            </a:r>
            <a:r>
              <a:rPr lang="en-GB" sz="1100" dirty="0">
                <a:solidFill>
                  <a:schemeClr val="tx2">
                    <a:lumMod val="20000"/>
                    <a:lumOff val="80000"/>
                  </a:schemeClr>
                </a:solidFill>
                <a:latin typeface="JetBrains Mono" panose="020B0509020102050004" pitchFamily="49" charset="77"/>
              </a:rPr>
              <a:t> (</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/lang/String;)</a:t>
            </a:r>
            <a:r>
              <a:rPr lang="en-GB" sz="1100" dirty="0" err="1">
                <a:solidFill>
                  <a:schemeClr val="tx2">
                    <a:lumMod val="20000"/>
                    <a:lumOff val="80000"/>
                  </a:schemeClr>
                </a:solidFill>
                <a:latin typeface="JetBrains Mono" panose="020B0509020102050004" pitchFamily="49" charset="77"/>
              </a:rPr>
              <a:t>Lcom</a:t>
            </a:r>
            <a:r>
              <a:rPr lang="en-GB" sz="1100" dirty="0">
                <a:solidFill>
                  <a:schemeClr val="tx2">
                    <a:lumMod val="20000"/>
                    <a:lumOff val="80000"/>
                  </a:schemeClr>
                </a:solidFill>
                <a:latin typeface="JetBrains Mono" panose="020B0509020102050004" pitchFamily="49" charset="77"/>
              </a:rPr>
              <a:t>/google/common/base/Joiner;</a:t>
            </a:r>
          </a:p>
          <a:p>
            <a:r>
              <a:rPr lang="en-GB" sz="1100" dirty="0">
                <a:solidFill>
                  <a:schemeClr val="tx2">
                    <a:lumMod val="20000"/>
                    <a:lumOff val="80000"/>
                  </a:schemeClr>
                </a:solidFill>
                <a:latin typeface="JetBrains Mono" panose="020B0509020102050004" pitchFamily="49" charset="77"/>
              </a:rPr>
              <a:t>    ALOAD 2</a:t>
            </a:r>
          </a:p>
          <a:p>
            <a:r>
              <a:rPr lang="en-GB" sz="1100" dirty="0">
                <a:solidFill>
                  <a:schemeClr val="tx2">
                    <a:lumMod val="20000"/>
                    <a:lumOff val="80000"/>
                  </a:schemeClr>
                </a:solidFill>
                <a:latin typeface="JetBrains Mono" panose="020B0509020102050004" pitchFamily="49" charset="77"/>
              </a:rPr>
              <a:t>    INVOKEVIRTUAL com/google/common/base/</a:t>
            </a:r>
            <a:r>
              <a:rPr lang="en-GB" sz="1100" dirty="0" err="1">
                <a:solidFill>
                  <a:schemeClr val="tx2">
                    <a:lumMod val="20000"/>
                    <a:lumOff val="80000"/>
                  </a:schemeClr>
                </a:solidFill>
                <a:latin typeface="JetBrains Mono" panose="020B0509020102050004" pitchFamily="49" charset="77"/>
              </a:rPr>
              <a:t>Joiner.join</a:t>
            </a:r>
            <a:r>
              <a:rPr lang="en-GB" sz="1100" dirty="0">
                <a:solidFill>
                  <a:schemeClr val="tx2">
                    <a:lumMod val="20000"/>
                    <a:lumOff val="80000"/>
                  </a:schemeClr>
                </a:solidFill>
                <a:latin typeface="JetBrains Mono" panose="020B0509020102050004" pitchFamily="49" charset="77"/>
              </a:rPr>
              <a:t> ([</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/lang/Object;)</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/lang/String;</a:t>
            </a:r>
          </a:p>
          <a:p>
            <a:r>
              <a:rPr lang="en-GB" sz="1100" dirty="0">
                <a:solidFill>
                  <a:schemeClr val="tx2">
                    <a:lumMod val="20000"/>
                    <a:lumOff val="80000"/>
                  </a:schemeClr>
                </a:solidFill>
                <a:latin typeface="JetBrains Mono" panose="020B0509020102050004" pitchFamily="49" charset="77"/>
              </a:rPr>
              <a:t>    AASTORE</a:t>
            </a:r>
          </a:p>
          <a:p>
            <a:r>
              <a:rPr lang="en-GB" sz="1100" dirty="0">
                <a:solidFill>
                  <a:schemeClr val="tx2">
                    <a:lumMod val="20000"/>
                    <a:lumOff val="80000"/>
                  </a:schemeClr>
                </a:solidFill>
                <a:latin typeface="JetBrains Mono" panose="020B0509020102050004" pitchFamily="49" charset="77"/>
              </a:rPr>
              <a:t>. . .</a:t>
            </a:r>
            <a:endParaRPr lang="en-SE" sz="1100" dirty="0">
              <a:solidFill>
                <a:schemeClr val="tx2">
                  <a:lumMod val="20000"/>
                  <a:lumOff val="80000"/>
                </a:schemeClr>
              </a:solidFill>
              <a:latin typeface="JetBrains Mono" panose="020B0509020102050004" pitchFamily="49" charset="77"/>
            </a:endParaRPr>
          </a:p>
        </p:txBody>
      </p:sp>
      <p:sp>
        <p:nvSpPr>
          <p:cNvPr id="5" name="Google Shape;633;p20">
            <a:extLst>
              <a:ext uri="{FF2B5EF4-FFF2-40B4-BE49-F238E27FC236}">
                <a16:creationId xmlns:a16="http://schemas.microsoft.com/office/drawing/2014/main" id="{48AED00B-A51E-E3DC-7FD4-222375E30BFB}"/>
              </a:ext>
            </a:extLst>
          </p:cNvPr>
          <p:cNvSpPr/>
          <p:nvPr/>
        </p:nvSpPr>
        <p:spPr>
          <a:xfrm>
            <a:off x="118085" y="3122847"/>
            <a:ext cx="8944165" cy="1103978"/>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2" descr="Apache Spark SVG Vector Logos - Vector Logo Zone">
            <a:extLst>
              <a:ext uri="{FF2B5EF4-FFF2-40B4-BE49-F238E27FC236}">
                <a16:creationId xmlns:a16="http://schemas.microsoft.com/office/drawing/2014/main" id="{BEB9E820-69DB-3F95-5651-EDB695D2D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309" y="332410"/>
            <a:ext cx="1509082" cy="7545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412DDA-39B8-A519-A804-117C016F240C}"/>
              </a:ext>
            </a:extLst>
          </p:cNvPr>
          <p:cNvSpPr txBox="1"/>
          <p:nvPr/>
        </p:nvSpPr>
        <p:spPr>
          <a:xfrm>
            <a:off x="0" y="4793331"/>
            <a:ext cx="9144000" cy="3846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lgn="ctr">
              <a:buSzPts val="1300"/>
              <a:defRPr sz="1300">
                <a:solidFill>
                  <a:srgbClr val="FFD966"/>
                </a:solidFill>
                <a:latin typeface="Roboto Light" panose="02000000000000000000" pitchFamily="2" charset="0"/>
                <a:ea typeface="Roboto Light" panose="02000000000000000000" pitchFamily="2" charset="0"/>
              </a:defRPr>
            </a:lvl1pPr>
          </a:lstStyle>
          <a:p>
            <a:r>
              <a:rPr lang="en-GB" dirty="0"/>
              <a:t>target/classes/org/</a:t>
            </a:r>
            <a:r>
              <a:rPr lang="en-GB" dirty="0" err="1"/>
              <a:t>apache</a:t>
            </a:r>
            <a:r>
              <a:rPr lang="en-GB" dirty="0"/>
              <a:t>/spark/util/</a:t>
            </a:r>
            <a:r>
              <a:rPr lang="en-GB" dirty="0" err="1"/>
              <a:t>EnumUtil.class</a:t>
            </a:r>
            <a:endParaRPr lang="en-SE" dirty="0"/>
          </a:p>
        </p:txBody>
      </p:sp>
    </p:spTree>
    <p:extLst>
      <p:ext uri="{BB962C8B-B14F-4D97-AF65-F5344CB8AC3E}">
        <p14:creationId xmlns:p14="http://schemas.microsoft.com/office/powerpoint/2010/main" val="2863091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Bytecode</a:t>
            </a:r>
          </a:p>
        </p:txBody>
      </p:sp>
      <p:sp>
        <p:nvSpPr>
          <p:cNvPr id="4" name="TextBox 3">
            <a:extLst>
              <a:ext uri="{FF2B5EF4-FFF2-40B4-BE49-F238E27FC236}">
                <a16:creationId xmlns:a16="http://schemas.microsoft.com/office/drawing/2014/main" id="{DC532E58-71E9-0666-C196-D2A2CA9F6EDA}"/>
              </a:ext>
            </a:extLst>
          </p:cNvPr>
          <p:cNvSpPr txBox="1"/>
          <p:nvPr/>
        </p:nvSpPr>
        <p:spPr>
          <a:xfrm>
            <a:off x="199835" y="1054219"/>
            <a:ext cx="8944165" cy="4139595"/>
          </a:xfrm>
          <a:prstGeom prst="rect">
            <a:avLst/>
          </a:prstGeom>
          <a:noFill/>
        </p:spPr>
        <p:txBody>
          <a:bodyPr wrap="square">
            <a:spAutoFit/>
          </a:bodyPr>
          <a:lstStyle/>
          <a:p>
            <a:r>
              <a:rPr lang="en-GB" sz="1100" dirty="0">
                <a:solidFill>
                  <a:schemeClr val="bg1"/>
                </a:solidFill>
                <a:effectLst/>
                <a:latin typeface="JetBrains Mono" panose="020B0509020102050004" pitchFamily="49" charset="77"/>
              </a:rPr>
              <a:t>  . . .</a:t>
            </a:r>
            <a:r>
              <a:rPr lang="en-GB" sz="1100" dirty="0">
                <a:solidFill>
                  <a:schemeClr val="tx1">
                    <a:lumMod val="65000"/>
                    <a:lumOff val="35000"/>
                  </a:schemeClr>
                </a:solidFill>
                <a:latin typeface="JetBrains Mono" panose="020B0509020102050004" pitchFamily="49" charset="77"/>
              </a:rPr>
              <a:t>  </a:t>
            </a:r>
          </a:p>
          <a:p>
            <a:r>
              <a:rPr lang="en-GB" sz="1100" dirty="0">
                <a:solidFill>
                  <a:schemeClr val="tx1">
                    <a:lumMod val="65000"/>
                    <a:lumOff val="35000"/>
                  </a:schemeClr>
                </a:solidFill>
                <a:latin typeface="JetBrains Mono" panose="020B0509020102050004" pitchFamily="49" charset="77"/>
              </a:rPr>
              <a:t>  // access flags 0x9</a:t>
            </a:r>
          </a:p>
          <a:p>
            <a:r>
              <a:rPr lang="en-GB" sz="1100" dirty="0">
                <a:solidFill>
                  <a:schemeClr val="tx2">
                    <a:lumMod val="20000"/>
                    <a:lumOff val="80000"/>
                  </a:schemeClr>
                </a:solidFill>
                <a:latin typeface="JetBrains Mono" panose="020B0509020102050004" pitchFamily="49" charset="77"/>
              </a:rPr>
              <a:t>  </a:t>
            </a:r>
            <a:r>
              <a:rPr lang="en-GB" sz="1100" dirty="0">
                <a:solidFill>
                  <a:schemeClr val="bg1"/>
                </a:solidFill>
                <a:latin typeface="JetBrains Mono" panose="020B0509020102050004" pitchFamily="49" charset="77"/>
              </a:rPr>
              <a:t>public static on(</a:t>
            </a:r>
            <a:r>
              <a:rPr lang="en-GB" sz="1100" dirty="0" err="1">
                <a:solidFill>
                  <a:schemeClr val="bg1"/>
                </a:solidFill>
                <a:latin typeface="JetBrains Mono" panose="020B0509020102050004" pitchFamily="49" charset="77"/>
              </a:rPr>
              <a:t>Ljava</a:t>
            </a:r>
            <a:r>
              <a:rPr lang="en-GB" sz="1100" dirty="0">
                <a:solidFill>
                  <a:schemeClr val="bg1"/>
                </a:solidFill>
                <a:latin typeface="JetBrains Mono" panose="020B0509020102050004" pitchFamily="49" charset="77"/>
              </a:rPr>
              <a:t>/lang/String;)</a:t>
            </a:r>
            <a:r>
              <a:rPr lang="en-GB" sz="1100" dirty="0" err="1">
                <a:solidFill>
                  <a:schemeClr val="bg1"/>
                </a:solidFill>
                <a:latin typeface="JetBrains Mono" panose="020B0509020102050004" pitchFamily="49" charset="77"/>
              </a:rPr>
              <a:t>Lcom</a:t>
            </a:r>
            <a:r>
              <a:rPr lang="en-GB" sz="1100" dirty="0">
                <a:solidFill>
                  <a:schemeClr val="bg1"/>
                </a:solidFill>
                <a:latin typeface="JetBrains Mono" panose="020B0509020102050004" pitchFamily="49" charset="77"/>
              </a:rPr>
              <a:t>/google/common/base/Joiner;</a:t>
            </a:r>
          </a:p>
          <a:p>
            <a:r>
              <a:rPr lang="en-GB" sz="1100" dirty="0">
                <a:solidFill>
                  <a:schemeClr val="tx2">
                    <a:lumMod val="20000"/>
                    <a:lumOff val="80000"/>
                  </a:schemeClr>
                </a:solidFill>
                <a:latin typeface="JetBrains Mono" panose="020B0509020102050004" pitchFamily="49" charset="77"/>
              </a:rPr>
              <a:t>   L0</a:t>
            </a:r>
          </a:p>
          <a:p>
            <a:r>
              <a:rPr lang="en-GB" sz="1100" dirty="0">
                <a:solidFill>
                  <a:schemeClr val="tx2">
                    <a:lumMod val="20000"/>
                    <a:lumOff val="80000"/>
                  </a:schemeClr>
                </a:solidFill>
                <a:latin typeface="JetBrains Mono" panose="020B0509020102050004" pitchFamily="49" charset="77"/>
              </a:rPr>
              <a:t>    LINENUMBER 71 L0</a:t>
            </a:r>
          </a:p>
          <a:p>
            <a:r>
              <a:rPr lang="en-GB" sz="1100" dirty="0">
                <a:solidFill>
                  <a:schemeClr val="tx2">
                    <a:lumMod val="20000"/>
                    <a:lumOff val="80000"/>
                  </a:schemeClr>
                </a:solidFill>
                <a:latin typeface="JetBrains Mono" panose="020B0509020102050004" pitchFamily="49" charset="77"/>
              </a:rPr>
              <a:t>    NEW com/google/common/base/Joiner</a:t>
            </a:r>
          </a:p>
          <a:p>
            <a:r>
              <a:rPr lang="en-GB" sz="1100" dirty="0">
                <a:solidFill>
                  <a:schemeClr val="tx2">
                    <a:lumMod val="20000"/>
                    <a:lumOff val="80000"/>
                  </a:schemeClr>
                </a:solidFill>
                <a:latin typeface="JetBrains Mono" panose="020B0509020102050004" pitchFamily="49" charset="77"/>
              </a:rPr>
              <a:t>    DUP</a:t>
            </a:r>
          </a:p>
          <a:p>
            <a:r>
              <a:rPr lang="en-GB" sz="1100" dirty="0">
                <a:solidFill>
                  <a:schemeClr val="tx2">
                    <a:lumMod val="20000"/>
                    <a:lumOff val="80000"/>
                  </a:schemeClr>
                </a:solidFill>
                <a:latin typeface="JetBrains Mono" panose="020B0509020102050004" pitchFamily="49" charset="77"/>
              </a:rPr>
              <a:t>    ALOAD 0</a:t>
            </a:r>
          </a:p>
          <a:p>
            <a:r>
              <a:rPr lang="en-GB" sz="1100" dirty="0">
                <a:solidFill>
                  <a:schemeClr val="tx2">
                    <a:lumMod val="20000"/>
                    <a:lumOff val="80000"/>
                  </a:schemeClr>
                </a:solidFill>
                <a:latin typeface="JetBrains Mono" panose="020B0509020102050004" pitchFamily="49" charset="77"/>
              </a:rPr>
              <a:t>    INVOKESPECIAL com/google/common/base/Joiner.&lt;</a:t>
            </a:r>
            <a:r>
              <a:rPr lang="en-GB" sz="1100" dirty="0" err="1">
                <a:solidFill>
                  <a:schemeClr val="tx2">
                    <a:lumMod val="20000"/>
                    <a:lumOff val="80000"/>
                  </a:schemeClr>
                </a:solidFill>
                <a:latin typeface="JetBrains Mono" panose="020B0509020102050004" pitchFamily="49" charset="77"/>
              </a:rPr>
              <a:t>init</a:t>
            </a:r>
            <a:r>
              <a:rPr lang="en-GB" sz="1100" dirty="0">
                <a:solidFill>
                  <a:schemeClr val="tx2">
                    <a:lumMod val="20000"/>
                    <a:lumOff val="80000"/>
                  </a:schemeClr>
                </a:solidFill>
                <a:latin typeface="JetBrains Mono" panose="020B0509020102050004" pitchFamily="49" charset="77"/>
              </a:rPr>
              <a:t>&gt; (</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/lang/String;)V</a:t>
            </a:r>
          </a:p>
          <a:p>
            <a:r>
              <a:rPr lang="en-GB" sz="1100" dirty="0">
                <a:solidFill>
                  <a:schemeClr val="tx2">
                    <a:lumMod val="20000"/>
                    <a:lumOff val="80000"/>
                  </a:schemeClr>
                </a:solidFill>
                <a:latin typeface="JetBrains Mono" panose="020B0509020102050004" pitchFamily="49" charset="77"/>
              </a:rPr>
              <a:t>    ARETURN</a:t>
            </a:r>
          </a:p>
          <a:p>
            <a:r>
              <a:rPr lang="en-GB" sz="1100" dirty="0">
                <a:solidFill>
                  <a:schemeClr val="tx2">
                    <a:lumMod val="20000"/>
                    <a:lumOff val="80000"/>
                  </a:schemeClr>
                </a:solidFill>
                <a:latin typeface="JetBrains Mono" panose="020B0509020102050004" pitchFamily="49" charset="77"/>
              </a:rPr>
              <a:t>  . . .</a:t>
            </a:r>
            <a:endParaRPr lang="en-GB" sz="1100" dirty="0">
              <a:solidFill>
                <a:schemeClr val="tx1">
                  <a:lumMod val="65000"/>
                  <a:lumOff val="35000"/>
                </a:schemeClr>
              </a:solidFill>
              <a:effectLst/>
              <a:latin typeface="JetBrains Mono" panose="020B0509020102050004" pitchFamily="49" charset="77"/>
            </a:endParaRPr>
          </a:p>
          <a:p>
            <a:r>
              <a:rPr lang="en-GB" sz="1100" dirty="0">
                <a:solidFill>
                  <a:schemeClr val="tx1">
                    <a:lumMod val="65000"/>
                    <a:lumOff val="35000"/>
                  </a:schemeClr>
                </a:solidFill>
                <a:effectLst/>
                <a:latin typeface="JetBrains Mono" panose="020B0509020102050004" pitchFamily="49" charset="77"/>
              </a:rPr>
              <a:t>  // access flags 0x11</a:t>
            </a:r>
          </a:p>
          <a:p>
            <a:r>
              <a:rPr lang="en-GB" sz="1100" dirty="0">
                <a:solidFill>
                  <a:schemeClr val="tx1">
                    <a:lumMod val="65000"/>
                    <a:lumOff val="35000"/>
                  </a:schemeClr>
                </a:solidFill>
                <a:effectLst/>
                <a:latin typeface="JetBrains Mono" panose="020B0509020102050004" pitchFamily="49" charset="77"/>
              </a:rPr>
              <a:t>  // signature (</a:t>
            </a:r>
            <a:r>
              <a:rPr lang="en-GB" sz="1100" dirty="0" err="1">
                <a:solidFill>
                  <a:schemeClr val="tx1">
                    <a:lumMod val="65000"/>
                    <a:lumOff val="35000"/>
                  </a:schemeClr>
                </a:solidFill>
                <a:effectLst/>
                <a:latin typeface="JetBrains Mono" panose="020B0509020102050004" pitchFamily="49" charset="77"/>
              </a:rPr>
              <a:t>Ljava</a:t>
            </a:r>
            <a:r>
              <a:rPr lang="en-GB" sz="1100" dirty="0">
                <a:solidFill>
                  <a:schemeClr val="tx1">
                    <a:lumMod val="65000"/>
                    <a:lumOff val="35000"/>
                  </a:schemeClr>
                </a:solidFill>
                <a:effectLst/>
                <a:latin typeface="JetBrains Mono" panose="020B0509020102050004" pitchFamily="49" charset="77"/>
              </a:rPr>
              <a:t>/lang/</a:t>
            </a:r>
            <a:r>
              <a:rPr lang="en-GB" sz="1100" dirty="0" err="1">
                <a:solidFill>
                  <a:schemeClr val="tx1">
                    <a:lumMod val="65000"/>
                    <a:lumOff val="35000"/>
                  </a:schemeClr>
                </a:solidFill>
                <a:effectLst/>
                <a:latin typeface="JetBrains Mono" panose="020B0509020102050004" pitchFamily="49" charset="77"/>
              </a:rPr>
              <a:t>Iterable</a:t>
            </a:r>
            <a:r>
              <a:rPr lang="en-GB" sz="1100" dirty="0">
                <a:solidFill>
                  <a:schemeClr val="tx1">
                    <a:lumMod val="65000"/>
                    <a:lumOff val="35000"/>
                  </a:schemeClr>
                </a:solidFill>
                <a:effectLst/>
                <a:latin typeface="JetBrains Mono" panose="020B0509020102050004" pitchFamily="49" charset="77"/>
              </a:rPr>
              <a:t>&lt;*&gt;;)</a:t>
            </a:r>
            <a:r>
              <a:rPr lang="en-GB" sz="1100" dirty="0" err="1">
                <a:solidFill>
                  <a:schemeClr val="tx1">
                    <a:lumMod val="65000"/>
                    <a:lumOff val="35000"/>
                  </a:schemeClr>
                </a:solidFill>
                <a:effectLst/>
                <a:latin typeface="JetBrains Mono" panose="020B0509020102050004" pitchFamily="49" charset="77"/>
              </a:rPr>
              <a:t>Ljava</a:t>
            </a:r>
            <a:r>
              <a:rPr lang="en-GB" sz="1100" dirty="0">
                <a:solidFill>
                  <a:schemeClr val="tx1">
                    <a:lumMod val="65000"/>
                    <a:lumOff val="35000"/>
                  </a:schemeClr>
                </a:solidFill>
                <a:effectLst/>
                <a:latin typeface="JetBrains Mono" panose="020B0509020102050004" pitchFamily="49" charset="77"/>
              </a:rPr>
              <a:t>/lang/String;</a:t>
            </a:r>
          </a:p>
          <a:p>
            <a:r>
              <a:rPr lang="en-GB" sz="1100" dirty="0">
                <a:solidFill>
                  <a:schemeClr val="tx1">
                    <a:lumMod val="65000"/>
                    <a:lumOff val="35000"/>
                  </a:schemeClr>
                </a:solidFill>
                <a:effectLst/>
                <a:latin typeface="JetBrains Mono" panose="020B0509020102050004" pitchFamily="49" charset="77"/>
              </a:rPr>
              <a:t>  // declaration: </a:t>
            </a:r>
            <a:r>
              <a:rPr lang="en-GB" sz="1100" dirty="0" err="1">
                <a:solidFill>
                  <a:schemeClr val="tx1">
                    <a:lumMod val="65000"/>
                    <a:lumOff val="35000"/>
                  </a:schemeClr>
                </a:solidFill>
                <a:effectLst/>
                <a:latin typeface="JetBrains Mono" panose="020B0509020102050004" pitchFamily="49" charset="77"/>
              </a:rPr>
              <a:t>java.lang.String</a:t>
            </a:r>
            <a:r>
              <a:rPr lang="en-GB" sz="1100" dirty="0">
                <a:solidFill>
                  <a:schemeClr val="tx1">
                    <a:lumMod val="65000"/>
                    <a:lumOff val="35000"/>
                  </a:schemeClr>
                </a:solidFill>
                <a:effectLst/>
                <a:latin typeface="JetBrains Mono" panose="020B0509020102050004" pitchFamily="49" charset="77"/>
              </a:rPr>
              <a:t> join(</a:t>
            </a:r>
            <a:r>
              <a:rPr lang="en-GB" sz="1100" dirty="0" err="1">
                <a:solidFill>
                  <a:schemeClr val="tx1">
                    <a:lumMod val="65000"/>
                    <a:lumOff val="35000"/>
                  </a:schemeClr>
                </a:solidFill>
                <a:effectLst/>
                <a:latin typeface="JetBrains Mono" panose="020B0509020102050004" pitchFamily="49" charset="77"/>
              </a:rPr>
              <a:t>java.lang.Iterable</a:t>
            </a:r>
            <a:r>
              <a:rPr lang="en-GB" sz="1100" dirty="0">
                <a:solidFill>
                  <a:schemeClr val="tx1">
                    <a:lumMod val="65000"/>
                    <a:lumOff val="35000"/>
                  </a:schemeClr>
                </a:solidFill>
                <a:effectLst/>
                <a:latin typeface="JetBrains Mono" panose="020B0509020102050004" pitchFamily="49" charset="77"/>
              </a:rPr>
              <a:t>&lt;?&gt;)</a:t>
            </a:r>
          </a:p>
          <a:p>
            <a:r>
              <a:rPr lang="en-GB" sz="1100" dirty="0">
                <a:solidFill>
                  <a:schemeClr val="bg1"/>
                </a:solidFill>
                <a:effectLst/>
                <a:latin typeface="JetBrains Mono" panose="020B0509020102050004" pitchFamily="49" charset="77"/>
              </a:rPr>
              <a:t>  public final join(</a:t>
            </a:r>
            <a:r>
              <a:rPr lang="en-GB" sz="1100" dirty="0" err="1">
                <a:solidFill>
                  <a:schemeClr val="bg1"/>
                </a:solidFill>
                <a:effectLst/>
                <a:latin typeface="JetBrains Mono" panose="020B0509020102050004" pitchFamily="49" charset="77"/>
              </a:rPr>
              <a:t>Ljava</a:t>
            </a:r>
            <a:r>
              <a:rPr lang="en-GB" sz="1100" dirty="0">
                <a:solidFill>
                  <a:schemeClr val="bg1"/>
                </a:solidFill>
                <a:effectLst/>
                <a:latin typeface="JetBrains Mono" panose="020B0509020102050004" pitchFamily="49" charset="77"/>
              </a:rPr>
              <a:t>/lang/</a:t>
            </a:r>
            <a:r>
              <a:rPr lang="en-GB" sz="1100" dirty="0" err="1">
                <a:solidFill>
                  <a:schemeClr val="bg1"/>
                </a:solidFill>
                <a:effectLst/>
                <a:latin typeface="JetBrains Mono" panose="020B0509020102050004" pitchFamily="49" charset="77"/>
              </a:rPr>
              <a:t>Iterable</a:t>
            </a:r>
            <a:r>
              <a:rPr lang="en-GB" sz="1100" dirty="0">
                <a:solidFill>
                  <a:schemeClr val="bg1"/>
                </a:solidFill>
                <a:effectLst/>
                <a:latin typeface="JetBrains Mono" panose="020B0509020102050004" pitchFamily="49" charset="77"/>
              </a:rPr>
              <a:t>;)</a:t>
            </a:r>
            <a:r>
              <a:rPr lang="en-GB" sz="1100" dirty="0" err="1">
                <a:solidFill>
                  <a:schemeClr val="bg1"/>
                </a:solidFill>
                <a:effectLst/>
                <a:latin typeface="JetBrains Mono" panose="020B0509020102050004" pitchFamily="49" charset="77"/>
              </a:rPr>
              <a:t>Ljava</a:t>
            </a:r>
            <a:r>
              <a:rPr lang="en-GB" sz="1100" dirty="0">
                <a:solidFill>
                  <a:schemeClr val="bg1"/>
                </a:solidFill>
                <a:effectLst/>
                <a:latin typeface="JetBrains Mono" panose="020B0509020102050004" pitchFamily="49" charset="77"/>
              </a:rPr>
              <a:t>/lang/String;</a:t>
            </a:r>
          </a:p>
          <a:p>
            <a:r>
              <a:rPr lang="en-GB" sz="1100" dirty="0">
                <a:solidFill>
                  <a:schemeClr val="bg1"/>
                </a:solidFill>
                <a:effectLst/>
                <a:latin typeface="JetBrains Mono" panose="020B0509020102050004" pitchFamily="49" charset="77"/>
              </a:rPr>
              <a:t>   L0</a:t>
            </a:r>
          </a:p>
          <a:p>
            <a:r>
              <a:rPr lang="en-GB" sz="1100" dirty="0">
                <a:solidFill>
                  <a:schemeClr val="bg1"/>
                </a:solidFill>
                <a:effectLst/>
                <a:latin typeface="JetBrains Mono" panose="020B0509020102050004" pitchFamily="49" charset="77"/>
              </a:rPr>
              <a:t>    LINENUMBER 230 L0</a:t>
            </a:r>
          </a:p>
          <a:p>
            <a:r>
              <a:rPr lang="en-GB" sz="1100" dirty="0">
                <a:solidFill>
                  <a:schemeClr val="bg1"/>
                </a:solidFill>
                <a:effectLst/>
                <a:latin typeface="JetBrains Mono" panose="020B0509020102050004" pitchFamily="49" charset="77"/>
              </a:rPr>
              <a:t>    ALOAD 0</a:t>
            </a:r>
          </a:p>
          <a:p>
            <a:r>
              <a:rPr lang="en-GB" sz="1100" dirty="0">
                <a:solidFill>
                  <a:schemeClr val="bg1"/>
                </a:solidFill>
                <a:effectLst/>
                <a:latin typeface="JetBrains Mono" panose="020B0509020102050004" pitchFamily="49" charset="77"/>
              </a:rPr>
              <a:t>    ALOAD 1</a:t>
            </a:r>
          </a:p>
          <a:p>
            <a:r>
              <a:rPr lang="en-GB" sz="1100" dirty="0">
                <a:solidFill>
                  <a:schemeClr val="bg1"/>
                </a:solidFill>
                <a:effectLst/>
                <a:latin typeface="JetBrains Mono" panose="020B0509020102050004" pitchFamily="49" charset="77"/>
              </a:rPr>
              <a:t>    INVOKEINTERFACE java/lang/</a:t>
            </a:r>
            <a:r>
              <a:rPr lang="en-GB" sz="1100" dirty="0" err="1">
                <a:solidFill>
                  <a:schemeClr val="bg1"/>
                </a:solidFill>
                <a:effectLst/>
                <a:latin typeface="JetBrains Mono" panose="020B0509020102050004" pitchFamily="49" charset="77"/>
              </a:rPr>
              <a:t>Iterable.iterator</a:t>
            </a:r>
            <a:r>
              <a:rPr lang="en-GB" sz="1100" dirty="0">
                <a:solidFill>
                  <a:schemeClr val="bg1"/>
                </a:solidFill>
                <a:effectLst/>
                <a:latin typeface="JetBrains Mono" panose="020B0509020102050004" pitchFamily="49" charset="77"/>
              </a:rPr>
              <a:t> ()</a:t>
            </a:r>
            <a:r>
              <a:rPr lang="en-GB" sz="1100" dirty="0" err="1">
                <a:solidFill>
                  <a:schemeClr val="bg1"/>
                </a:solidFill>
                <a:effectLst/>
                <a:latin typeface="JetBrains Mono" panose="020B0509020102050004" pitchFamily="49" charset="77"/>
              </a:rPr>
              <a:t>Ljava</a:t>
            </a:r>
            <a:r>
              <a:rPr lang="en-GB" sz="1100" dirty="0">
                <a:solidFill>
                  <a:schemeClr val="bg1"/>
                </a:solidFill>
                <a:effectLst/>
                <a:latin typeface="JetBrains Mono" panose="020B0509020102050004" pitchFamily="49" charset="77"/>
              </a:rPr>
              <a:t>/util/Iterator; (</a:t>
            </a:r>
            <a:r>
              <a:rPr lang="en-GB" sz="1100" dirty="0" err="1">
                <a:solidFill>
                  <a:schemeClr val="bg1"/>
                </a:solidFill>
                <a:effectLst/>
                <a:latin typeface="JetBrains Mono" panose="020B0509020102050004" pitchFamily="49" charset="77"/>
              </a:rPr>
              <a:t>itf</a:t>
            </a:r>
            <a:r>
              <a:rPr lang="en-GB" sz="1100" dirty="0">
                <a:solidFill>
                  <a:schemeClr val="bg1"/>
                </a:solidFill>
                <a:effectLst/>
                <a:latin typeface="JetBrains Mono" panose="020B0509020102050004" pitchFamily="49" charset="77"/>
              </a:rPr>
              <a:t>)</a:t>
            </a:r>
          </a:p>
          <a:p>
            <a:r>
              <a:rPr lang="en-GB" sz="1100" dirty="0">
                <a:solidFill>
                  <a:schemeClr val="bg1"/>
                </a:solidFill>
                <a:effectLst/>
                <a:latin typeface="JetBrains Mono" panose="020B0509020102050004" pitchFamily="49" charset="77"/>
              </a:rPr>
              <a:t>    INVOKEVIRTUAL com/google/common/base/</a:t>
            </a:r>
            <a:r>
              <a:rPr lang="en-GB" sz="1100" dirty="0" err="1">
                <a:solidFill>
                  <a:schemeClr val="bg1"/>
                </a:solidFill>
                <a:effectLst/>
                <a:latin typeface="JetBrains Mono" panose="020B0509020102050004" pitchFamily="49" charset="77"/>
              </a:rPr>
              <a:t>Joiner.join</a:t>
            </a:r>
            <a:r>
              <a:rPr lang="en-GB" sz="1100" dirty="0">
                <a:solidFill>
                  <a:schemeClr val="bg1"/>
                </a:solidFill>
                <a:effectLst/>
                <a:latin typeface="JetBrains Mono" panose="020B0509020102050004" pitchFamily="49" charset="77"/>
              </a:rPr>
              <a:t> (</a:t>
            </a:r>
            <a:r>
              <a:rPr lang="en-GB" sz="1100" dirty="0" err="1">
                <a:solidFill>
                  <a:schemeClr val="bg1"/>
                </a:solidFill>
                <a:effectLst/>
                <a:latin typeface="JetBrains Mono" panose="020B0509020102050004" pitchFamily="49" charset="77"/>
              </a:rPr>
              <a:t>Ljava</a:t>
            </a:r>
            <a:r>
              <a:rPr lang="en-GB" sz="1100" dirty="0">
                <a:solidFill>
                  <a:schemeClr val="bg1"/>
                </a:solidFill>
                <a:effectLst/>
                <a:latin typeface="JetBrains Mono" panose="020B0509020102050004" pitchFamily="49" charset="77"/>
              </a:rPr>
              <a:t>/util/Iterator;)</a:t>
            </a:r>
            <a:r>
              <a:rPr lang="en-GB" sz="1100" dirty="0" err="1">
                <a:solidFill>
                  <a:schemeClr val="bg1"/>
                </a:solidFill>
                <a:effectLst/>
                <a:latin typeface="JetBrains Mono" panose="020B0509020102050004" pitchFamily="49" charset="77"/>
              </a:rPr>
              <a:t>Ljava</a:t>
            </a:r>
            <a:r>
              <a:rPr lang="en-GB" sz="1100" dirty="0">
                <a:solidFill>
                  <a:schemeClr val="bg1"/>
                </a:solidFill>
                <a:effectLst/>
                <a:latin typeface="JetBrains Mono" panose="020B0509020102050004" pitchFamily="49" charset="77"/>
              </a:rPr>
              <a:t>/lang/String;</a:t>
            </a:r>
          </a:p>
          <a:p>
            <a:r>
              <a:rPr lang="en-GB" sz="1100" dirty="0">
                <a:solidFill>
                  <a:schemeClr val="bg1"/>
                </a:solidFill>
                <a:effectLst/>
                <a:latin typeface="JetBrains Mono" panose="020B0509020102050004" pitchFamily="49" charset="77"/>
              </a:rPr>
              <a:t>    ARETURN</a:t>
            </a:r>
          </a:p>
          <a:p>
            <a:r>
              <a:rPr lang="en-GB" sz="1100" dirty="0">
                <a:solidFill>
                  <a:schemeClr val="bg1"/>
                </a:solidFill>
                <a:effectLst/>
                <a:latin typeface="JetBrains Mono" panose="020B0509020102050004" pitchFamily="49" charset="77"/>
              </a:rPr>
              <a:t>   . . .</a:t>
            </a:r>
            <a:endParaRPr lang="en-GB" sz="1100" dirty="0">
              <a:solidFill>
                <a:schemeClr val="bg1"/>
              </a:solidFill>
              <a:latin typeface="JetBrains Mono" panose="020B0509020102050004" pitchFamily="49" charset="77"/>
            </a:endParaRPr>
          </a:p>
          <a:p>
            <a:r>
              <a:rPr lang="en-GB" sz="1000" dirty="0">
                <a:solidFill>
                  <a:schemeClr val="tx1">
                    <a:lumMod val="65000"/>
                    <a:lumOff val="35000"/>
                  </a:schemeClr>
                </a:solidFill>
                <a:latin typeface="JetBrains Mono" panose="020B0509020102050004" pitchFamily="49" charset="77"/>
              </a:rPr>
              <a:t>  </a:t>
            </a:r>
            <a:endParaRPr lang="en-SE" sz="1000" dirty="0">
              <a:solidFill>
                <a:schemeClr val="tx2">
                  <a:lumMod val="20000"/>
                  <a:lumOff val="80000"/>
                </a:schemeClr>
              </a:solidFill>
              <a:latin typeface="JetBrains Mono" panose="020B0509020102050004" pitchFamily="49" charset="77"/>
            </a:endParaRPr>
          </a:p>
        </p:txBody>
      </p:sp>
      <p:pic>
        <p:nvPicPr>
          <p:cNvPr id="4098" name="Picture 2" descr="Introducing Google Guava. Guava is an open-source “Collection… | by Mohit  Sharma | Towards Data Science">
            <a:extLst>
              <a:ext uri="{FF2B5EF4-FFF2-40B4-BE49-F238E27FC236}">
                <a16:creationId xmlns:a16="http://schemas.microsoft.com/office/drawing/2014/main" id="{0510F54E-38B4-3FAA-9B9B-8758C33F5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632" y="302606"/>
            <a:ext cx="1728216" cy="78489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33;p20">
            <a:extLst>
              <a:ext uri="{FF2B5EF4-FFF2-40B4-BE49-F238E27FC236}">
                <a16:creationId xmlns:a16="http://schemas.microsoft.com/office/drawing/2014/main" id="{1CC32A53-D0BB-C345-0C38-00DC5C61BE6F}"/>
              </a:ext>
            </a:extLst>
          </p:cNvPr>
          <p:cNvSpPr/>
          <p:nvPr/>
        </p:nvSpPr>
        <p:spPr>
          <a:xfrm>
            <a:off x="277650" y="1323558"/>
            <a:ext cx="6175616" cy="379851"/>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633;p20">
            <a:extLst>
              <a:ext uri="{FF2B5EF4-FFF2-40B4-BE49-F238E27FC236}">
                <a16:creationId xmlns:a16="http://schemas.microsoft.com/office/drawing/2014/main" id="{66D35721-7131-5673-330E-F179E0F938DF}"/>
              </a:ext>
            </a:extLst>
          </p:cNvPr>
          <p:cNvSpPr/>
          <p:nvPr/>
        </p:nvSpPr>
        <p:spPr>
          <a:xfrm>
            <a:off x="277650" y="3342234"/>
            <a:ext cx="6175616" cy="379851"/>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6592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109;g15a319e5189_0_60">
            <a:extLst>
              <a:ext uri="{FF2B5EF4-FFF2-40B4-BE49-F238E27FC236}">
                <a16:creationId xmlns:a16="http://schemas.microsoft.com/office/drawing/2014/main" id="{99AAC64E-426A-A193-F766-BCA167954F86}"/>
              </a:ext>
            </a:extLst>
          </p:cNvPr>
          <p:cNvSpPr txBox="1"/>
          <p:nvPr/>
        </p:nvSpPr>
        <p:spPr>
          <a:xfrm>
            <a:off x="609450" y="832417"/>
            <a:ext cx="7939500" cy="15388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SE" sz="4400" dirty="0">
                <a:solidFill>
                  <a:schemeClr val="bg1"/>
                </a:solidFill>
                <a:latin typeface="Equity Text A" pitchFamily="2" charset="77"/>
                <a:ea typeface="Roboto"/>
                <a:cs typeface="Roboto"/>
                <a:sym typeface="Roboto"/>
              </a:rPr>
              <a:t>“</a:t>
            </a:r>
            <a:r>
              <a:rPr lang="en-GB" sz="4000" dirty="0">
                <a:solidFill>
                  <a:schemeClr val="bg1"/>
                </a:solidFill>
                <a:effectLst/>
                <a:latin typeface="Equity Text A" pitchFamily="2" charset="77"/>
              </a:rPr>
              <a:t>Software tends to grow over time,</a:t>
            </a:r>
            <a:br>
              <a:rPr lang="en-GB" sz="4000" dirty="0">
                <a:solidFill>
                  <a:schemeClr val="bg1"/>
                </a:solidFill>
                <a:latin typeface="Equity Text A" pitchFamily="2" charset="77"/>
              </a:rPr>
            </a:br>
            <a:r>
              <a:rPr lang="en-GB" sz="4000" dirty="0">
                <a:solidFill>
                  <a:schemeClr val="bg1"/>
                </a:solidFill>
                <a:latin typeface="Equity Text A" pitchFamily="2" charset="77"/>
              </a:rPr>
              <a:t> </a:t>
            </a:r>
            <a:r>
              <a:rPr lang="en-GB" sz="4000" dirty="0">
                <a:solidFill>
                  <a:schemeClr val="bg1"/>
                </a:solidFill>
                <a:effectLst/>
                <a:latin typeface="Equity Text A" pitchFamily="2" charset="77"/>
              </a:rPr>
              <a:t>whether or not there's a need for it.</a:t>
            </a:r>
            <a:r>
              <a:rPr lang="en-SE" sz="4400" dirty="0">
                <a:solidFill>
                  <a:schemeClr val="bg1"/>
                </a:solidFill>
                <a:latin typeface="Equity Text A" pitchFamily="2" charset="77"/>
                <a:ea typeface="Roboto"/>
                <a:cs typeface="Roboto"/>
                <a:sym typeface="Roboto"/>
              </a:rPr>
              <a:t>”</a:t>
            </a:r>
            <a:endParaRPr sz="4400" dirty="0">
              <a:solidFill>
                <a:schemeClr val="bg1"/>
              </a:solidFill>
              <a:latin typeface="Equity Text A" pitchFamily="2" charset="77"/>
              <a:ea typeface="Roboto"/>
              <a:cs typeface="Roboto"/>
              <a:sym typeface="Roboto"/>
            </a:endParaRPr>
          </a:p>
        </p:txBody>
      </p:sp>
      <p:sp>
        <p:nvSpPr>
          <p:cNvPr id="4" name="Google Shape;109;g15a319e5189_0_60">
            <a:extLst>
              <a:ext uri="{FF2B5EF4-FFF2-40B4-BE49-F238E27FC236}">
                <a16:creationId xmlns:a16="http://schemas.microsoft.com/office/drawing/2014/main" id="{11D6773D-8D00-B20B-3AED-97ED3EBD1B4D}"/>
              </a:ext>
            </a:extLst>
          </p:cNvPr>
          <p:cNvSpPr txBox="1"/>
          <p:nvPr/>
        </p:nvSpPr>
        <p:spPr>
          <a:xfrm>
            <a:off x="817082" y="3124942"/>
            <a:ext cx="7939500" cy="430857"/>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GB" sz="1600" dirty="0">
                <a:solidFill>
                  <a:schemeClr val="bg1"/>
                </a:solidFill>
                <a:latin typeface="Equity Text A" pitchFamily="2" charset="77"/>
              </a:rPr>
              <a:t>Gerard J. Holzmann</a:t>
            </a:r>
            <a:r>
              <a:rPr lang="en-GB" sz="1600" dirty="0">
                <a:solidFill>
                  <a:schemeClr val="bg1"/>
                </a:solidFill>
                <a:effectLst/>
                <a:latin typeface="Equity Text A" pitchFamily="2" charset="77"/>
              </a:rPr>
              <a:t>. (2015). </a:t>
            </a:r>
            <a:r>
              <a:rPr lang="en-GB" sz="1600" dirty="0">
                <a:solidFill>
                  <a:srgbClr val="FFD966"/>
                </a:solidFill>
                <a:effectLst/>
                <a:latin typeface="Equity Text A" pitchFamily="2" charset="77"/>
              </a:rPr>
              <a:t>Code Inflation</a:t>
            </a:r>
            <a:r>
              <a:rPr lang="en-GB" sz="1600" dirty="0">
                <a:solidFill>
                  <a:schemeClr val="bg1"/>
                </a:solidFill>
                <a:effectLst/>
                <a:latin typeface="Equity Text A" pitchFamily="2" charset="77"/>
              </a:rPr>
              <a:t>. </a:t>
            </a:r>
            <a:r>
              <a:rPr lang="en-GB" sz="1600" i="1" dirty="0">
                <a:solidFill>
                  <a:schemeClr val="bg1"/>
                </a:solidFill>
                <a:effectLst/>
                <a:latin typeface="Equity Text A" pitchFamily="2" charset="77"/>
              </a:rPr>
              <a:t>IEEE Software</a:t>
            </a:r>
            <a:r>
              <a:rPr lang="en-GB" sz="1600" dirty="0">
                <a:solidFill>
                  <a:schemeClr val="bg1"/>
                </a:solidFill>
                <a:effectLst/>
                <a:latin typeface="Equity Text A" pitchFamily="2" charset="77"/>
              </a:rPr>
              <a:t>, 32 (2).</a:t>
            </a:r>
            <a:endParaRPr sz="1200" dirty="0">
              <a:solidFill>
                <a:schemeClr val="bg1"/>
              </a:solidFill>
              <a:latin typeface="Equity Text A" pitchFamily="2" charset="77"/>
              <a:ea typeface="Roboto"/>
              <a:cs typeface="Roboto"/>
              <a:sym typeface="Roboto"/>
            </a:endParaRPr>
          </a:p>
        </p:txBody>
      </p:sp>
      <p:pic>
        <p:nvPicPr>
          <p:cNvPr id="3" name="Picture 2">
            <a:extLst>
              <a:ext uri="{FF2B5EF4-FFF2-40B4-BE49-F238E27FC236}">
                <a16:creationId xmlns:a16="http://schemas.microsoft.com/office/drawing/2014/main" id="{0204B05A-C7ED-678E-D263-603D9A3D39CE}"/>
              </a:ext>
            </a:extLst>
          </p:cNvPr>
          <p:cNvPicPr>
            <a:picLocks noChangeAspect="1"/>
          </p:cNvPicPr>
          <p:nvPr/>
        </p:nvPicPr>
        <p:blipFill>
          <a:blip r:embed="rId3"/>
          <a:stretch>
            <a:fillRect/>
          </a:stretch>
        </p:blipFill>
        <p:spPr>
          <a:xfrm>
            <a:off x="1060295" y="2887579"/>
            <a:ext cx="1633277" cy="1787549"/>
          </a:xfrm>
          <a:prstGeom prst="rect">
            <a:avLst/>
          </a:prstGeom>
        </p:spPr>
      </p:pic>
      <p:sp>
        <p:nvSpPr>
          <p:cNvPr id="5" name="TextBox 4">
            <a:extLst>
              <a:ext uri="{FF2B5EF4-FFF2-40B4-BE49-F238E27FC236}">
                <a16:creationId xmlns:a16="http://schemas.microsoft.com/office/drawing/2014/main" id="{09FFC160-49F9-F975-48A7-9097276EDF97}"/>
              </a:ext>
            </a:extLst>
          </p:cNvPr>
          <p:cNvSpPr txBox="1"/>
          <p:nvPr/>
        </p:nvSpPr>
        <p:spPr>
          <a:xfrm>
            <a:off x="953913" y="4675128"/>
            <a:ext cx="1739659" cy="256480"/>
          </a:xfrm>
          <a:prstGeom prst="rect">
            <a:avLst/>
          </a:prstGeom>
          <a:noFill/>
        </p:spPr>
        <p:txBody>
          <a:bodyPr wrap="square">
            <a:spAutoFit/>
          </a:bodyPr>
          <a:lstStyle/>
          <a:p>
            <a:pPr>
              <a:lnSpc>
                <a:spcPct val="150000"/>
              </a:lnSpc>
              <a:buClr>
                <a:schemeClr val="bg1"/>
              </a:buClr>
            </a:pPr>
            <a:r>
              <a:rPr lang="en-GB" sz="800" b="1" dirty="0">
                <a:solidFill>
                  <a:schemeClr val="bg1">
                    <a:lumMod val="75000"/>
                  </a:schemeClr>
                </a:solidFill>
                <a:latin typeface="Roboto Thin" panose="02000000000000000000" pitchFamily="2" charset="0"/>
                <a:ea typeface="Roboto Thin" panose="02000000000000000000" pitchFamily="2" charset="0"/>
              </a:rPr>
              <a:t>Source: Wikipedia</a:t>
            </a:r>
            <a:endParaRPr lang="en-SE" sz="600" b="1" dirty="0">
              <a:solidFill>
                <a:schemeClr val="bg1">
                  <a:lumMod val="75000"/>
                </a:schemeClr>
              </a:solidFill>
              <a:latin typeface="Roboto Thin" panose="02000000000000000000" pitchFamily="2" charset="0"/>
              <a:ea typeface="Roboto Thin" panose="02000000000000000000" pitchFamily="2" charset="0"/>
            </a:endParaRPr>
          </a:p>
        </p:txBody>
      </p:sp>
    </p:spTree>
    <p:extLst>
      <p:ext uri="{BB962C8B-B14F-4D97-AF65-F5344CB8AC3E}">
        <p14:creationId xmlns:p14="http://schemas.microsoft.com/office/powerpoint/2010/main" val="171906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Project</a:t>
            </a:r>
          </a:p>
        </p:txBody>
      </p:sp>
      <p:pic>
        <p:nvPicPr>
          <p:cNvPr id="11" name="Picture 2" descr="Apache Spark SVG Vector Logos - Vector Logo Zone">
            <a:extLst>
              <a:ext uri="{FF2B5EF4-FFF2-40B4-BE49-F238E27FC236}">
                <a16:creationId xmlns:a16="http://schemas.microsoft.com/office/drawing/2014/main" id="{1CE2EB76-10C1-A1C3-D22E-AC79CB45A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309" y="332410"/>
            <a:ext cx="1509082" cy="75454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6;g15a319e5189_0_0">
            <a:extLst>
              <a:ext uri="{FF2B5EF4-FFF2-40B4-BE49-F238E27FC236}">
                <a16:creationId xmlns:a16="http://schemas.microsoft.com/office/drawing/2014/main" id="{B23B5F50-7FC2-79CA-1E63-6BA83FD020F1}"/>
              </a:ext>
            </a:extLst>
          </p:cNvPr>
          <p:cNvSpPr txBox="1"/>
          <p:nvPr/>
        </p:nvSpPr>
        <p:spPr>
          <a:xfrm>
            <a:off x="503380" y="1230089"/>
            <a:ext cx="7710300" cy="1985129"/>
          </a:xfrm>
          <a:prstGeom prst="rect">
            <a:avLst/>
          </a:prstGeom>
          <a:noFill/>
          <a:ln>
            <a:noFill/>
          </a:ln>
        </p:spPr>
        <p:txBody>
          <a:bodyPr spcFirstLastPara="1" wrap="square" lIns="91425" tIns="91425" rIns="91425" bIns="91425" anchor="t" anchorCtr="0">
            <a:spAutoFit/>
          </a:bodyPr>
          <a:lstStyle/>
          <a:p>
            <a:pPr marL="457200" indent="-361950">
              <a:spcAft>
                <a:spcPts val="1800"/>
              </a:spcAft>
              <a:buClr>
                <a:schemeClr val="lt1"/>
              </a:buClr>
              <a:buSzPts val="2100"/>
              <a:buFont typeface="Arial" panose="020B0604020202020204" pitchFamily="34" charset="0"/>
              <a:buChar char="•"/>
            </a:pPr>
            <a:r>
              <a:rPr lang="en-US" sz="2400" dirty="0">
                <a:solidFill>
                  <a:schemeClr val="lt1"/>
                </a:solidFill>
                <a:latin typeface="Equity Text A" pitchFamily="2" charset="77"/>
                <a:ea typeface="Roboto"/>
                <a:cs typeface="Roboto"/>
                <a:sym typeface="Roboto"/>
              </a:rPr>
              <a:t>931,207 LoC</a:t>
            </a:r>
          </a:p>
          <a:p>
            <a:pPr marL="457200" indent="-361950">
              <a:spcAft>
                <a:spcPts val="1800"/>
              </a:spcAft>
              <a:buClr>
                <a:schemeClr val="lt1"/>
              </a:buClr>
              <a:buSzPts val="2100"/>
              <a:buFont typeface="Arial" panose="020B0604020202020204" pitchFamily="34" charset="0"/>
              <a:buChar char="•"/>
            </a:pPr>
            <a:r>
              <a:rPr lang="en-US" sz="2400" dirty="0">
                <a:solidFill>
                  <a:schemeClr val="lt1"/>
                </a:solidFill>
                <a:latin typeface="Equity Text A" pitchFamily="2" charset="77"/>
                <a:ea typeface="Roboto"/>
                <a:cs typeface="Roboto"/>
                <a:sym typeface="Roboto"/>
              </a:rPr>
              <a:t>50,709 methods </a:t>
            </a:r>
          </a:p>
          <a:p>
            <a:pPr marL="457200" indent="-361950">
              <a:spcAft>
                <a:spcPts val="1800"/>
              </a:spcAft>
              <a:buClr>
                <a:schemeClr val="lt1"/>
              </a:buClr>
              <a:buSzPts val="2100"/>
              <a:buFont typeface="Arial" panose="020B0604020202020204" pitchFamily="34" charset="0"/>
              <a:buChar char="•"/>
            </a:pPr>
            <a:r>
              <a:rPr lang="en-US" sz="2400" dirty="0">
                <a:solidFill>
                  <a:schemeClr val="lt1"/>
                </a:solidFill>
                <a:latin typeface="Equity Text A" pitchFamily="2" charset="77"/>
                <a:ea typeface="Roboto"/>
              </a:rPr>
              <a:t>3,578 classes</a:t>
            </a:r>
          </a:p>
        </p:txBody>
      </p:sp>
      <p:sp>
        <p:nvSpPr>
          <p:cNvPr id="8" name="TextBox 7">
            <a:extLst>
              <a:ext uri="{FF2B5EF4-FFF2-40B4-BE49-F238E27FC236}">
                <a16:creationId xmlns:a16="http://schemas.microsoft.com/office/drawing/2014/main" id="{C1461594-203A-5B1A-921F-47B3DA34B324}"/>
              </a:ext>
            </a:extLst>
          </p:cNvPr>
          <p:cNvSpPr txBox="1"/>
          <p:nvPr/>
        </p:nvSpPr>
        <p:spPr>
          <a:xfrm>
            <a:off x="0" y="4758810"/>
            <a:ext cx="9144000" cy="58474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lgn="ctr">
              <a:buSzPts val="1300"/>
              <a:defRPr sz="1300">
                <a:solidFill>
                  <a:srgbClr val="FFD966"/>
                </a:solidFill>
                <a:latin typeface="Roboto Light" panose="02000000000000000000" pitchFamily="2" charset="0"/>
                <a:ea typeface="Roboto Light" panose="02000000000000000000" pitchFamily="2" charset="0"/>
              </a:defRPr>
            </a:lvl1pPr>
          </a:lstStyle>
          <a:p>
            <a:pPr algn="l"/>
            <a:r>
              <a:rPr lang="en-SE" dirty="0"/>
              <a:t>https://github.com/apache/spark</a:t>
            </a:r>
          </a:p>
          <a:p>
            <a:pPr algn="l"/>
            <a:endParaRPr lang="en-SE" dirty="0"/>
          </a:p>
        </p:txBody>
      </p:sp>
    </p:spTree>
    <p:extLst>
      <p:ext uri="{BB962C8B-B14F-4D97-AF65-F5344CB8AC3E}">
        <p14:creationId xmlns:p14="http://schemas.microsoft.com/office/powerpoint/2010/main" val="1168204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Project</a:t>
            </a:r>
          </a:p>
        </p:txBody>
      </p:sp>
      <p:pic>
        <p:nvPicPr>
          <p:cNvPr id="11" name="Picture 2" descr="Apache Spark SVG Vector Logos - Vector Logo Zone">
            <a:extLst>
              <a:ext uri="{FF2B5EF4-FFF2-40B4-BE49-F238E27FC236}">
                <a16:creationId xmlns:a16="http://schemas.microsoft.com/office/drawing/2014/main" id="{1CE2EB76-10C1-A1C3-D22E-AC79CB45A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309" y="332410"/>
            <a:ext cx="1509082" cy="75454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FA0C95D8-D908-87C1-B8DD-ED4F5AD2ED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778" y="1967699"/>
            <a:ext cx="7772400" cy="2159223"/>
          </a:xfrm>
          <a:prstGeom prst="rect">
            <a:avLst/>
          </a:prstGeom>
        </p:spPr>
      </p:pic>
      <p:sp>
        <p:nvSpPr>
          <p:cNvPr id="15" name="TextBox 14">
            <a:extLst>
              <a:ext uri="{FF2B5EF4-FFF2-40B4-BE49-F238E27FC236}">
                <a16:creationId xmlns:a16="http://schemas.microsoft.com/office/drawing/2014/main" id="{E3771B67-C551-D99D-E48F-C5A006BED521}"/>
              </a:ext>
            </a:extLst>
          </p:cNvPr>
          <p:cNvSpPr txBox="1"/>
          <p:nvPr/>
        </p:nvSpPr>
        <p:spPr>
          <a:xfrm>
            <a:off x="652071" y="1265483"/>
            <a:ext cx="4572000" cy="461665"/>
          </a:xfrm>
          <a:prstGeom prst="rect">
            <a:avLst/>
          </a:prstGeom>
          <a:noFill/>
        </p:spPr>
        <p:txBody>
          <a:bodyPr wrap="square">
            <a:spAutoFit/>
          </a:bodyPr>
          <a:lstStyle/>
          <a:p>
            <a:pPr marL="457200" indent="-361950">
              <a:spcAft>
                <a:spcPts val="1800"/>
              </a:spcAft>
              <a:buClr>
                <a:schemeClr val="lt1"/>
              </a:buClr>
              <a:buSzPts val="2100"/>
              <a:buFont typeface="Arial" panose="020B0604020202020204" pitchFamily="34" charset="0"/>
              <a:buChar char="•"/>
            </a:pPr>
            <a:r>
              <a:rPr lang="en-US" sz="2400" dirty="0">
                <a:solidFill>
                  <a:schemeClr val="lt1"/>
                </a:solidFill>
                <a:latin typeface="Equity Text A" pitchFamily="2" charset="77"/>
                <a:ea typeface="Roboto"/>
                <a:sym typeface="Roboto"/>
              </a:rPr>
              <a:t>529 dependencies</a:t>
            </a:r>
          </a:p>
        </p:txBody>
      </p:sp>
      <p:sp>
        <p:nvSpPr>
          <p:cNvPr id="19" name="Up Arrow 18">
            <a:extLst>
              <a:ext uri="{FF2B5EF4-FFF2-40B4-BE49-F238E27FC236}">
                <a16:creationId xmlns:a16="http://schemas.microsoft.com/office/drawing/2014/main" id="{568CA11C-7513-9703-A2E2-A5C3CD735AFE}"/>
              </a:ext>
            </a:extLst>
          </p:cNvPr>
          <p:cNvSpPr/>
          <p:nvPr/>
        </p:nvSpPr>
        <p:spPr>
          <a:xfrm rot="12248446">
            <a:off x="4557538" y="1267080"/>
            <a:ext cx="248879" cy="1401237"/>
          </a:xfrm>
          <a:prstGeom prst="upArrow">
            <a:avLst>
              <a:gd name="adj1" fmla="val 32781"/>
              <a:gd name="adj2" fmla="val 50419"/>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6" name="Picture 2" descr="Introducing Google Guava. Guava is an open-source “Collection… | by Mohit  Sharma | Towards Data Science">
            <a:extLst>
              <a:ext uri="{FF2B5EF4-FFF2-40B4-BE49-F238E27FC236}">
                <a16:creationId xmlns:a16="http://schemas.microsoft.com/office/drawing/2014/main" id="{1FAA6DA7-34CD-8CA3-F77D-F970B92B2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177" y="920388"/>
            <a:ext cx="1083790" cy="492221"/>
          </a:xfrm>
          <a:prstGeom prst="rect">
            <a:avLst/>
          </a:prstGeom>
          <a:noFill/>
          <a:ln w="3175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31D544-F573-CE30-9CC0-12AE4DA46F06}"/>
              </a:ext>
            </a:extLst>
          </p:cNvPr>
          <p:cNvSpPr txBox="1"/>
          <p:nvPr/>
        </p:nvSpPr>
        <p:spPr>
          <a:xfrm>
            <a:off x="0" y="4758810"/>
            <a:ext cx="9144000" cy="58474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lgn="ctr">
              <a:buSzPts val="1300"/>
              <a:defRPr sz="1300">
                <a:solidFill>
                  <a:srgbClr val="FFD966"/>
                </a:solidFill>
                <a:latin typeface="Roboto Light" panose="02000000000000000000" pitchFamily="2" charset="0"/>
                <a:ea typeface="Roboto Light" panose="02000000000000000000" pitchFamily="2" charset="0"/>
              </a:defRPr>
            </a:lvl1pPr>
          </a:lstStyle>
          <a:p>
            <a:pPr algn="l"/>
            <a:r>
              <a:rPr lang="en-SE" dirty="0"/>
              <a:t>https://github.com/apache/spark</a:t>
            </a:r>
          </a:p>
          <a:p>
            <a:pPr algn="l"/>
            <a:endParaRPr lang="en-SE" dirty="0"/>
          </a:p>
        </p:txBody>
      </p:sp>
    </p:spTree>
    <p:extLst>
      <p:ext uri="{BB962C8B-B14F-4D97-AF65-F5344CB8AC3E}">
        <p14:creationId xmlns:p14="http://schemas.microsoft.com/office/powerpoint/2010/main" val="916833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2"/>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8DBFF-EEDE-417E-B8E6-1DE129E833C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1" normalizeH="0" baseline="0" noProof="0">
              <a:ln>
                <a:noFill/>
              </a:ln>
              <a:solidFill>
                <a:prstClr val="black"/>
              </a:solidFill>
              <a:effectLst/>
              <a:uLnTx/>
              <a:uFillTx/>
              <a:latin typeface="Arial"/>
            </a:endParaRPr>
          </a:p>
        </p:txBody>
      </p:sp>
      <p:sp>
        <p:nvSpPr>
          <p:cNvPr id="210" name="CustomShape 3"/>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11" name="CustomShape 4"/>
          <p:cNvSpPr/>
          <p:nvPr/>
        </p:nvSpPr>
        <p:spPr>
          <a:xfrm>
            <a:off x="3585600" y="200448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FAAA4079-190B-E30E-55ED-F2397CA4638A}"/>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Dependency tree</a:t>
            </a:r>
          </a:p>
        </p:txBody>
      </p:sp>
    </p:spTree>
    <p:extLst>
      <p:ext uri="{BB962C8B-B14F-4D97-AF65-F5344CB8AC3E}">
        <p14:creationId xmlns:p14="http://schemas.microsoft.com/office/powerpoint/2010/main" val="3242419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2"/>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8DBFF-EEDE-417E-B8E6-1DE129E833C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1" normalizeH="0" baseline="0" noProof="0">
              <a:ln>
                <a:noFill/>
              </a:ln>
              <a:solidFill>
                <a:prstClr val="black"/>
              </a:solidFill>
              <a:effectLst/>
              <a:uLnTx/>
              <a:uFillTx/>
              <a:latin typeface="Arial"/>
            </a:endParaRPr>
          </a:p>
        </p:txBody>
      </p:sp>
      <p:sp>
        <p:nvSpPr>
          <p:cNvPr id="210" name="CustomShape 3"/>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11" name="CustomShape 4"/>
          <p:cNvSpPr/>
          <p:nvPr/>
        </p:nvSpPr>
        <p:spPr>
          <a:xfrm>
            <a:off x="3585600" y="200448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212" name="CustomShape 5"/>
          <p:cNvSpPr/>
          <p:nvPr/>
        </p:nvSpPr>
        <p:spPr>
          <a:xfrm>
            <a:off x="6093900" y="2617889"/>
            <a:ext cx="2683080" cy="222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err="1">
                <a:ln>
                  <a:noFill/>
                </a:ln>
                <a:solidFill>
                  <a:srgbClr val="E7E6E6"/>
                </a:solidFill>
                <a:effectLst/>
                <a:uLnTx/>
                <a:uFillTx/>
                <a:latin typeface="JetBrains Mono Light"/>
                <a:ea typeface="DejaVu Sans"/>
              </a:rPr>
              <a:t>org.A</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a:ln>
                  <a:noFill/>
                </a:ln>
                <a:solidFill>
                  <a:srgbClr val="E7E6E6"/>
                </a:solidFill>
                <a:effectLst/>
                <a:uLnTx/>
                <a:uFillTx/>
                <a:latin typeface="JetBrains Mono Light"/>
                <a:ea typeface="DejaVu Sans"/>
              </a:rPr>
              <a:t>A</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endParaRPr kumimoji="0" lang="en-US" sz="108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err="1">
                <a:ln>
                  <a:noFill/>
                </a:ln>
                <a:solidFill>
                  <a:srgbClr val="E7E6E6"/>
                </a:solidFill>
                <a:effectLst/>
                <a:uLnTx/>
                <a:uFillTx/>
                <a:latin typeface="JetBrains Mono Light"/>
                <a:ea typeface="DejaVu Sans"/>
              </a:rPr>
              <a:t>org.B</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a:ln>
                  <a:noFill/>
                </a:ln>
                <a:solidFill>
                  <a:srgbClr val="E7E6E6"/>
                </a:solidFill>
                <a:effectLst/>
                <a:uLnTx/>
                <a:uFillTx/>
                <a:latin typeface="JetBrains Mono Light"/>
                <a:ea typeface="DejaVu Sans"/>
              </a:rPr>
              <a:t>B</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endParaRPr kumimoji="0" lang="en-US" sz="108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err="1">
                <a:ln>
                  <a:noFill/>
                </a:ln>
                <a:solidFill>
                  <a:srgbClr val="E7E6E6"/>
                </a:solidFill>
                <a:effectLst/>
                <a:uLnTx/>
                <a:uFillTx/>
                <a:latin typeface="JetBrains Mono Light"/>
                <a:ea typeface="DejaVu Sans"/>
              </a:rPr>
              <a:t>org.C</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a:ln>
                  <a:noFill/>
                </a:ln>
                <a:solidFill>
                  <a:srgbClr val="E7E6E6"/>
                </a:solidFill>
                <a:effectLst/>
                <a:uLnTx/>
                <a:uFillTx/>
                <a:latin typeface="JetBrains Mono Light"/>
                <a:ea typeface="DejaVu Sans"/>
              </a:rPr>
              <a:t>C</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endParaRPr kumimoji="0" lang="en-US" sz="108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80" b="0" i="0" u="none" strike="noStrike" kern="1200" cap="none" spc="-1" normalizeH="0" baseline="0" noProof="0" dirty="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FAAA4079-190B-E30E-55ED-F2397CA4638A}"/>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Dependency tree</a:t>
            </a:r>
          </a:p>
        </p:txBody>
      </p:sp>
      <p:sp>
        <p:nvSpPr>
          <p:cNvPr id="3" name="CustomShape 7">
            <a:extLst>
              <a:ext uri="{FF2B5EF4-FFF2-40B4-BE49-F238E27FC236}">
                <a16:creationId xmlns:a16="http://schemas.microsoft.com/office/drawing/2014/main" id="{C0397271-E967-7537-E168-6C354A7C80CF}"/>
              </a:ext>
            </a:extLst>
          </p:cNvPr>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4" name="CustomShape 8">
            <a:extLst>
              <a:ext uri="{FF2B5EF4-FFF2-40B4-BE49-F238E27FC236}">
                <a16:creationId xmlns:a16="http://schemas.microsoft.com/office/drawing/2014/main" id="{EAC7ED13-9361-14AA-D114-20F23EE530CA}"/>
              </a:ext>
            </a:extLst>
          </p:cNvPr>
          <p:cNvSpPr/>
          <p:nvPr/>
        </p:nvSpPr>
        <p:spPr>
          <a:xfrm>
            <a:off x="322992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5" name="CustomShape 9">
            <a:extLst>
              <a:ext uri="{FF2B5EF4-FFF2-40B4-BE49-F238E27FC236}">
                <a16:creationId xmlns:a16="http://schemas.microsoft.com/office/drawing/2014/main" id="{2C8CB812-D403-D39E-58ED-66E12BCCD403}"/>
              </a:ext>
            </a:extLst>
          </p:cNvPr>
          <p:cNvSpPr/>
          <p:nvPr/>
        </p:nvSpPr>
        <p:spPr>
          <a:xfrm>
            <a:off x="47163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6" name="CustomShape 10">
            <a:extLst>
              <a:ext uri="{FF2B5EF4-FFF2-40B4-BE49-F238E27FC236}">
                <a16:creationId xmlns:a16="http://schemas.microsoft.com/office/drawing/2014/main" id="{B9A3DC4E-DFC3-EAC2-4071-F23BAC6BF0C2}"/>
              </a:ext>
            </a:extLst>
          </p:cNvPr>
          <p:cNvSpPr/>
          <p:nvPr/>
        </p:nvSpPr>
        <p:spPr>
          <a:xfrm rot="5400000">
            <a:off x="2740320" y="1973160"/>
            <a:ext cx="542160" cy="151992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7" name="CustomShape 12">
            <a:extLst>
              <a:ext uri="{FF2B5EF4-FFF2-40B4-BE49-F238E27FC236}">
                <a16:creationId xmlns:a16="http://schemas.microsoft.com/office/drawing/2014/main" id="{EE67488F-8645-16EB-BA51-4CDD249557DD}"/>
              </a:ext>
            </a:extLst>
          </p:cNvPr>
          <p:cNvSpPr/>
          <p:nvPr/>
        </p:nvSpPr>
        <p:spPr>
          <a:xfrm>
            <a:off x="3771360" y="2462040"/>
            <a:ext cx="360" cy="54216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8" name="CustomShape 20">
            <a:extLst>
              <a:ext uri="{FF2B5EF4-FFF2-40B4-BE49-F238E27FC236}">
                <a16:creationId xmlns:a16="http://schemas.microsoft.com/office/drawing/2014/main" id="{7B7D640E-F9DB-18E5-1C64-1F83619889E6}"/>
              </a:ext>
            </a:extLst>
          </p:cNvPr>
          <p:cNvSpPr/>
          <p:nvPr/>
        </p:nvSpPr>
        <p:spPr>
          <a:xfrm>
            <a:off x="2064240" y="310752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9" name="CustomShape 21">
            <a:extLst>
              <a:ext uri="{FF2B5EF4-FFF2-40B4-BE49-F238E27FC236}">
                <a16:creationId xmlns:a16="http://schemas.microsoft.com/office/drawing/2014/main" id="{714CCD2F-E02E-18C3-44C5-C3F42C98434B}"/>
              </a:ext>
            </a:extLst>
          </p:cNvPr>
          <p:cNvSpPr/>
          <p:nvPr/>
        </p:nvSpPr>
        <p:spPr>
          <a:xfrm>
            <a:off x="358560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B</a:t>
            </a:r>
            <a:endParaRPr kumimoji="0" lang="en-US" sz="2160" b="0" i="0" u="none" strike="noStrike" kern="1200" cap="none" spc="-1" normalizeH="0" baseline="0" noProof="0">
              <a:ln>
                <a:noFill/>
              </a:ln>
              <a:solidFill>
                <a:prstClr val="black"/>
              </a:solidFill>
              <a:effectLst/>
              <a:uLnTx/>
              <a:uFillTx/>
              <a:latin typeface="Arial"/>
            </a:endParaRPr>
          </a:p>
        </p:txBody>
      </p:sp>
      <p:sp>
        <p:nvSpPr>
          <p:cNvPr id="10" name="CustomShape 22">
            <a:extLst>
              <a:ext uri="{FF2B5EF4-FFF2-40B4-BE49-F238E27FC236}">
                <a16:creationId xmlns:a16="http://schemas.microsoft.com/office/drawing/2014/main" id="{391E3689-CF51-9A09-6367-9C288DCB92FB}"/>
              </a:ext>
            </a:extLst>
          </p:cNvPr>
          <p:cNvSpPr/>
          <p:nvPr/>
        </p:nvSpPr>
        <p:spPr>
          <a:xfrm>
            <a:off x="507204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C</a:t>
            </a:r>
            <a:endParaRPr kumimoji="0" lang="en-US" sz="2160" b="0" i="0" u="none" strike="noStrike" kern="1200" cap="none" spc="-1" normalizeH="0" baseline="0" noProof="0">
              <a:ln>
                <a:noFill/>
              </a:ln>
              <a:solidFill>
                <a:prstClr val="black"/>
              </a:solidFill>
              <a:effectLst/>
              <a:uLnTx/>
              <a:uFillTx/>
              <a:latin typeface="Arial"/>
            </a:endParaRPr>
          </a:p>
        </p:txBody>
      </p:sp>
      <p:sp>
        <p:nvSpPr>
          <p:cNvPr id="11" name="CustomShape 11">
            <a:extLst>
              <a:ext uri="{FF2B5EF4-FFF2-40B4-BE49-F238E27FC236}">
                <a16:creationId xmlns:a16="http://schemas.microsoft.com/office/drawing/2014/main" id="{DD20BACC-DC1C-3BC1-8002-FC832AB4FE85}"/>
              </a:ext>
            </a:extLst>
          </p:cNvPr>
          <p:cNvSpPr/>
          <p:nvPr/>
        </p:nvSpPr>
        <p:spPr>
          <a:xfrm rot="16200000" flipH="1">
            <a:off x="4242600" y="1990440"/>
            <a:ext cx="542160" cy="148500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12" name="Google Shape;99;g10f0a995c24_0_21">
            <a:extLst>
              <a:ext uri="{FF2B5EF4-FFF2-40B4-BE49-F238E27FC236}">
                <a16:creationId xmlns:a16="http://schemas.microsoft.com/office/drawing/2014/main" id="{C33403E0-9A89-2713-BE22-130C16B6EFDF}"/>
              </a:ext>
            </a:extLst>
          </p:cNvPr>
          <p:cNvSpPr txBox="1">
            <a:spLocks/>
          </p:cNvSpPr>
          <p:nvPr/>
        </p:nvSpPr>
        <p:spPr>
          <a:xfrm>
            <a:off x="277650" y="953700"/>
            <a:ext cx="1081080"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err="1">
                <a:solidFill>
                  <a:schemeClr val="dk1"/>
                </a:solidFill>
                <a:highlight>
                  <a:srgbClr val="FFD966"/>
                </a:highlight>
                <a:latin typeface="Roboto Medium"/>
                <a:ea typeface="Roboto Medium"/>
                <a:sym typeface="Roboto Medium"/>
              </a:rPr>
              <a:t>pom.xml</a:t>
            </a:r>
            <a:endParaRPr lang="en-GB" sz="1800" dirty="0">
              <a:solidFill>
                <a:schemeClr val="dk1"/>
              </a:solidFill>
              <a:highlight>
                <a:srgbClr val="FFD966"/>
              </a:highlight>
              <a:latin typeface="Roboto Medium"/>
              <a:ea typeface="Roboto Medium"/>
              <a:sym typeface="Roboto Medium"/>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2"/>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8DBFF-EEDE-417E-B8E6-1DE129E833C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1" normalizeH="0" baseline="0" noProof="0">
              <a:ln>
                <a:noFill/>
              </a:ln>
              <a:solidFill>
                <a:prstClr val="black"/>
              </a:solidFill>
              <a:effectLst/>
              <a:uLnTx/>
              <a:uFillTx/>
              <a:latin typeface="Arial"/>
            </a:endParaRPr>
          </a:p>
        </p:txBody>
      </p:sp>
      <p:sp>
        <p:nvSpPr>
          <p:cNvPr id="210" name="CustomShape 3"/>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11" name="CustomShape 4"/>
          <p:cNvSpPr/>
          <p:nvPr/>
        </p:nvSpPr>
        <p:spPr>
          <a:xfrm>
            <a:off x="3585600" y="200448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FAAA4079-190B-E30E-55ED-F2397CA4638A}"/>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Dependency tree</a:t>
            </a:r>
          </a:p>
        </p:txBody>
      </p:sp>
      <p:sp>
        <p:nvSpPr>
          <p:cNvPr id="3" name="CustomShape 7">
            <a:extLst>
              <a:ext uri="{FF2B5EF4-FFF2-40B4-BE49-F238E27FC236}">
                <a16:creationId xmlns:a16="http://schemas.microsoft.com/office/drawing/2014/main" id="{C0397271-E967-7537-E168-6C354A7C80CF}"/>
              </a:ext>
            </a:extLst>
          </p:cNvPr>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4" name="CustomShape 8">
            <a:extLst>
              <a:ext uri="{FF2B5EF4-FFF2-40B4-BE49-F238E27FC236}">
                <a16:creationId xmlns:a16="http://schemas.microsoft.com/office/drawing/2014/main" id="{EAC7ED13-9361-14AA-D114-20F23EE530CA}"/>
              </a:ext>
            </a:extLst>
          </p:cNvPr>
          <p:cNvSpPr/>
          <p:nvPr/>
        </p:nvSpPr>
        <p:spPr>
          <a:xfrm>
            <a:off x="322992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5" name="CustomShape 9">
            <a:extLst>
              <a:ext uri="{FF2B5EF4-FFF2-40B4-BE49-F238E27FC236}">
                <a16:creationId xmlns:a16="http://schemas.microsoft.com/office/drawing/2014/main" id="{2C8CB812-D403-D39E-58ED-66E12BCCD403}"/>
              </a:ext>
            </a:extLst>
          </p:cNvPr>
          <p:cNvSpPr/>
          <p:nvPr/>
        </p:nvSpPr>
        <p:spPr>
          <a:xfrm>
            <a:off x="47163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6" name="CustomShape 10">
            <a:extLst>
              <a:ext uri="{FF2B5EF4-FFF2-40B4-BE49-F238E27FC236}">
                <a16:creationId xmlns:a16="http://schemas.microsoft.com/office/drawing/2014/main" id="{B9A3DC4E-DFC3-EAC2-4071-F23BAC6BF0C2}"/>
              </a:ext>
            </a:extLst>
          </p:cNvPr>
          <p:cNvSpPr/>
          <p:nvPr/>
        </p:nvSpPr>
        <p:spPr>
          <a:xfrm rot="5400000">
            <a:off x="2740320" y="1973160"/>
            <a:ext cx="542160" cy="151992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7" name="CustomShape 12">
            <a:extLst>
              <a:ext uri="{FF2B5EF4-FFF2-40B4-BE49-F238E27FC236}">
                <a16:creationId xmlns:a16="http://schemas.microsoft.com/office/drawing/2014/main" id="{EE67488F-8645-16EB-BA51-4CDD249557DD}"/>
              </a:ext>
            </a:extLst>
          </p:cNvPr>
          <p:cNvSpPr/>
          <p:nvPr/>
        </p:nvSpPr>
        <p:spPr>
          <a:xfrm>
            <a:off x="3771360" y="2462040"/>
            <a:ext cx="360" cy="54216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8" name="CustomShape 20">
            <a:extLst>
              <a:ext uri="{FF2B5EF4-FFF2-40B4-BE49-F238E27FC236}">
                <a16:creationId xmlns:a16="http://schemas.microsoft.com/office/drawing/2014/main" id="{7B7D640E-F9DB-18E5-1C64-1F83619889E6}"/>
              </a:ext>
            </a:extLst>
          </p:cNvPr>
          <p:cNvSpPr/>
          <p:nvPr/>
        </p:nvSpPr>
        <p:spPr>
          <a:xfrm>
            <a:off x="2064240" y="310752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9" name="CustomShape 21">
            <a:extLst>
              <a:ext uri="{FF2B5EF4-FFF2-40B4-BE49-F238E27FC236}">
                <a16:creationId xmlns:a16="http://schemas.microsoft.com/office/drawing/2014/main" id="{714CCD2F-E02E-18C3-44C5-C3F42C98434B}"/>
              </a:ext>
            </a:extLst>
          </p:cNvPr>
          <p:cNvSpPr/>
          <p:nvPr/>
        </p:nvSpPr>
        <p:spPr>
          <a:xfrm>
            <a:off x="358560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B</a:t>
            </a:r>
            <a:endParaRPr kumimoji="0" lang="en-US" sz="2160" b="0" i="0" u="none" strike="noStrike" kern="1200" cap="none" spc="-1" normalizeH="0" baseline="0" noProof="0">
              <a:ln>
                <a:noFill/>
              </a:ln>
              <a:solidFill>
                <a:prstClr val="black"/>
              </a:solidFill>
              <a:effectLst/>
              <a:uLnTx/>
              <a:uFillTx/>
              <a:latin typeface="Arial"/>
            </a:endParaRPr>
          </a:p>
        </p:txBody>
      </p:sp>
      <p:sp>
        <p:nvSpPr>
          <p:cNvPr id="10" name="CustomShape 22">
            <a:extLst>
              <a:ext uri="{FF2B5EF4-FFF2-40B4-BE49-F238E27FC236}">
                <a16:creationId xmlns:a16="http://schemas.microsoft.com/office/drawing/2014/main" id="{391E3689-CF51-9A09-6367-9C288DCB92FB}"/>
              </a:ext>
            </a:extLst>
          </p:cNvPr>
          <p:cNvSpPr/>
          <p:nvPr/>
        </p:nvSpPr>
        <p:spPr>
          <a:xfrm>
            <a:off x="507204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C</a:t>
            </a:r>
            <a:endParaRPr kumimoji="0" lang="en-US" sz="2160" b="0" i="0" u="none" strike="noStrike" kern="1200" cap="none" spc="-1" normalizeH="0" baseline="0" noProof="0">
              <a:ln>
                <a:noFill/>
              </a:ln>
              <a:solidFill>
                <a:prstClr val="black"/>
              </a:solidFill>
              <a:effectLst/>
              <a:uLnTx/>
              <a:uFillTx/>
              <a:latin typeface="Arial"/>
            </a:endParaRPr>
          </a:p>
        </p:txBody>
      </p:sp>
      <p:sp>
        <p:nvSpPr>
          <p:cNvPr id="11" name="CustomShape 11">
            <a:extLst>
              <a:ext uri="{FF2B5EF4-FFF2-40B4-BE49-F238E27FC236}">
                <a16:creationId xmlns:a16="http://schemas.microsoft.com/office/drawing/2014/main" id="{DD20BACC-DC1C-3BC1-8002-FC832AB4FE85}"/>
              </a:ext>
            </a:extLst>
          </p:cNvPr>
          <p:cNvSpPr/>
          <p:nvPr/>
        </p:nvSpPr>
        <p:spPr>
          <a:xfrm rot="16200000" flipH="1">
            <a:off x="4242600" y="1990440"/>
            <a:ext cx="542160" cy="148500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12" name="CustomShape 13">
            <a:extLst>
              <a:ext uri="{FF2B5EF4-FFF2-40B4-BE49-F238E27FC236}">
                <a16:creationId xmlns:a16="http://schemas.microsoft.com/office/drawing/2014/main" id="{404124A4-86C6-A428-A42A-F38148A4C60E}"/>
              </a:ext>
            </a:extLst>
          </p:cNvPr>
          <p:cNvSpPr/>
          <p:nvPr/>
        </p:nvSpPr>
        <p:spPr>
          <a:xfrm>
            <a:off x="24692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13" name="CustomShape 14">
            <a:extLst>
              <a:ext uri="{FF2B5EF4-FFF2-40B4-BE49-F238E27FC236}">
                <a16:creationId xmlns:a16="http://schemas.microsoft.com/office/drawing/2014/main" id="{EF8EFF9D-D55D-8922-D027-D10930A4EBC5}"/>
              </a:ext>
            </a:extLst>
          </p:cNvPr>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14" name="CustomShape 15">
            <a:extLst>
              <a:ext uri="{FF2B5EF4-FFF2-40B4-BE49-F238E27FC236}">
                <a16:creationId xmlns:a16="http://schemas.microsoft.com/office/drawing/2014/main" id="{D319C70C-A556-59C9-84CD-0EF39E0040B0}"/>
              </a:ext>
            </a:extLst>
          </p:cNvPr>
          <p:cNvSpPr/>
          <p:nvPr/>
        </p:nvSpPr>
        <p:spPr>
          <a:xfrm rot="5400000">
            <a:off x="1591200" y="3468240"/>
            <a:ext cx="542160" cy="77508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15" name="CustomShape 16">
            <a:extLst>
              <a:ext uri="{FF2B5EF4-FFF2-40B4-BE49-F238E27FC236}">
                <a16:creationId xmlns:a16="http://schemas.microsoft.com/office/drawing/2014/main" id="{0E484EC8-5FB0-BB11-823B-22F4506BBFC1}"/>
              </a:ext>
            </a:extLst>
          </p:cNvPr>
          <p:cNvSpPr/>
          <p:nvPr/>
        </p:nvSpPr>
        <p:spPr>
          <a:xfrm rot="16200000" flipH="1">
            <a:off x="2358360" y="3476160"/>
            <a:ext cx="542160" cy="75924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16" name="CustomShape 17">
            <a:extLst>
              <a:ext uri="{FF2B5EF4-FFF2-40B4-BE49-F238E27FC236}">
                <a16:creationId xmlns:a16="http://schemas.microsoft.com/office/drawing/2014/main" id="{5D1BF636-3E44-3A23-EA4D-90B6232E5B72}"/>
              </a:ext>
            </a:extLst>
          </p:cNvPr>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3" name="CustomShape 18">
            <a:extLst>
              <a:ext uri="{FF2B5EF4-FFF2-40B4-BE49-F238E27FC236}">
                <a16:creationId xmlns:a16="http://schemas.microsoft.com/office/drawing/2014/main" id="{7112256A-B82F-1F5C-BDA5-BA909EC38DC5}"/>
              </a:ext>
            </a:extLst>
          </p:cNvPr>
          <p:cNvSpPr/>
          <p:nvPr/>
        </p:nvSpPr>
        <p:spPr>
          <a:xfrm flipH="1">
            <a:off x="5254920" y="3584880"/>
            <a:ext cx="360" cy="54216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4" name="CustomShape 23">
            <a:extLst>
              <a:ext uri="{FF2B5EF4-FFF2-40B4-BE49-F238E27FC236}">
                <a16:creationId xmlns:a16="http://schemas.microsoft.com/office/drawing/2014/main" id="{48A28F1A-A39A-68F9-6B00-6081580E3A4C}"/>
              </a:ext>
            </a:extLst>
          </p:cNvPr>
          <p:cNvSpPr/>
          <p:nvPr/>
        </p:nvSpPr>
        <p:spPr>
          <a:xfrm>
            <a:off x="1287720" y="42346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25" name="CustomShape 24">
            <a:extLst>
              <a:ext uri="{FF2B5EF4-FFF2-40B4-BE49-F238E27FC236}">
                <a16:creationId xmlns:a16="http://schemas.microsoft.com/office/drawing/2014/main" id="{EEA4D645-74DF-C09C-93D1-147771740481}"/>
              </a:ext>
            </a:extLst>
          </p:cNvPr>
          <p:cNvSpPr/>
          <p:nvPr/>
        </p:nvSpPr>
        <p:spPr>
          <a:xfrm>
            <a:off x="2823120" y="4221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E</a:t>
            </a:r>
            <a:endParaRPr kumimoji="0" lang="en-US" sz="2160" b="0" i="0" u="none" strike="noStrike" kern="1200" cap="none" spc="-1" normalizeH="0" baseline="0" noProof="0">
              <a:ln>
                <a:noFill/>
              </a:ln>
              <a:solidFill>
                <a:prstClr val="black"/>
              </a:solidFill>
              <a:effectLst/>
              <a:uLnTx/>
              <a:uFillTx/>
              <a:latin typeface="Arial"/>
            </a:endParaRPr>
          </a:p>
        </p:txBody>
      </p:sp>
      <p:sp>
        <p:nvSpPr>
          <p:cNvPr id="26" name="CustomShape 25">
            <a:extLst>
              <a:ext uri="{FF2B5EF4-FFF2-40B4-BE49-F238E27FC236}">
                <a16:creationId xmlns:a16="http://schemas.microsoft.com/office/drawing/2014/main" id="{135D1993-F2D6-46C9-00BD-1679F221A877}"/>
              </a:ext>
            </a:extLst>
          </p:cNvPr>
          <p:cNvSpPr/>
          <p:nvPr/>
        </p:nvSpPr>
        <p:spPr>
          <a:xfrm>
            <a:off x="5072040" y="421020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59884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2"/>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8DBFF-EEDE-417E-B8E6-1DE129E833C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1" normalizeH="0" baseline="0" noProof="0">
              <a:ln>
                <a:noFill/>
              </a:ln>
              <a:solidFill>
                <a:prstClr val="black"/>
              </a:solidFill>
              <a:effectLst/>
              <a:uLnTx/>
              <a:uFillTx/>
              <a:latin typeface="Arial"/>
            </a:endParaRPr>
          </a:p>
        </p:txBody>
      </p:sp>
      <p:sp>
        <p:nvSpPr>
          <p:cNvPr id="210" name="CustomShape 3"/>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11" name="CustomShape 4"/>
          <p:cNvSpPr/>
          <p:nvPr/>
        </p:nvSpPr>
        <p:spPr>
          <a:xfrm>
            <a:off x="3585600" y="200448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213" name="CustomShape 6"/>
          <p:cNvSpPr/>
          <p:nvPr/>
        </p:nvSpPr>
        <p:spPr>
          <a:xfrm>
            <a:off x="5983200" y="772310"/>
            <a:ext cx="4113360" cy="74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E8BF6A"/>
                </a:solidFill>
                <a:effectLst/>
                <a:uLnTx/>
                <a:uFillTx/>
                <a:latin typeface="JetBrains Mono Light"/>
                <a:ea typeface="DejaVu Sans"/>
              </a:rPr>
              <a:t>&lt;parent&gt;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err="1">
                <a:ln>
                  <a:noFill/>
                </a:ln>
                <a:solidFill>
                  <a:srgbClr val="E7E6E6"/>
                </a:solidFill>
                <a:effectLst/>
                <a:uLnTx/>
                <a:uFillTx/>
                <a:latin typeface="JetBrains Mono Light"/>
                <a:ea typeface="DejaVu Sans"/>
              </a:rPr>
              <a:t>org.Q</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a:ln>
                  <a:noFill/>
                </a:ln>
                <a:solidFill>
                  <a:srgbClr val="E7E6E6"/>
                </a:solidFill>
                <a:effectLst/>
                <a:uLnTx/>
                <a:uFillTx/>
                <a:latin typeface="JetBrains Mono Light"/>
                <a:ea typeface="DejaVu Sans"/>
              </a:rPr>
              <a:t>Q</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&lt;/parent&gt;</a:t>
            </a:r>
            <a:endParaRPr kumimoji="0" lang="en-US" sz="1080" b="0" i="0" u="none" strike="noStrike" kern="1200" cap="none" spc="-1" normalizeH="0" baseline="0" noProof="0" dirty="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FAAA4079-190B-E30E-55ED-F2397CA4638A}"/>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Dependency tree</a:t>
            </a:r>
          </a:p>
        </p:txBody>
      </p:sp>
      <p:sp>
        <p:nvSpPr>
          <p:cNvPr id="7" name="CustomShape 26">
            <a:extLst>
              <a:ext uri="{FF2B5EF4-FFF2-40B4-BE49-F238E27FC236}">
                <a16:creationId xmlns:a16="http://schemas.microsoft.com/office/drawing/2014/main" id="{BA3E7C88-5AF7-AA7C-24A4-E34C4FBD2579}"/>
              </a:ext>
            </a:extLst>
          </p:cNvPr>
          <p:cNvSpPr/>
          <p:nvPr/>
        </p:nvSpPr>
        <p:spPr>
          <a:xfrm>
            <a:off x="4174920" y="868320"/>
            <a:ext cx="1081080" cy="577800"/>
          </a:xfrm>
          <a:prstGeom prst="roundRect">
            <a:avLst>
              <a:gd name="adj" fmla="val 16667"/>
            </a:avLst>
          </a:prstGeom>
          <a:solidFill>
            <a:srgbClr val="711BA6"/>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8" name="CustomShape 27">
            <a:extLst>
              <a:ext uri="{FF2B5EF4-FFF2-40B4-BE49-F238E27FC236}">
                <a16:creationId xmlns:a16="http://schemas.microsoft.com/office/drawing/2014/main" id="{DADBDA65-1EB7-F83B-FE60-275B6A99BCAE}"/>
              </a:ext>
            </a:extLst>
          </p:cNvPr>
          <p:cNvSpPr/>
          <p:nvPr/>
        </p:nvSpPr>
        <p:spPr>
          <a:xfrm>
            <a:off x="4530600" y="99036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Q</a:t>
            </a:r>
            <a:endParaRPr kumimoji="0" lang="en-US" sz="2160" b="0" i="0" u="none" strike="noStrike" kern="1200" cap="none" spc="-1" normalizeH="0" baseline="0" noProof="0">
              <a:ln>
                <a:noFill/>
              </a:ln>
              <a:solidFill>
                <a:prstClr val="black"/>
              </a:solidFill>
              <a:effectLst/>
              <a:uLnTx/>
              <a:uFillTx/>
              <a:latin typeface="Arial"/>
            </a:endParaRPr>
          </a:p>
        </p:txBody>
      </p:sp>
      <p:sp>
        <p:nvSpPr>
          <p:cNvPr id="9" name="CustomShape 28">
            <a:extLst>
              <a:ext uri="{FF2B5EF4-FFF2-40B4-BE49-F238E27FC236}">
                <a16:creationId xmlns:a16="http://schemas.microsoft.com/office/drawing/2014/main" id="{6F35BA13-D842-09AD-0A29-A0DCC1F36C64}"/>
              </a:ext>
            </a:extLst>
          </p:cNvPr>
          <p:cNvSpPr/>
          <p:nvPr/>
        </p:nvSpPr>
        <p:spPr>
          <a:xfrm rot="5400000" flipH="1" flipV="1">
            <a:off x="4026240" y="1190880"/>
            <a:ext cx="433440" cy="943560"/>
          </a:xfrm>
          <a:prstGeom prst="curvedConnector3">
            <a:avLst>
              <a:gd name="adj1" fmla="val 50000"/>
            </a:avLst>
          </a:prstGeom>
          <a:noFill/>
          <a:ln w="12600">
            <a:solidFill>
              <a:schemeClr val="bg2"/>
            </a:solidFill>
            <a:prstDash val="sysDot"/>
            <a:tailEnd type="triangle" w="med" len="med"/>
          </a:ln>
        </p:spPr>
        <p:style>
          <a:lnRef idx="1">
            <a:schemeClr val="accent1"/>
          </a:lnRef>
          <a:fillRef idx="0">
            <a:schemeClr val="accent1"/>
          </a:fillRef>
          <a:effectRef idx="0">
            <a:schemeClr val="accent1"/>
          </a:effectRef>
          <a:fontRef idx="minor"/>
        </p:style>
      </p:sp>
      <p:sp>
        <p:nvSpPr>
          <p:cNvPr id="10" name="CustomShape 29">
            <a:extLst>
              <a:ext uri="{FF2B5EF4-FFF2-40B4-BE49-F238E27FC236}">
                <a16:creationId xmlns:a16="http://schemas.microsoft.com/office/drawing/2014/main" id="{F8E3FB79-F3CA-DEC9-8380-A06D705F159A}"/>
              </a:ext>
            </a:extLst>
          </p:cNvPr>
          <p:cNvSpPr/>
          <p:nvPr/>
        </p:nvSpPr>
        <p:spPr>
          <a:xfrm>
            <a:off x="5257800" y="187200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11" name="CustomShape 30">
            <a:extLst>
              <a:ext uri="{FF2B5EF4-FFF2-40B4-BE49-F238E27FC236}">
                <a16:creationId xmlns:a16="http://schemas.microsoft.com/office/drawing/2014/main" id="{E5215C92-B573-BDBD-7B75-3261831E7A13}"/>
              </a:ext>
            </a:extLst>
          </p:cNvPr>
          <p:cNvSpPr/>
          <p:nvPr/>
        </p:nvSpPr>
        <p:spPr>
          <a:xfrm>
            <a:off x="5613120" y="19540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G</a:t>
            </a:r>
            <a:endParaRPr kumimoji="0" lang="en-US" sz="2160" b="0" i="0" u="none" strike="noStrike" kern="1200" cap="none" spc="-1" normalizeH="0" baseline="0" noProof="0">
              <a:ln>
                <a:noFill/>
              </a:ln>
              <a:solidFill>
                <a:prstClr val="black"/>
              </a:solidFill>
              <a:effectLst/>
              <a:uLnTx/>
              <a:uFillTx/>
              <a:latin typeface="Arial"/>
            </a:endParaRPr>
          </a:p>
        </p:txBody>
      </p:sp>
      <p:sp>
        <p:nvSpPr>
          <p:cNvPr id="12" name="CustomShape 31">
            <a:extLst>
              <a:ext uri="{FF2B5EF4-FFF2-40B4-BE49-F238E27FC236}">
                <a16:creationId xmlns:a16="http://schemas.microsoft.com/office/drawing/2014/main" id="{048474C8-39FB-EC5A-3F1C-725066CBB848}"/>
              </a:ext>
            </a:extLst>
          </p:cNvPr>
          <p:cNvSpPr/>
          <p:nvPr/>
        </p:nvSpPr>
        <p:spPr>
          <a:xfrm rot="16200000" flipH="1">
            <a:off x="5045400" y="1118520"/>
            <a:ext cx="423000" cy="108108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 name="Google Shape;99;g10f0a995c24_0_21">
            <a:extLst>
              <a:ext uri="{FF2B5EF4-FFF2-40B4-BE49-F238E27FC236}">
                <a16:creationId xmlns:a16="http://schemas.microsoft.com/office/drawing/2014/main" id="{FCF7C161-5CD2-3B8F-ADFD-68B57891DA66}"/>
              </a:ext>
            </a:extLst>
          </p:cNvPr>
          <p:cNvSpPr txBox="1">
            <a:spLocks/>
          </p:cNvSpPr>
          <p:nvPr/>
        </p:nvSpPr>
        <p:spPr>
          <a:xfrm>
            <a:off x="277650" y="953700"/>
            <a:ext cx="1081080"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err="1">
                <a:solidFill>
                  <a:schemeClr val="dk1"/>
                </a:solidFill>
                <a:highlight>
                  <a:srgbClr val="FFD966"/>
                </a:highlight>
                <a:latin typeface="Roboto Medium"/>
                <a:ea typeface="Roboto Medium"/>
                <a:sym typeface="Roboto Medium"/>
              </a:rPr>
              <a:t>pom.xml</a:t>
            </a:r>
            <a:endParaRPr lang="en-GB" sz="1800" dirty="0">
              <a:solidFill>
                <a:schemeClr val="dk1"/>
              </a:solidFill>
              <a:highlight>
                <a:srgbClr val="FFD966"/>
              </a:highlight>
              <a:latin typeface="Roboto Medium"/>
              <a:ea typeface="Roboto Medium"/>
              <a:sym typeface="Roboto Medium"/>
            </a:endParaRPr>
          </a:p>
        </p:txBody>
      </p:sp>
      <p:sp>
        <p:nvSpPr>
          <p:cNvPr id="4" name="CustomShape 7">
            <a:extLst>
              <a:ext uri="{FF2B5EF4-FFF2-40B4-BE49-F238E27FC236}">
                <a16:creationId xmlns:a16="http://schemas.microsoft.com/office/drawing/2014/main" id="{9ABA9B4F-472C-15A0-B81F-CDC71D6BF287}"/>
              </a:ext>
            </a:extLst>
          </p:cNvPr>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5" name="CustomShape 8">
            <a:extLst>
              <a:ext uri="{FF2B5EF4-FFF2-40B4-BE49-F238E27FC236}">
                <a16:creationId xmlns:a16="http://schemas.microsoft.com/office/drawing/2014/main" id="{2CF733CF-7CFA-EEA3-8AD6-177CCCBE9C12}"/>
              </a:ext>
            </a:extLst>
          </p:cNvPr>
          <p:cNvSpPr/>
          <p:nvPr/>
        </p:nvSpPr>
        <p:spPr>
          <a:xfrm>
            <a:off x="322992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6" name="CustomShape 9">
            <a:extLst>
              <a:ext uri="{FF2B5EF4-FFF2-40B4-BE49-F238E27FC236}">
                <a16:creationId xmlns:a16="http://schemas.microsoft.com/office/drawing/2014/main" id="{C503D3C4-8DCA-ACD2-F242-4819C4CF9F9B}"/>
              </a:ext>
            </a:extLst>
          </p:cNvPr>
          <p:cNvSpPr/>
          <p:nvPr/>
        </p:nvSpPr>
        <p:spPr>
          <a:xfrm>
            <a:off x="47163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13" name="CustomShape 20">
            <a:extLst>
              <a:ext uri="{FF2B5EF4-FFF2-40B4-BE49-F238E27FC236}">
                <a16:creationId xmlns:a16="http://schemas.microsoft.com/office/drawing/2014/main" id="{42BF7864-BF5E-D520-7D9E-1824D986BE13}"/>
              </a:ext>
            </a:extLst>
          </p:cNvPr>
          <p:cNvSpPr/>
          <p:nvPr/>
        </p:nvSpPr>
        <p:spPr>
          <a:xfrm>
            <a:off x="2064240" y="310752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14" name="CustomShape 21">
            <a:extLst>
              <a:ext uri="{FF2B5EF4-FFF2-40B4-BE49-F238E27FC236}">
                <a16:creationId xmlns:a16="http://schemas.microsoft.com/office/drawing/2014/main" id="{7519AC81-9D78-4197-5786-11CA3823966E}"/>
              </a:ext>
            </a:extLst>
          </p:cNvPr>
          <p:cNvSpPr/>
          <p:nvPr/>
        </p:nvSpPr>
        <p:spPr>
          <a:xfrm>
            <a:off x="358560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B</a:t>
            </a:r>
            <a:endParaRPr kumimoji="0" lang="en-US" sz="2160" b="0" i="0" u="none" strike="noStrike" kern="1200" cap="none" spc="-1" normalizeH="0" baseline="0" noProof="0">
              <a:ln>
                <a:noFill/>
              </a:ln>
              <a:solidFill>
                <a:prstClr val="black"/>
              </a:solidFill>
              <a:effectLst/>
              <a:uLnTx/>
              <a:uFillTx/>
              <a:latin typeface="Arial"/>
            </a:endParaRPr>
          </a:p>
        </p:txBody>
      </p:sp>
      <p:sp>
        <p:nvSpPr>
          <p:cNvPr id="15" name="CustomShape 22">
            <a:extLst>
              <a:ext uri="{FF2B5EF4-FFF2-40B4-BE49-F238E27FC236}">
                <a16:creationId xmlns:a16="http://schemas.microsoft.com/office/drawing/2014/main" id="{B18A2947-FC21-DC9C-D88D-332ED519313D}"/>
              </a:ext>
            </a:extLst>
          </p:cNvPr>
          <p:cNvSpPr/>
          <p:nvPr/>
        </p:nvSpPr>
        <p:spPr>
          <a:xfrm>
            <a:off x="507204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C</a:t>
            </a:r>
            <a:endParaRPr kumimoji="0" lang="en-US" sz="2160" b="0" i="0" u="none" strike="noStrike" kern="1200" cap="none" spc="-1" normalizeH="0" baseline="0" noProof="0">
              <a:ln>
                <a:noFill/>
              </a:ln>
              <a:solidFill>
                <a:prstClr val="black"/>
              </a:solidFill>
              <a:effectLst/>
              <a:uLnTx/>
              <a:uFillTx/>
              <a:latin typeface="Arial"/>
            </a:endParaRPr>
          </a:p>
        </p:txBody>
      </p:sp>
      <p:sp>
        <p:nvSpPr>
          <p:cNvPr id="16" name="CustomShape 13">
            <a:extLst>
              <a:ext uri="{FF2B5EF4-FFF2-40B4-BE49-F238E27FC236}">
                <a16:creationId xmlns:a16="http://schemas.microsoft.com/office/drawing/2014/main" id="{F45B5066-0F0F-17FA-8A7D-EE7BC631B477}"/>
              </a:ext>
            </a:extLst>
          </p:cNvPr>
          <p:cNvSpPr/>
          <p:nvPr/>
        </p:nvSpPr>
        <p:spPr>
          <a:xfrm>
            <a:off x="24692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17" name="CustomShape 14">
            <a:extLst>
              <a:ext uri="{FF2B5EF4-FFF2-40B4-BE49-F238E27FC236}">
                <a16:creationId xmlns:a16="http://schemas.microsoft.com/office/drawing/2014/main" id="{C398E8D5-979D-8095-548D-1E615DF2B042}"/>
              </a:ext>
            </a:extLst>
          </p:cNvPr>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18" name="CustomShape 15">
            <a:extLst>
              <a:ext uri="{FF2B5EF4-FFF2-40B4-BE49-F238E27FC236}">
                <a16:creationId xmlns:a16="http://schemas.microsoft.com/office/drawing/2014/main" id="{F5954102-F02F-DD00-1459-3841BA818E60}"/>
              </a:ext>
            </a:extLst>
          </p:cNvPr>
          <p:cNvSpPr/>
          <p:nvPr/>
        </p:nvSpPr>
        <p:spPr>
          <a:xfrm rot="5400000">
            <a:off x="1591200" y="3468240"/>
            <a:ext cx="542160" cy="77508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19" name="CustomShape 16">
            <a:extLst>
              <a:ext uri="{FF2B5EF4-FFF2-40B4-BE49-F238E27FC236}">
                <a16:creationId xmlns:a16="http://schemas.microsoft.com/office/drawing/2014/main" id="{FAA62D28-9887-6CD1-B6E7-AA2E1FD6C63C}"/>
              </a:ext>
            </a:extLst>
          </p:cNvPr>
          <p:cNvSpPr/>
          <p:nvPr/>
        </p:nvSpPr>
        <p:spPr>
          <a:xfrm rot="16200000" flipH="1">
            <a:off x="2358360" y="3476160"/>
            <a:ext cx="542160" cy="75924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0" name="CustomShape 17">
            <a:extLst>
              <a:ext uri="{FF2B5EF4-FFF2-40B4-BE49-F238E27FC236}">
                <a16:creationId xmlns:a16="http://schemas.microsoft.com/office/drawing/2014/main" id="{C1E7A41C-E2B2-18A1-A4EE-BCFAB8DC2A5F}"/>
              </a:ext>
            </a:extLst>
          </p:cNvPr>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1" name="CustomShape 18">
            <a:extLst>
              <a:ext uri="{FF2B5EF4-FFF2-40B4-BE49-F238E27FC236}">
                <a16:creationId xmlns:a16="http://schemas.microsoft.com/office/drawing/2014/main" id="{AA49845F-2BBF-4F13-6861-E74E2996DB73}"/>
              </a:ext>
            </a:extLst>
          </p:cNvPr>
          <p:cNvSpPr/>
          <p:nvPr/>
        </p:nvSpPr>
        <p:spPr>
          <a:xfrm flipH="1">
            <a:off x="5254920" y="3584880"/>
            <a:ext cx="360" cy="54216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2" name="CustomShape 23">
            <a:extLst>
              <a:ext uri="{FF2B5EF4-FFF2-40B4-BE49-F238E27FC236}">
                <a16:creationId xmlns:a16="http://schemas.microsoft.com/office/drawing/2014/main" id="{ADDFF823-3F02-E42D-D9F9-A0977FE208AA}"/>
              </a:ext>
            </a:extLst>
          </p:cNvPr>
          <p:cNvSpPr/>
          <p:nvPr/>
        </p:nvSpPr>
        <p:spPr>
          <a:xfrm>
            <a:off x="1287720" y="42346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23" name="CustomShape 24">
            <a:extLst>
              <a:ext uri="{FF2B5EF4-FFF2-40B4-BE49-F238E27FC236}">
                <a16:creationId xmlns:a16="http://schemas.microsoft.com/office/drawing/2014/main" id="{9ABF3F07-17F3-CDDE-6F41-32E824AB441B}"/>
              </a:ext>
            </a:extLst>
          </p:cNvPr>
          <p:cNvSpPr/>
          <p:nvPr/>
        </p:nvSpPr>
        <p:spPr>
          <a:xfrm>
            <a:off x="2823120" y="4221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E</a:t>
            </a:r>
            <a:endParaRPr kumimoji="0" lang="en-US" sz="2160" b="0" i="0" u="none" strike="noStrike" kern="1200" cap="none" spc="-1" normalizeH="0" baseline="0" noProof="0">
              <a:ln>
                <a:noFill/>
              </a:ln>
              <a:solidFill>
                <a:prstClr val="black"/>
              </a:solidFill>
              <a:effectLst/>
              <a:uLnTx/>
              <a:uFillTx/>
              <a:latin typeface="Arial"/>
            </a:endParaRPr>
          </a:p>
        </p:txBody>
      </p:sp>
      <p:sp>
        <p:nvSpPr>
          <p:cNvPr id="24" name="CustomShape 25">
            <a:extLst>
              <a:ext uri="{FF2B5EF4-FFF2-40B4-BE49-F238E27FC236}">
                <a16:creationId xmlns:a16="http://schemas.microsoft.com/office/drawing/2014/main" id="{5F0C5102-4683-E0AD-2267-F0E139ED27E9}"/>
              </a:ext>
            </a:extLst>
          </p:cNvPr>
          <p:cNvSpPr/>
          <p:nvPr/>
        </p:nvSpPr>
        <p:spPr>
          <a:xfrm>
            <a:off x="5072040" y="421020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
        <p:nvSpPr>
          <p:cNvPr id="25" name="CustomShape 10">
            <a:extLst>
              <a:ext uri="{FF2B5EF4-FFF2-40B4-BE49-F238E27FC236}">
                <a16:creationId xmlns:a16="http://schemas.microsoft.com/office/drawing/2014/main" id="{F307717A-9A1D-7A78-5D20-D9AC0DE58269}"/>
              </a:ext>
            </a:extLst>
          </p:cNvPr>
          <p:cNvSpPr/>
          <p:nvPr/>
        </p:nvSpPr>
        <p:spPr>
          <a:xfrm rot="5400000">
            <a:off x="2740320" y="1973160"/>
            <a:ext cx="542160" cy="151992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6" name="CustomShape 12">
            <a:extLst>
              <a:ext uri="{FF2B5EF4-FFF2-40B4-BE49-F238E27FC236}">
                <a16:creationId xmlns:a16="http://schemas.microsoft.com/office/drawing/2014/main" id="{2045C7D5-8243-7097-F7D6-4A1F99504A91}"/>
              </a:ext>
            </a:extLst>
          </p:cNvPr>
          <p:cNvSpPr/>
          <p:nvPr/>
        </p:nvSpPr>
        <p:spPr>
          <a:xfrm>
            <a:off x="3771360" y="2462040"/>
            <a:ext cx="360" cy="54216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7" name="CustomShape 11">
            <a:extLst>
              <a:ext uri="{FF2B5EF4-FFF2-40B4-BE49-F238E27FC236}">
                <a16:creationId xmlns:a16="http://schemas.microsoft.com/office/drawing/2014/main" id="{F7559EA2-43CB-0317-1D95-93C2D0D8CBFF}"/>
              </a:ext>
            </a:extLst>
          </p:cNvPr>
          <p:cNvSpPr/>
          <p:nvPr/>
        </p:nvSpPr>
        <p:spPr>
          <a:xfrm rot="16200000" flipH="1">
            <a:off x="4242600" y="1990440"/>
            <a:ext cx="542160" cy="148500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2192909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753840" y="3952800"/>
            <a:ext cx="7599960" cy="861840"/>
          </a:xfrm>
          <a:prstGeom prst="rect">
            <a:avLst/>
          </a:prstGeom>
          <a:solidFill>
            <a:srgbClr val="1954A6">
              <a:alpha val="74902"/>
            </a:srgbClr>
          </a:solidFill>
          <a:ln w="12700">
            <a:solidFill>
              <a:schemeClr val="bg2"/>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SE" sz="1350" kern="1200" spc="-1" dirty="0">
                <a:solidFill>
                  <a:srgbClr val="FFD966"/>
                </a:solidFill>
                <a:latin typeface="Equity Text A" pitchFamily="2" charset="77"/>
              </a:rPr>
              <a:t>Transitive dependencies</a:t>
            </a:r>
            <a:endParaRPr lang="en-US" sz="1350" kern="1200" spc="-1" dirty="0">
              <a:solidFill>
                <a:srgbClr val="FFD966"/>
              </a:solidFill>
              <a:latin typeface="Equity Text A" pitchFamily="2" charset="77"/>
            </a:endParaRPr>
          </a:p>
        </p:txBody>
      </p:sp>
      <p:sp>
        <p:nvSpPr>
          <p:cNvPr id="215" name="CustomShape 2"/>
          <p:cNvSpPr/>
          <p:nvPr/>
        </p:nvSpPr>
        <p:spPr>
          <a:xfrm>
            <a:off x="5039640" y="1742040"/>
            <a:ext cx="3319920" cy="851400"/>
          </a:xfrm>
          <a:prstGeom prst="rect">
            <a:avLst/>
          </a:prstGeom>
          <a:solidFill>
            <a:srgbClr val="1954A6">
              <a:alpha val="74902"/>
            </a:srgbClr>
          </a:solidFill>
          <a:ln w="12700">
            <a:solidFill>
              <a:schemeClr val="bg2"/>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1" normalizeH="0" baseline="0" noProof="0" dirty="0">
                <a:ln>
                  <a:noFill/>
                </a:ln>
                <a:solidFill>
                  <a:srgbClr val="FFD966"/>
                </a:solidFill>
                <a:effectLst/>
                <a:uLnTx/>
                <a:uFillTx/>
                <a:latin typeface="Equity Text A" pitchFamily="2" charset="77"/>
              </a:rPr>
              <a:t>Inherited dependency</a:t>
            </a:r>
          </a:p>
        </p:txBody>
      </p:sp>
      <p:sp>
        <p:nvSpPr>
          <p:cNvPr id="216" name="CustomShape 3"/>
          <p:cNvSpPr/>
          <p:nvPr/>
        </p:nvSpPr>
        <p:spPr>
          <a:xfrm>
            <a:off x="1514520" y="2886480"/>
            <a:ext cx="6845040" cy="861840"/>
          </a:xfrm>
          <a:prstGeom prst="rect">
            <a:avLst/>
          </a:prstGeom>
          <a:solidFill>
            <a:srgbClr val="1954A6">
              <a:alpha val="74902"/>
            </a:srgbClr>
          </a:solidFill>
          <a:ln w="12700">
            <a:solidFill>
              <a:schemeClr val="bg2"/>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r">
              <a:buClrTx/>
            </a:pPr>
            <a:r>
              <a:rPr lang="en-SE" sz="1350" kern="1200" spc="-1" dirty="0">
                <a:solidFill>
                  <a:srgbClr val="FFD966"/>
                </a:solidFill>
                <a:latin typeface="Equity Text A" pitchFamily="2" charset="77"/>
              </a:rPr>
              <a:t>Direct dependencies</a:t>
            </a:r>
            <a:endParaRPr lang="en-US" sz="1350" kern="1200" spc="-1" dirty="0">
              <a:solidFill>
                <a:srgbClr val="FFD966"/>
              </a:solidFill>
              <a:latin typeface="Equity Text A" pitchFamily="2" charset="77"/>
            </a:endParaRPr>
          </a:p>
        </p:txBody>
      </p:sp>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1" normalizeH="0" baseline="0" noProof="0">
              <a:ln>
                <a:noFill/>
              </a:ln>
              <a:solidFill>
                <a:prstClr val="black"/>
              </a:solidFill>
              <a:effectLst/>
              <a:uLnTx/>
              <a:uFillTx/>
              <a:latin typeface="Arial"/>
            </a:endParaRPr>
          </a:p>
        </p:txBody>
      </p:sp>
      <p:sp>
        <p:nvSpPr>
          <p:cNvPr id="219" name="CustomShape 6"/>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20" name="CustomShape 7"/>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21" name="CustomShape 8"/>
          <p:cNvSpPr/>
          <p:nvPr/>
        </p:nvSpPr>
        <p:spPr>
          <a:xfrm>
            <a:off x="322992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22" name="CustomShape 9"/>
          <p:cNvSpPr/>
          <p:nvPr/>
        </p:nvSpPr>
        <p:spPr>
          <a:xfrm>
            <a:off x="47163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23" name="CustomShape 10"/>
          <p:cNvSpPr/>
          <p:nvPr/>
        </p:nvSpPr>
        <p:spPr>
          <a:xfrm rot="5400000">
            <a:off x="2740320" y="1973160"/>
            <a:ext cx="542160" cy="151992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24" name="CustomShape 11"/>
          <p:cNvSpPr/>
          <p:nvPr/>
        </p:nvSpPr>
        <p:spPr>
          <a:xfrm rot="16200000" flipH="1">
            <a:off x="4242600" y="1990440"/>
            <a:ext cx="542160" cy="148500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25" name="CustomShape 12"/>
          <p:cNvSpPr/>
          <p:nvPr/>
        </p:nvSpPr>
        <p:spPr>
          <a:xfrm>
            <a:off x="3771360" y="2462040"/>
            <a:ext cx="360" cy="54216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26" name="CustomShape 13"/>
          <p:cNvSpPr/>
          <p:nvPr/>
        </p:nvSpPr>
        <p:spPr>
          <a:xfrm>
            <a:off x="24692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27" name="CustomShape 14"/>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28" name="CustomShape 15"/>
          <p:cNvSpPr/>
          <p:nvPr/>
        </p:nvSpPr>
        <p:spPr>
          <a:xfrm rot="5400000">
            <a:off x="1591200" y="3468240"/>
            <a:ext cx="542160" cy="77508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29" name="CustomShape 16"/>
          <p:cNvSpPr/>
          <p:nvPr/>
        </p:nvSpPr>
        <p:spPr>
          <a:xfrm rot="16200000" flipH="1">
            <a:off x="2358360" y="3476160"/>
            <a:ext cx="542160" cy="75924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30" name="CustomShape 17"/>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31" name="CustomShape 18"/>
          <p:cNvSpPr/>
          <p:nvPr/>
        </p:nvSpPr>
        <p:spPr>
          <a:xfrm flipH="1">
            <a:off x="5254920" y="3584880"/>
            <a:ext cx="360" cy="54216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32" name="CustomShape 19"/>
          <p:cNvSpPr/>
          <p:nvPr/>
        </p:nvSpPr>
        <p:spPr>
          <a:xfrm>
            <a:off x="3585600" y="200448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233" name="CustomShape 20"/>
          <p:cNvSpPr/>
          <p:nvPr/>
        </p:nvSpPr>
        <p:spPr>
          <a:xfrm>
            <a:off x="2064240" y="310752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234" name="CustomShape 21"/>
          <p:cNvSpPr/>
          <p:nvPr/>
        </p:nvSpPr>
        <p:spPr>
          <a:xfrm>
            <a:off x="358560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B</a:t>
            </a:r>
            <a:endParaRPr kumimoji="0" lang="en-US" sz="2160" b="0" i="0" u="none" strike="noStrike" kern="1200" cap="none" spc="-1" normalizeH="0" baseline="0" noProof="0">
              <a:ln>
                <a:noFill/>
              </a:ln>
              <a:solidFill>
                <a:prstClr val="black"/>
              </a:solidFill>
              <a:effectLst/>
              <a:uLnTx/>
              <a:uFillTx/>
              <a:latin typeface="Arial"/>
            </a:endParaRPr>
          </a:p>
        </p:txBody>
      </p:sp>
      <p:sp>
        <p:nvSpPr>
          <p:cNvPr id="235" name="CustomShape 22"/>
          <p:cNvSpPr/>
          <p:nvPr/>
        </p:nvSpPr>
        <p:spPr>
          <a:xfrm>
            <a:off x="5072040" y="31226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C</a:t>
            </a:r>
            <a:endParaRPr kumimoji="0" lang="en-US" sz="2160" b="0" i="0" u="none" strike="noStrike" kern="1200" cap="none" spc="-1" normalizeH="0" baseline="0" noProof="0">
              <a:ln>
                <a:noFill/>
              </a:ln>
              <a:solidFill>
                <a:prstClr val="black"/>
              </a:solidFill>
              <a:effectLst/>
              <a:uLnTx/>
              <a:uFillTx/>
              <a:latin typeface="Arial"/>
            </a:endParaRPr>
          </a:p>
        </p:txBody>
      </p:sp>
      <p:sp>
        <p:nvSpPr>
          <p:cNvPr id="236" name="CustomShape 23"/>
          <p:cNvSpPr/>
          <p:nvPr/>
        </p:nvSpPr>
        <p:spPr>
          <a:xfrm>
            <a:off x="1287720" y="42346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237" name="CustomShape 24"/>
          <p:cNvSpPr/>
          <p:nvPr/>
        </p:nvSpPr>
        <p:spPr>
          <a:xfrm>
            <a:off x="2823120" y="4221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E</a:t>
            </a:r>
            <a:endParaRPr kumimoji="0" lang="en-US" sz="2160" b="0" i="0" u="none" strike="noStrike" kern="1200" cap="none" spc="-1" normalizeH="0" baseline="0" noProof="0">
              <a:ln>
                <a:noFill/>
              </a:ln>
              <a:solidFill>
                <a:prstClr val="black"/>
              </a:solidFill>
              <a:effectLst/>
              <a:uLnTx/>
              <a:uFillTx/>
              <a:latin typeface="Arial"/>
            </a:endParaRPr>
          </a:p>
        </p:txBody>
      </p:sp>
      <p:sp>
        <p:nvSpPr>
          <p:cNvPr id="238" name="CustomShape 25"/>
          <p:cNvSpPr/>
          <p:nvPr/>
        </p:nvSpPr>
        <p:spPr>
          <a:xfrm>
            <a:off x="5072040" y="421020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
        <p:nvSpPr>
          <p:cNvPr id="239" name="CustomShape 26"/>
          <p:cNvSpPr/>
          <p:nvPr/>
        </p:nvSpPr>
        <p:spPr>
          <a:xfrm>
            <a:off x="4174920" y="868320"/>
            <a:ext cx="1081080" cy="577800"/>
          </a:xfrm>
          <a:prstGeom prst="roundRect">
            <a:avLst>
              <a:gd name="adj" fmla="val 16667"/>
            </a:avLst>
          </a:prstGeom>
          <a:solidFill>
            <a:srgbClr val="711BA6"/>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40" name="CustomShape 27"/>
          <p:cNvSpPr/>
          <p:nvPr/>
        </p:nvSpPr>
        <p:spPr>
          <a:xfrm>
            <a:off x="4530600" y="99036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Q</a:t>
            </a:r>
            <a:endParaRPr kumimoji="0" lang="en-US" sz="2160" b="0" i="0" u="none" strike="noStrike" kern="1200" cap="none" spc="-1" normalizeH="0" baseline="0" noProof="0">
              <a:ln>
                <a:noFill/>
              </a:ln>
              <a:solidFill>
                <a:prstClr val="black"/>
              </a:solidFill>
              <a:effectLst/>
              <a:uLnTx/>
              <a:uFillTx/>
              <a:latin typeface="Arial"/>
            </a:endParaRPr>
          </a:p>
        </p:txBody>
      </p:sp>
      <p:sp>
        <p:nvSpPr>
          <p:cNvPr id="241" name="CustomShape 28"/>
          <p:cNvSpPr/>
          <p:nvPr/>
        </p:nvSpPr>
        <p:spPr>
          <a:xfrm rot="5400000" flipH="1" flipV="1">
            <a:off x="4026240" y="1190880"/>
            <a:ext cx="433440" cy="943560"/>
          </a:xfrm>
          <a:prstGeom prst="curvedConnector3">
            <a:avLst>
              <a:gd name="adj1" fmla="val 50000"/>
            </a:avLst>
          </a:prstGeom>
          <a:noFill/>
          <a:ln w="12600">
            <a:solidFill>
              <a:schemeClr val="bg2"/>
            </a:solidFill>
            <a:prstDash val="sysDot"/>
            <a:tailEnd type="triangle" w="med" len="med"/>
          </a:ln>
        </p:spPr>
        <p:style>
          <a:lnRef idx="1">
            <a:schemeClr val="accent1"/>
          </a:lnRef>
          <a:fillRef idx="0">
            <a:schemeClr val="accent1"/>
          </a:fillRef>
          <a:effectRef idx="0">
            <a:schemeClr val="accent1"/>
          </a:effectRef>
          <a:fontRef idx="minor"/>
        </p:style>
      </p:sp>
      <p:sp>
        <p:nvSpPr>
          <p:cNvPr id="242" name="CustomShape 29"/>
          <p:cNvSpPr/>
          <p:nvPr/>
        </p:nvSpPr>
        <p:spPr>
          <a:xfrm>
            <a:off x="5257800" y="187200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43" name="CustomShape 30"/>
          <p:cNvSpPr/>
          <p:nvPr/>
        </p:nvSpPr>
        <p:spPr>
          <a:xfrm>
            <a:off x="5613120" y="19540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G</a:t>
            </a:r>
            <a:endParaRPr kumimoji="0" lang="en-US" sz="2160" b="0" i="0" u="none" strike="noStrike" kern="1200" cap="none" spc="-1" normalizeH="0" baseline="0" noProof="0">
              <a:ln>
                <a:noFill/>
              </a:ln>
              <a:solidFill>
                <a:prstClr val="black"/>
              </a:solidFill>
              <a:effectLst/>
              <a:uLnTx/>
              <a:uFillTx/>
              <a:latin typeface="Arial"/>
            </a:endParaRPr>
          </a:p>
        </p:txBody>
      </p:sp>
      <p:sp>
        <p:nvSpPr>
          <p:cNvPr id="244" name="CustomShape 31"/>
          <p:cNvSpPr/>
          <p:nvPr/>
        </p:nvSpPr>
        <p:spPr>
          <a:xfrm rot="16200000" flipH="1">
            <a:off x="5045400" y="1118520"/>
            <a:ext cx="423000" cy="108108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2" name="Google Shape;99;g10f0a995c24_0_21">
            <a:extLst>
              <a:ext uri="{FF2B5EF4-FFF2-40B4-BE49-F238E27FC236}">
                <a16:creationId xmlns:a16="http://schemas.microsoft.com/office/drawing/2014/main" id="{AB2A5D64-4918-7268-B3C4-0E3D93C3BCC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Dependency tree</a:t>
            </a:r>
          </a:p>
        </p:txBody>
      </p:sp>
      <p:sp>
        <p:nvSpPr>
          <p:cNvPr id="3" name="Google Shape;99;g10f0a995c24_0_21">
            <a:extLst>
              <a:ext uri="{FF2B5EF4-FFF2-40B4-BE49-F238E27FC236}">
                <a16:creationId xmlns:a16="http://schemas.microsoft.com/office/drawing/2014/main" id="{22EEAB82-65A9-00B9-ED81-5B5A5FFD2D28}"/>
              </a:ext>
            </a:extLst>
          </p:cNvPr>
          <p:cNvSpPr txBox="1">
            <a:spLocks/>
          </p:cNvSpPr>
          <p:nvPr/>
        </p:nvSpPr>
        <p:spPr>
          <a:xfrm>
            <a:off x="277650" y="953700"/>
            <a:ext cx="1081080"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err="1">
                <a:solidFill>
                  <a:schemeClr val="dk1"/>
                </a:solidFill>
                <a:highlight>
                  <a:srgbClr val="FFD966"/>
                </a:highlight>
                <a:latin typeface="Roboto Medium"/>
                <a:ea typeface="Roboto Medium"/>
                <a:sym typeface="Roboto Medium"/>
              </a:rPr>
              <a:t>pom.xml</a:t>
            </a:r>
            <a:endParaRPr lang="en-GB" sz="1800" dirty="0">
              <a:solidFill>
                <a:schemeClr val="dk1"/>
              </a:solidFill>
              <a:highlight>
                <a:srgbClr val="FFD966"/>
              </a:highlight>
              <a:latin typeface="Roboto Medium"/>
              <a:ea typeface="Roboto Medium"/>
              <a:sym typeface="Roboto Medium"/>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1" normalizeH="0" baseline="0" noProof="0">
              <a:ln>
                <a:noFill/>
              </a:ln>
              <a:solidFill>
                <a:prstClr val="black"/>
              </a:solidFill>
              <a:effectLst/>
              <a:uLnTx/>
              <a:uFillTx/>
              <a:latin typeface="Arial"/>
            </a:endParaRPr>
          </a:p>
        </p:txBody>
      </p:sp>
      <p:sp>
        <p:nvSpPr>
          <p:cNvPr id="246" name="CustomShape 2"/>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47" name="CustomShape 3"/>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48" name="CustomShape 4"/>
          <p:cNvSpPr/>
          <p:nvPr/>
        </p:nvSpPr>
        <p:spPr>
          <a:xfrm>
            <a:off x="322992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49" name="CustomShape 5"/>
          <p:cNvSpPr/>
          <p:nvPr/>
        </p:nvSpPr>
        <p:spPr>
          <a:xfrm>
            <a:off x="47163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50" name="CustomShape 6"/>
          <p:cNvSpPr/>
          <p:nvPr/>
        </p:nvSpPr>
        <p:spPr>
          <a:xfrm rot="10800000" flipV="1">
            <a:off x="2193120" y="2259360"/>
            <a:ext cx="1285920" cy="926640"/>
          </a:xfrm>
          <a:prstGeom prst="curvedConnector2">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251" name="CustomShape 7"/>
          <p:cNvSpPr/>
          <p:nvPr/>
        </p:nvSpPr>
        <p:spPr>
          <a:xfrm>
            <a:off x="24692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52" name="CustomShape 8"/>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53" name="CustomShape 9"/>
          <p:cNvSpPr/>
          <p:nvPr/>
        </p:nvSpPr>
        <p:spPr>
          <a:xfrm rot="5400000">
            <a:off x="1372320" y="3493440"/>
            <a:ext cx="936720" cy="700920"/>
          </a:xfrm>
          <a:prstGeom prst="curvedConnector3">
            <a:avLst>
              <a:gd name="adj1" fmla="val 50000"/>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254" name="CustomShape 10"/>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55" name="CustomShape 11"/>
          <p:cNvSpPr/>
          <p:nvPr/>
        </p:nvSpPr>
        <p:spPr>
          <a:xfrm>
            <a:off x="3044520" y="170280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dirty="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dirty="0">
              <a:ln>
                <a:noFill/>
              </a:ln>
              <a:solidFill>
                <a:prstClr val="black"/>
              </a:solidFill>
              <a:effectLst/>
              <a:uLnTx/>
              <a:uFillTx/>
              <a:latin typeface="Arial"/>
            </a:endParaRPr>
          </a:p>
        </p:txBody>
      </p:sp>
      <p:sp>
        <p:nvSpPr>
          <p:cNvPr id="256" name="CustomShape 12"/>
          <p:cNvSpPr/>
          <p:nvPr/>
        </p:nvSpPr>
        <p:spPr>
          <a:xfrm>
            <a:off x="1515240" y="27950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257" name="CustomShape 13"/>
          <p:cNvSpPr/>
          <p:nvPr/>
        </p:nvSpPr>
        <p:spPr>
          <a:xfrm>
            <a:off x="3044520" y="28198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B</a:t>
            </a:r>
            <a:endParaRPr kumimoji="0" lang="en-US" sz="2160" b="0" i="0" u="none" strike="noStrike" kern="1200" cap="none" spc="-1" normalizeH="0" baseline="0" noProof="0">
              <a:ln>
                <a:noFill/>
              </a:ln>
              <a:solidFill>
                <a:prstClr val="black"/>
              </a:solidFill>
              <a:effectLst/>
              <a:uLnTx/>
              <a:uFillTx/>
              <a:latin typeface="Arial"/>
            </a:endParaRPr>
          </a:p>
        </p:txBody>
      </p:sp>
      <p:sp>
        <p:nvSpPr>
          <p:cNvPr id="258" name="CustomShape 14"/>
          <p:cNvSpPr/>
          <p:nvPr/>
        </p:nvSpPr>
        <p:spPr>
          <a:xfrm>
            <a:off x="4532040" y="28198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C</a:t>
            </a:r>
            <a:endParaRPr kumimoji="0" lang="en-US" sz="2160" b="0" i="0" u="none" strike="noStrike" kern="1200" cap="none" spc="-1" normalizeH="0" baseline="0" noProof="0">
              <a:ln>
                <a:noFill/>
              </a:ln>
              <a:solidFill>
                <a:prstClr val="black"/>
              </a:solidFill>
              <a:effectLst/>
              <a:uLnTx/>
              <a:uFillTx/>
              <a:latin typeface="Arial"/>
            </a:endParaRPr>
          </a:p>
        </p:txBody>
      </p:sp>
      <p:sp>
        <p:nvSpPr>
          <p:cNvPr id="259" name="CustomShape 15"/>
          <p:cNvSpPr/>
          <p:nvPr/>
        </p:nvSpPr>
        <p:spPr>
          <a:xfrm>
            <a:off x="75492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260" name="CustomShape 16"/>
          <p:cNvSpPr/>
          <p:nvPr/>
        </p:nvSpPr>
        <p:spPr>
          <a:xfrm>
            <a:off x="228348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E</a:t>
            </a:r>
            <a:endParaRPr kumimoji="0" lang="en-US" sz="2160" b="0" i="0" u="none" strike="noStrike" kern="1200" cap="none" spc="-1" normalizeH="0" baseline="0" noProof="0">
              <a:ln>
                <a:noFill/>
              </a:ln>
              <a:solidFill>
                <a:prstClr val="black"/>
              </a:solidFill>
              <a:effectLst/>
              <a:uLnTx/>
              <a:uFillTx/>
              <a:latin typeface="Arial"/>
            </a:endParaRPr>
          </a:p>
        </p:txBody>
      </p:sp>
      <p:sp>
        <p:nvSpPr>
          <p:cNvPr id="261" name="CustomShape 17"/>
          <p:cNvSpPr/>
          <p:nvPr/>
        </p:nvSpPr>
        <p:spPr>
          <a:xfrm>
            <a:off x="453204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
        <p:nvSpPr>
          <p:cNvPr id="262" name="CustomShape 18"/>
          <p:cNvSpPr/>
          <p:nvPr/>
        </p:nvSpPr>
        <p:spPr>
          <a:xfrm>
            <a:off x="2018520" y="3187440"/>
            <a:ext cx="344520" cy="189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63" name="CustomShape 19"/>
          <p:cNvSpPr/>
          <p:nvPr/>
        </p:nvSpPr>
        <p:spPr>
          <a:xfrm>
            <a:off x="3454200" y="2212920"/>
            <a:ext cx="96480" cy="89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64" name="CustomShape 20"/>
          <p:cNvSpPr/>
          <p:nvPr/>
        </p:nvSpPr>
        <p:spPr>
          <a:xfrm>
            <a:off x="1424520" y="4313880"/>
            <a:ext cx="126720" cy="7056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65" name="CustomShape 21"/>
          <p:cNvSpPr/>
          <p:nvPr/>
        </p:nvSpPr>
        <p:spPr>
          <a:xfrm rot="16200000" flipH="1">
            <a:off x="3651120" y="2580120"/>
            <a:ext cx="2192040" cy="1480680"/>
          </a:xfrm>
          <a:prstGeom prst="curvedConnector3">
            <a:avLst>
              <a:gd name="adj1" fmla="val 64816"/>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266" name="CustomShape 22"/>
          <p:cNvSpPr/>
          <p:nvPr/>
        </p:nvSpPr>
        <p:spPr>
          <a:xfrm>
            <a:off x="3915000" y="2099520"/>
            <a:ext cx="191160" cy="135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67" name="CustomShape 23"/>
          <p:cNvSpPr/>
          <p:nvPr/>
        </p:nvSpPr>
        <p:spPr>
          <a:xfrm>
            <a:off x="5289480" y="4417920"/>
            <a:ext cx="397440" cy="143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68" name="CustomShape 24"/>
          <p:cNvSpPr/>
          <p:nvPr/>
        </p:nvSpPr>
        <p:spPr>
          <a:xfrm>
            <a:off x="4174920" y="868320"/>
            <a:ext cx="1081080" cy="577800"/>
          </a:xfrm>
          <a:prstGeom prst="roundRect">
            <a:avLst>
              <a:gd name="adj" fmla="val 16667"/>
            </a:avLst>
          </a:prstGeom>
          <a:solidFill>
            <a:srgbClr val="711BA6"/>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69" name="CustomShape 25"/>
          <p:cNvSpPr/>
          <p:nvPr/>
        </p:nvSpPr>
        <p:spPr>
          <a:xfrm>
            <a:off x="3989160" y="69372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dirty="0">
                <a:ln>
                  <a:noFill/>
                </a:ln>
                <a:solidFill>
                  <a:srgbClr val="012639"/>
                </a:solidFill>
                <a:effectLst/>
                <a:uLnTx/>
                <a:uFillTx/>
                <a:latin typeface="BITSTREAM VERA SANS MONO"/>
                <a:ea typeface="DejaVu Sans"/>
              </a:rPr>
              <a:t>Q</a:t>
            </a:r>
            <a:endParaRPr kumimoji="0" lang="en-US" sz="2160" b="0" i="0" u="none" strike="noStrike" kern="1200" cap="none" spc="-1" normalizeH="0" baseline="0" noProof="0" dirty="0">
              <a:ln>
                <a:noFill/>
              </a:ln>
              <a:solidFill>
                <a:prstClr val="black"/>
              </a:solidFill>
              <a:effectLst/>
              <a:uLnTx/>
              <a:uFillTx/>
              <a:latin typeface="Arial"/>
            </a:endParaRPr>
          </a:p>
        </p:txBody>
      </p:sp>
      <p:sp>
        <p:nvSpPr>
          <p:cNvPr id="270" name="CustomShape 26"/>
          <p:cNvSpPr/>
          <p:nvPr/>
        </p:nvSpPr>
        <p:spPr>
          <a:xfrm>
            <a:off x="5257800" y="187200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71" name="CustomShape 27"/>
          <p:cNvSpPr/>
          <p:nvPr/>
        </p:nvSpPr>
        <p:spPr>
          <a:xfrm>
            <a:off x="5068440" y="16970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G</a:t>
            </a:r>
            <a:endParaRPr kumimoji="0" lang="en-US" sz="216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151561"/>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Static bytecode analysis</a:t>
            </a:r>
          </a:p>
        </p:txBody>
      </p:sp>
      <p:sp>
        <p:nvSpPr>
          <p:cNvPr id="3" name="Google Shape;99;g10f0a995c24_0_21">
            <a:extLst>
              <a:ext uri="{FF2B5EF4-FFF2-40B4-BE49-F238E27FC236}">
                <a16:creationId xmlns:a16="http://schemas.microsoft.com/office/drawing/2014/main" id="{900BD85B-C036-319C-182F-71FDCD0E3367}"/>
              </a:ext>
            </a:extLst>
          </p:cNvPr>
          <p:cNvSpPr txBox="1">
            <a:spLocks/>
          </p:cNvSpPr>
          <p:nvPr/>
        </p:nvSpPr>
        <p:spPr>
          <a:xfrm>
            <a:off x="277650" y="738958"/>
            <a:ext cx="3345314"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a:solidFill>
                  <a:schemeClr val="dk1"/>
                </a:solidFill>
                <a:highlight>
                  <a:srgbClr val="FFD966"/>
                </a:highlight>
                <a:latin typeface="Roboto Medium"/>
                <a:ea typeface="Roboto Medium"/>
                <a:sym typeface="Roboto Medium"/>
              </a:rPr>
              <a:t>Detect bloated dependencies</a:t>
            </a:r>
          </a:p>
        </p:txBody>
      </p:sp>
      <p:sp>
        <p:nvSpPr>
          <p:cNvPr id="4" name="TextBox 3">
            <a:extLst>
              <a:ext uri="{FF2B5EF4-FFF2-40B4-BE49-F238E27FC236}">
                <a16:creationId xmlns:a16="http://schemas.microsoft.com/office/drawing/2014/main" id="{B359306D-774B-193B-8754-59D5A2C5B1F8}"/>
              </a:ext>
            </a:extLst>
          </p:cNvPr>
          <p:cNvSpPr txBox="1"/>
          <p:nvPr/>
        </p:nvSpPr>
        <p:spPr>
          <a:xfrm>
            <a:off x="2098964" y="2313709"/>
            <a:ext cx="184731" cy="307777"/>
          </a:xfrm>
          <a:prstGeom prst="rect">
            <a:avLst/>
          </a:prstGeom>
          <a:noFill/>
        </p:spPr>
        <p:txBody>
          <a:bodyPr wrap="none" rtlCol="0">
            <a:spAutoFit/>
          </a:bodyPr>
          <a:lstStyle/>
          <a:p>
            <a:endParaRPr lang="en-SE"/>
          </a:p>
        </p:txBody>
      </p:sp>
    </p:spTree>
    <p:extLst>
      <p:ext uri="{BB962C8B-B14F-4D97-AF65-F5344CB8AC3E}">
        <p14:creationId xmlns:p14="http://schemas.microsoft.com/office/powerpoint/2010/main" val="862150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69"/>
                                        </p:tgtEl>
                                        <p:attrNameLst>
                                          <p:attrName>style.opacity</p:attrName>
                                        </p:attrNameLst>
                                      </p:cBhvr>
                                      <p:to>
                                        <p:strVal val="0.5"/>
                                      </p:to>
                                    </p:set>
                                    <p:animEffect filter="image" prLst="opacity: 0.5">
                                      <p:cBhvr rctx="IE">
                                        <p:cTn id="7" dur="indefinite"/>
                                        <p:tgtEl>
                                          <p:spTgt spid="269"/>
                                        </p:tgtEl>
                                      </p:cBhvr>
                                    </p:animEffect>
                                  </p:childTnLst>
                                </p:cTn>
                              </p:par>
                              <p:par>
                                <p:cTn id="8" presetID="9" presetClass="emph" presetSubtype="0" nodeType="withEffect">
                                  <p:stCondLst>
                                    <p:cond delay="0"/>
                                  </p:stCondLst>
                                  <p:childTnLst>
                                    <p:set>
                                      <p:cBhvr>
                                        <p:cTn id="9" dur="indefinite"/>
                                        <p:tgtEl>
                                          <p:spTgt spid="268"/>
                                        </p:tgtEl>
                                        <p:attrNameLst>
                                          <p:attrName>style.opacity</p:attrName>
                                        </p:attrNameLst>
                                      </p:cBhvr>
                                      <p:to>
                                        <p:strVal val="0.5"/>
                                      </p:to>
                                    </p:set>
                                    <p:animEffect filter="image" prLst="opacity: 0.5">
                                      <p:cBhvr rctx="IE">
                                        <p:cTn id="10" dur="indefinite"/>
                                        <p:tgtEl>
                                          <p:spTgt spid="268"/>
                                        </p:tgtEl>
                                      </p:cBhvr>
                                    </p:animEffect>
                                  </p:childTnLst>
                                </p:cTn>
                              </p:par>
                              <p:par>
                                <p:cTn id="11" presetID="9" presetClass="emph" presetSubtype="0" grpId="0" nodeType="withEffect">
                                  <p:stCondLst>
                                    <p:cond delay="0"/>
                                  </p:stCondLst>
                                  <p:childTnLst>
                                    <p:set>
                                      <p:cBhvr>
                                        <p:cTn id="12" dur="indefinite"/>
                                        <p:tgtEl>
                                          <p:spTgt spid="271"/>
                                        </p:tgtEl>
                                        <p:attrNameLst>
                                          <p:attrName>style.opacity</p:attrName>
                                        </p:attrNameLst>
                                      </p:cBhvr>
                                      <p:to>
                                        <p:strVal val="0.5"/>
                                      </p:to>
                                    </p:set>
                                    <p:animEffect filter="image" prLst="opacity: 0.5">
                                      <p:cBhvr rctx="IE">
                                        <p:cTn id="13" dur="indefinite"/>
                                        <p:tgtEl>
                                          <p:spTgt spid="271"/>
                                        </p:tgtEl>
                                      </p:cBhvr>
                                    </p:animEffect>
                                  </p:childTnLst>
                                </p:cTn>
                              </p:par>
                              <p:par>
                                <p:cTn id="14" presetID="9" presetClass="emph" presetSubtype="0" nodeType="withEffect">
                                  <p:stCondLst>
                                    <p:cond delay="0"/>
                                  </p:stCondLst>
                                  <p:childTnLst>
                                    <p:set>
                                      <p:cBhvr>
                                        <p:cTn id="15" dur="indefinite"/>
                                        <p:tgtEl>
                                          <p:spTgt spid="270"/>
                                        </p:tgtEl>
                                        <p:attrNameLst>
                                          <p:attrName>style.opacity</p:attrName>
                                        </p:attrNameLst>
                                      </p:cBhvr>
                                      <p:to>
                                        <p:strVal val="0.5"/>
                                      </p:to>
                                    </p:set>
                                    <p:animEffect filter="image" prLst="opacity: 0.5">
                                      <p:cBhvr rctx="IE">
                                        <p:cTn id="16" dur="indefinite"/>
                                        <p:tgtEl>
                                          <p:spTgt spid="270"/>
                                        </p:tgtEl>
                                      </p:cBhvr>
                                    </p:animEffect>
                                  </p:childTnLst>
                                </p:cTn>
                              </p:par>
                              <p:par>
                                <p:cTn id="17" presetID="9" presetClass="emph" presetSubtype="0" nodeType="withEffect">
                                  <p:stCondLst>
                                    <p:cond delay="0"/>
                                  </p:stCondLst>
                                  <p:childTnLst>
                                    <p:set>
                                      <p:cBhvr>
                                        <p:cTn id="18" dur="indefinite"/>
                                        <p:tgtEl>
                                          <p:spTgt spid="248"/>
                                        </p:tgtEl>
                                        <p:attrNameLst>
                                          <p:attrName>style.opacity</p:attrName>
                                        </p:attrNameLst>
                                      </p:cBhvr>
                                      <p:to>
                                        <p:strVal val="0.5"/>
                                      </p:to>
                                    </p:set>
                                    <p:animEffect filter="image" prLst="opacity: 0.5">
                                      <p:cBhvr rctx="IE">
                                        <p:cTn id="19" dur="indefinite"/>
                                        <p:tgtEl>
                                          <p:spTgt spid="248"/>
                                        </p:tgtEl>
                                      </p:cBhvr>
                                    </p:animEffect>
                                  </p:childTnLst>
                                </p:cTn>
                              </p:par>
                              <p:par>
                                <p:cTn id="20" presetID="9" presetClass="emph" presetSubtype="0" grpId="0" nodeType="withEffect">
                                  <p:stCondLst>
                                    <p:cond delay="0"/>
                                  </p:stCondLst>
                                  <p:childTnLst>
                                    <p:set>
                                      <p:cBhvr>
                                        <p:cTn id="21" dur="indefinite"/>
                                        <p:tgtEl>
                                          <p:spTgt spid="257"/>
                                        </p:tgtEl>
                                        <p:attrNameLst>
                                          <p:attrName>style.opacity</p:attrName>
                                        </p:attrNameLst>
                                      </p:cBhvr>
                                      <p:to>
                                        <p:strVal val="0.5"/>
                                      </p:to>
                                    </p:set>
                                    <p:animEffect filter="image" prLst="opacity: 0.5">
                                      <p:cBhvr rctx="IE">
                                        <p:cTn id="22" dur="indefinite"/>
                                        <p:tgtEl>
                                          <p:spTgt spid="257"/>
                                        </p:tgtEl>
                                      </p:cBhvr>
                                    </p:animEffect>
                                  </p:childTnLst>
                                </p:cTn>
                              </p:par>
                              <p:par>
                                <p:cTn id="23" presetID="9" presetClass="emph" presetSubtype="0" grpId="0" nodeType="withEffect">
                                  <p:stCondLst>
                                    <p:cond delay="0"/>
                                  </p:stCondLst>
                                  <p:childTnLst>
                                    <p:set>
                                      <p:cBhvr>
                                        <p:cTn id="24" dur="indefinite"/>
                                        <p:tgtEl>
                                          <p:spTgt spid="256"/>
                                        </p:tgtEl>
                                        <p:attrNameLst>
                                          <p:attrName>style.opacity</p:attrName>
                                        </p:attrNameLst>
                                      </p:cBhvr>
                                      <p:to>
                                        <p:strVal val="0.5"/>
                                      </p:to>
                                    </p:set>
                                    <p:animEffect filter="image" prLst="opacity: 0.5">
                                      <p:cBhvr rctx="IE">
                                        <p:cTn id="25" dur="indefinite"/>
                                        <p:tgtEl>
                                          <p:spTgt spid="256"/>
                                        </p:tgtEl>
                                      </p:cBhvr>
                                    </p:animEffect>
                                  </p:childTnLst>
                                </p:cTn>
                              </p:par>
                              <p:par>
                                <p:cTn id="26" presetID="9" presetClass="emph" presetSubtype="0" nodeType="withEffect">
                                  <p:stCondLst>
                                    <p:cond delay="0"/>
                                  </p:stCondLst>
                                  <p:childTnLst>
                                    <p:set>
                                      <p:cBhvr>
                                        <p:cTn id="27" dur="indefinite"/>
                                        <p:tgtEl>
                                          <p:spTgt spid="247"/>
                                        </p:tgtEl>
                                        <p:attrNameLst>
                                          <p:attrName>style.opacity</p:attrName>
                                        </p:attrNameLst>
                                      </p:cBhvr>
                                      <p:to>
                                        <p:strVal val="0.5"/>
                                      </p:to>
                                    </p:set>
                                    <p:animEffect filter="image" prLst="opacity: 0.5">
                                      <p:cBhvr rctx="IE">
                                        <p:cTn id="28" dur="indefinite"/>
                                        <p:tgtEl>
                                          <p:spTgt spid="247"/>
                                        </p:tgtEl>
                                      </p:cBhvr>
                                    </p:animEffect>
                                  </p:childTnLst>
                                </p:cTn>
                              </p:par>
                              <p:par>
                                <p:cTn id="29" presetID="9" presetClass="emph" presetSubtype="0" grpId="0" nodeType="withEffect">
                                  <p:stCondLst>
                                    <p:cond delay="0"/>
                                  </p:stCondLst>
                                  <p:childTnLst>
                                    <p:set>
                                      <p:cBhvr>
                                        <p:cTn id="30" dur="indefinite"/>
                                        <p:tgtEl>
                                          <p:spTgt spid="258"/>
                                        </p:tgtEl>
                                        <p:attrNameLst>
                                          <p:attrName>style.opacity</p:attrName>
                                        </p:attrNameLst>
                                      </p:cBhvr>
                                      <p:to>
                                        <p:strVal val="0.5"/>
                                      </p:to>
                                    </p:set>
                                    <p:animEffect filter="image" prLst="opacity: 0.5">
                                      <p:cBhvr rctx="IE">
                                        <p:cTn id="31" dur="indefinite"/>
                                        <p:tgtEl>
                                          <p:spTgt spid="258"/>
                                        </p:tgtEl>
                                      </p:cBhvr>
                                    </p:animEffect>
                                  </p:childTnLst>
                                </p:cTn>
                              </p:par>
                              <p:par>
                                <p:cTn id="32" presetID="9" presetClass="emph" presetSubtype="0" nodeType="withEffect">
                                  <p:stCondLst>
                                    <p:cond delay="0"/>
                                  </p:stCondLst>
                                  <p:childTnLst>
                                    <p:set>
                                      <p:cBhvr>
                                        <p:cTn id="33" dur="indefinite"/>
                                        <p:tgtEl>
                                          <p:spTgt spid="249"/>
                                        </p:tgtEl>
                                        <p:attrNameLst>
                                          <p:attrName>style.opacity</p:attrName>
                                        </p:attrNameLst>
                                      </p:cBhvr>
                                      <p:to>
                                        <p:strVal val="0.5"/>
                                      </p:to>
                                    </p:set>
                                    <p:animEffect filter="image" prLst="opacity: 0.5">
                                      <p:cBhvr rctx="IE">
                                        <p:cTn id="34" dur="indefinite"/>
                                        <p:tgtEl>
                                          <p:spTgt spid="249"/>
                                        </p:tgtEl>
                                      </p:cBhvr>
                                    </p:animEffect>
                                  </p:childTnLst>
                                </p:cTn>
                              </p:par>
                              <p:par>
                                <p:cTn id="35" presetID="9" presetClass="emph" presetSubtype="0" grpId="0" nodeType="withEffect">
                                  <p:stCondLst>
                                    <p:cond delay="0"/>
                                  </p:stCondLst>
                                  <p:childTnLst>
                                    <p:set>
                                      <p:cBhvr>
                                        <p:cTn id="36" dur="indefinite"/>
                                        <p:tgtEl>
                                          <p:spTgt spid="259"/>
                                        </p:tgtEl>
                                        <p:attrNameLst>
                                          <p:attrName>style.opacity</p:attrName>
                                        </p:attrNameLst>
                                      </p:cBhvr>
                                      <p:to>
                                        <p:strVal val="0.5"/>
                                      </p:to>
                                    </p:set>
                                    <p:animEffect filter="image" prLst="opacity: 0.5">
                                      <p:cBhvr rctx="IE">
                                        <p:cTn id="37" dur="indefinite"/>
                                        <p:tgtEl>
                                          <p:spTgt spid="259"/>
                                        </p:tgtEl>
                                      </p:cBhvr>
                                    </p:animEffect>
                                  </p:childTnLst>
                                </p:cTn>
                              </p:par>
                              <p:par>
                                <p:cTn id="38" presetID="9" presetClass="emph" presetSubtype="0" nodeType="withEffect">
                                  <p:stCondLst>
                                    <p:cond delay="0"/>
                                  </p:stCondLst>
                                  <p:childTnLst>
                                    <p:set>
                                      <p:cBhvr>
                                        <p:cTn id="39" dur="indefinite"/>
                                        <p:tgtEl>
                                          <p:spTgt spid="252"/>
                                        </p:tgtEl>
                                        <p:attrNameLst>
                                          <p:attrName>style.opacity</p:attrName>
                                        </p:attrNameLst>
                                      </p:cBhvr>
                                      <p:to>
                                        <p:strVal val="0.5"/>
                                      </p:to>
                                    </p:set>
                                    <p:animEffect filter="image" prLst="opacity: 0.5">
                                      <p:cBhvr rctx="IE">
                                        <p:cTn id="40" dur="indefinite"/>
                                        <p:tgtEl>
                                          <p:spTgt spid="252"/>
                                        </p:tgtEl>
                                      </p:cBhvr>
                                    </p:animEffect>
                                  </p:childTnLst>
                                </p:cTn>
                              </p:par>
                              <p:par>
                                <p:cTn id="41" presetID="9" presetClass="emph" presetSubtype="0" grpId="0" nodeType="withEffect">
                                  <p:stCondLst>
                                    <p:cond delay="0"/>
                                  </p:stCondLst>
                                  <p:childTnLst>
                                    <p:set>
                                      <p:cBhvr>
                                        <p:cTn id="42" dur="indefinite"/>
                                        <p:tgtEl>
                                          <p:spTgt spid="260"/>
                                        </p:tgtEl>
                                        <p:attrNameLst>
                                          <p:attrName>style.opacity</p:attrName>
                                        </p:attrNameLst>
                                      </p:cBhvr>
                                      <p:to>
                                        <p:strVal val="0.5"/>
                                      </p:to>
                                    </p:set>
                                    <p:animEffect filter="image" prLst="opacity: 0.5">
                                      <p:cBhvr rctx="IE">
                                        <p:cTn id="43" dur="indefinite"/>
                                        <p:tgtEl>
                                          <p:spTgt spid="260"/>
                                        </p:tgtEl>
                                      </p:cBhvr>
                                    </p:animEffect>
                                  </p:childTnLst>
                                </p:cTn>
                              </p:par>
                              <p:par>
                                <p:cTn id="44" presetID="9" presetClass="emph" presetSubtype="0" nodeType="withEffect">
                                  <p:stCondLst>
                                    <p:cond delay="0"/>
                                  </p:stCondLst>
                                  <p:childTnLst>
                                    <p:set>
                                      <p:cBhvr>
                                        <p:cTn id="45" dur="indefinite"/>
                                        <p:tgtEl>
                                          <p:spTgt spid="251"/>
                                        </p:tgtEl>
                                        <p:attrNameLst>
                                          <p:attrName>style.opacity</p:attrName>
                                        </p:attrNameLst>
                                      </p:cBhvr>
                                      <p:to>
                                        <p:strVal val="0.5"/>
                                      </p:to>
                                    </p:set>
                                    <p:animEffect filter="image" prLst="opacity: 0.5">
                                      <p:cBhvr rctx="IE">
                                        <p:cTn id="46" dur="indefinite"/>
                                        <p:tgtEl>
                                          <p:spTgt spid="251"/>
                                        </p:tgtEl>
                                      </p:cBhvr>
                                    </p:animEffect>
                                  </p:childTnLst>
                                </p:cTn>
                              </p:par>
                              <p:par>
                                <p:cTn id="47" presetID="9" presetClass="emph" presetSubtype="0" grpId="0" nodeType="withEffect">
                                  <p:stCondLst>
                                    <p:cond delay="0"/>
                                  </p:stCondLst>
                                  <p:childTnLst>
                                    <p:set>
                                      <p:cBhvr>
                                        <p:cTn id="48" dur="indefinite"/>
                                        <p:tgtEl>
                                          <p:spTgt spid="261"/>
                                        </p:tgtEl>
                                        <p:attrNameLst>
                                          <p:attrName>style.opacity</p:attrName>
                                        </p:attrNameLst>
                                      </p:cBhvr>
                                      <p:to>
                                        <p:strVal val="0.5"/>
                                      </p:to>
                                    </p:set>
                                    <p:animEffect filter="image" prLst="opacity: 0.5">
                                      <p:cBhvr rctx="IE">
                                        <p:cTn id="49" dur="indefinite"/>
                                        <p:tgtEl>
                                          <p:spTgt spid="261"/>
                                        </p:tgtEl>
                                      </p:cBhvr>
                                    </p:animEffect>
                                  </p:childTnLst>
                                </p:cTn>
                              </p:par>
                              <p:par>
                                <p:cTn id="50" presetID="9" presetClass="emph" presetSubtype="0" nodeType="withEffect">
                                  <p:stCondLst>
                                    <p:cond delay="0"/>
                                  </p:stCondLst>
                                  <p:childTnLst>
                                    <p:set>
                                      <p:cBhvr>
                                        <p:cTn id="51" dur="indefinite"/>
                                        <p:tgtEl>
                                          <p:spTgt spid="254"/>
                                        </p:tgtEl>
                                        <p:attrNameLst>
                                          <p:attrName>style.opacity</p:attrName>
                                        </p:attrNameLst>
                                      </p:cBhvr>
                                      <p:to>
                                        <p:strVal val="0.5"/>
                                      </p:to>
                                    </p:set>
                                    <p:animEffect filter="image" prLst="opacity: 0.5">
                                      <p:cBhvr rctx="IE">
                                        <p:cTn id="52" dur="indefinite"/>
                                        <p:tgtEl>
                                          <p:spTgt spid="2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63"/>
                                        </p:tgtEl>
                                        <p:attrNameLst>
                                          <p:attrName>style.visibility</p:attrName>
                                        </p:attrNameLst>
                                      </p:cBhvr>
                                      <p:to>
                                        <p:strVal val="visible"/>
                                      </p:to>
                                    </p:set>
                                    <p:animEffect transition="in" filter="wipe(up)">
                                      <p:cBhvr>
                                        <p:cTn id="57" dur="2000"/>
                                        <p:tgtEl>
                                          <p:spTgt spid="263"/>
                                        </p:tgtEl>
                                      </p:cBhvr>
                                    </p:animEffect>
                                  </p:childTnLst>
                                </p:cTn>
                              </p:par>
                              <p:par>
                                <p:cTn id="58" presetID="22" presetClass="entr" presetSubtype="1" fill="hold" nodeType="withEffect">
                                  <p:stCondLst>
                                    <p:cond delay="0"/>
                                  </p:stCondLst>
                                  <p:childTnLst>
                                    <p:set>
                                      <p:cBhvr>
                                        <p:cTn id="59" dur="1" fill="hold">
                                          <p:stCondLst>
                                            <p:cond delay="0"/>
                                          </p:stCondLst>
                                        </p:cTn>
                                        <p:tgtEl>
                                          <p:spTgt spid="266"/>
                                        </p:tgtEl>
                                        <p:attrNameLst>
                                          <p:attrName>style.visibility</p:attrName>
                                        </p:attrNameLst>
                                      </p:cBhvr>
                                      <p:to>
                                        <p:strVal val="visible"/>
                                      </p:to>
                                    </p:set>
                                    <p:animEffect transition="in" filter="wipe(up)">
                                      <p:cBhvr>
                                        <p:cTn id="60" dur="2000"/>
                                        <p:tgtEl>
                                          <p:spTgt spid="266"/>
                                        </p:tgtEl>
                                      </p:cBhvr>
                                    </p:animEffect>
                                  </p:childTnLst>
                                </p:cTn>
                              </p:par>
                              <p:par>
                                <p:cTn id="61" presetID="22" presetClass="entr" presetSubtype="1" fill="hold" nodeType="withEffect">
                                  <p:stCondLst>
                                    <p:cond delay="0"/>
                                  </p:stCondLst>
                                  <p:childTnLst>
                                    <p:set>
                                      <p:cBhvr>
                                        <p:cTn id="62" dur="1" fill="hold">
                                          <p:stCondLst>
                                            <p:cond delay="0"/>
                                          </p:stCondLst>
                                        </p:cTn>
                                        <p:tgtEl>
                                          <p:spTgt spid="250"/>
                                        </p:tgtEl>
                                        <p:attrNameLst>
                                          <p:attrName>style.visibility</p:attrName>
                                        </p:attrNameLst>
                                      </p:cBhvr>
                                      <p:to>
                                        <p:strVal val="visible"/>
                                      </p:to>
                                    </p:set>
                                    <p:animEffect transition="in" filter="wipe(up)">
                                      <p:cBhvr>
                                        <p:cTn id="63" dur="2000"/>
                                        <p:tgtEl>
                                          <p:spTgt spid="250"/>
                                        </p:tgtEl>
                                      </p:cBhvr>
                                    </p:animEffect>
                                  </p:childTnLst>
                                </p:cTn>
                              </p:par>
                              <p:par>
                                <p:cTn id="64" presetID="22" presetClass="entr" presetSubtype="1" fill="hold" nodeType="withEffect">
                                  <p:stCondLst>
                                    <p:cond delay="0"/>
                                  </p:stCondLst>
                                  <p:childTnLst>
                                    <p:set>
                                      <p:cBhvr>
                                        <p:cTn id="65" dur="1" fill="hold">
                                          <p:stCondLst>
                                            <p:cond delay="0"/>
                                          </p:stCondLst>
                                        </p:cTn>
                                        <p:tgtEl>
                                          <p:spTgt spid="265"/>
                                        </p:tgtEl>
                                        <p:attrNameLst>
                                          <p:attrName>style.visibility</p:attrName>
                                        </p:attrNameLst>
                                      </p:cBhvr>
                                      <p:to>
                                        <p:strVal val="visible"/>
                                      </p:to>
                                    </p:set>
                                    <p:animEffect transition="in" filter="wipe(up)">
                                      <p:cBhvr>
                                        <p:cTn id="66" dur="2000"/>
                                        <p:tgtEl>
                                          <p:spTgt spid="265"/>
                                        </p:tgtEl>
                                      </p:cBhvr>
                                    </p:animEffect>
                                  </p:childTnLst>
                                </p:cTn>
                              </p:par>
                              <p:par>
                                <p:cTn id="67" presetID="22" presetClass="entr" presetSubtype="1" fill="hold" nodeType="withEffect">
                                  <p:stCondLst>
                                    <p:cond delay="0"/>
                                  </p:stCondLst>
                                  <p:childTnLst>
                                    <p:set>
                                      <p:cBhvr>
                                        <p:cTn id="68" dur="1" fill="hold">
                                          <p:stCondLst>
                                            <p:cond delay="0"/>
                                          </p:stCondLst>
                                        </p:cTn>
                                        <p:tgtEl>
                                          <p:spTgt spid="262"/>
                                        </p:tgtEl>
                                        <p:attrNameLst>
                                          <p:attrName>style.visibility</p:attrName>
                                        </p:attrNameLst>
                                      </p:cBhvr>
                                      <p:to>
                                        <p:strVal val="visible"/>
                                      </p:to>
                                    </p:set>
                                    <p:animEffect transition="in" filter="wipe(up)">
                                      <p:cBhvr>
                                        <p:cTn id="69" dur="2000"/>
                                        <p:tgtEl>
                                          <p:spTgt spid="262"/>
                                        </p:tgtEl>
                                      </p:cBhvr>
                                    </p:animEffect>
                                  </p:childTnLst>
                                </p:cTn>
                              </p:par>
                              <p:par>
                                <p:cTn id="70" presetID="22" presetClass="entr" presetSubtype="1" fill="hold" nodeType="withEffect">
                                  <p:stCondLst>
                                    <p:cond delay="0"/>
                                  </p:stCondLst>
                                  <p:childTnLst>
                                    <p:set>
                                      <p:cBhvr>
                                        <p:cTn id="71" dur="1" fill="hold">
                                          <p:stCondLst>
                                            <p:cond delay="0"/>
                                          </p:stCondLst>
                                        </p:cTn>
                                        <p:tgtEl>
                                          <p:spTgt spid="267"/>
                                        </p:tgtEl>
                                        <p:attrNameLst>
                                          <p:attrName>style.visibility</p:attrName>
                                        </p:attrNameLst>
                                      </p:cBhvr>
                                      <p:to>
                                        <p:strVal val="visible"/>
                                      </p:to>
                                    </p:set>
                                    <p:animEffect transition="in" filter="wipe(up)">
                                      <p:cBhvr>
                                        <p:cTn id="72" dur="2000"/>
                                        <p:tgtEl>
                                          <p:spTgt spid="26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53"/>
                                        </p:tgtEl>
                                        <p:attrNameLst>
                                          <p:attrName>style.visibility</p:attrName>
                                        </p:attrNameLst>
                                      </p:cBhvr>
                                      <p:to>
                                        <p:strVal val="visible"/>
                                      </p:to>
                                    </p:set>
                                    <p:animEffect transition="in" filter="wipe(up)">
                                      <p:cBhvr>
                                        <p:cTn id="77" dur="2000"/>
                                        <p:tgtEl>
                                          <p:spTgt spid="253"/>
                                        </p:tgtEl>
                                      </p:cBhvr>
                                    </p:animEffect>
                                  </p:childTnLst>
                                </p:cTn>
                              </p:par>
                              <p:par>
                                <p:cTn id="78" presetID="22" presetClass="entr" presetSubtype="1" fill="hold" nodeType="withEffect">
                                  <p:stCondLst>
                                    <p:cond delay="0"/>
                                  </p:stCondLst>
                                  <p:childTnLst>
                                    <p:set>
                                      <p:cBhvr>
                                        <p:cTn id="79" dur="1" fill="hold">
                                          <p:stCondLst>
                                            <p:cond delay="0"/>
                                          </p:stCondLst>
                                        </p:cTn>
                                        <p:tgtEl>
                                          <p:spTgt spid="264"/>
                                        </p:tgtEl>
                                        <p:attrNameLst>
                                          <p:attrName>style.visibility</p:attrName>
                                        </p:attrNameLst>
                                      </p:cBhvr>
                                      <p:to>
                                        <p:strVal val="visible"/>
                                      </p:to>
                                    </p:set>
                                    <p:animEffect transition="in" filter="wipe(up)">
                                      <p:cBhvr>
                                        <p:cTn id="80" dur="2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P spid="258" grpId="0" animBg="1"/>
      <p:bldP spid="259" grpId="0" animBg="1"/>
      <p:bldP spid="260" grpId="0" animBg="1"/>
      <p:bldP spid="261" grpId="0" animBg="1"/>
      <p:bldP spid="269" grpId="0" animBg="1"/>
      <p:bldP spid="2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805BD-B1B8-4E0D-A646-82BFA18FB6D1}"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1" normalizeH="0" baseline="0" noProof="0">
              <a:ln>
                <a:noFill/>
              </a:ln>
              <a:solidFill>
                <a:prstClr val="black"/>
              </a:solidFill>
              <a:effectLst/>
              <a:uLnTx/>
              <a:uFillTx/>
              <a:latin typeface="Arial"/>
            </a:endParaRPr>
          </a:p>
        </p:txBody>
      </p:sp>
      <p:sp>
        <p:nvSpPr>
          <p:cNvPr id="274" name="CustomShape 2"/>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75" name="CustomShape 3"/>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76" name="CustomShape 4"/>
          <p:cNvSpPr/>
          <p:nvPr/>
        </p:nvSpPr>
        <p:spPr>
          <a:xfrm>
            <a:off x="3229920" y="3005280"/>
            <a:ext cx="1081080" cy="57780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77" name="CustomShape 5"/>
          <p:cNvSpPr/>
          <p:nvPr/>
        </p:nvSpPr>
        <p:spPr>
          <a:xfrm>
            <a:off x="4716360" y="3005280"/>
            <a:ext cx="1081080" cy="57780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78" name="CustomShape 6"/>
          <p:cNvSpPr/>
          <p:nvPr/>
        </p:nvSpPr>
        <p:spPr>
          <a:xfrm rot="10800000" flipV="1">
            <a:off x="2193120" y="2259360"/>
            <a:ext cx="1285920" cy="926640"/>
          </a:xfrm>
          <a:prstGeom prst="curvedConnector2">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279" name="CustomShape 7"/>
          <p:cNvSpPr/>
          <p:nvPr/>
        </p:nvSpPr>
        <p:spPr>
          <a:xfrm>
            <a:off x="24692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80" name="CustomShape 8"/>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81" name="CustomShape 9"/>
          <p:cNvSpPr/>
          <p:nvPr/>
        </p:nvSpPr>
        <p:spPr>
          <a:xfrm rot="5400000">
            <a:off x="1372320" y="3493440"/>
            <a:ext cx="936720" cy="700920"/>
          </a:xfrm>
          <a:prstGeom prst="curvedConnector3">
            <a:avLst>
              <a:gd name="adj1" fmla="val 50000"/>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282" name="CustomShape 10"/>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83" name="CustomShape 11"/>
          <p:cNvSpPr/>
          <p:nvPr/>
        </p:nvSpPr>
        <p:spPr>
          <a:xfrm>
            <a:off x="3044520" y="170280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284" name="CustomShape 12"/>
          <p:cNvSpPr/>
          <p:nvPr/>
        </p:nvSpPr>
        <p:spPr>
          <a:xfrm>
            <a:off x="1515240" y="27950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285" name="CustomShape 13"/>
          <p:cNvSpPr/>
          <p:nvPr/>
        </p:nvSpPr>
        <p:spPr>
          <a:xfrm>
            <a:off x="3044520" y="28198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B</a:t>
            </a:r>
            <a:endParaRPr kumimoji="0" lang="en-US" sz="2160" b="0" i="0" u="none" strike="noStrike" kern="1200" cap="none" spc="-1" normalizeH="0" baseline="0" noProof="0">
              <a:ln>
                <a:noFill/>
              </a:ln>
              <a:solidFill>
                <a:prstClr val="black"/>
              </a:solidFill>
              <a:effectLst/>
              <a:uLnTx/>
              <a:uFillTx/>
              <a:latin typeface="Arial"/>
            </a:endParaRPr>
          </a:p>
        </p:txBody>
      </p:sp>
      <p:sp>
        <p:nvSpPr>
          <p:cNvPr id="286" name="CustomShape 14"/>
          <p:cNvSpPr/>
          <p:nvPr/>
        </p:nvSpPr>
        <p:spPr>
          <a:xfrm>
            <a:off x="4532040" y="281988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C</a:t>
            </a:r>
            <a:endParaRPr kumimoji="0" lang="en-US" sz="2160" b="0" i="0" u="none" strike="noStrike" kern="1200" cap="none" spc="-1" normalizeH="0" baseline="0" noProof="0">
              <a:ln>
                <a:noFill/>
              </a:ln>
              <a:solidFill>
                <a:prstClr val="black"/>
              </a:solidFill>
              <a:effectLst/>
              <a:uLnTx/>
              <a:uFillTx/>
              <a:latin typeface="Arial"/>
            </a:endParaRPr>
          </a:p>
        </p:txBody>
      </p:sp>
      <p:sp>
        <p:nvSpPr>
          <p:cNvPr id="287" name="CustomShape 15"/>
          <p:cNvSpPr/>
          <p:nvPr/>
        </p:nvSpPr>
        <p:spPr>
          <a:xfrm>
            <a:off x="75492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288" name="CustomShape 16"/>
          <p:cNvSpPr/>
          <p:nvPr/>
        </p:nvSpPr>
        <p:spPr>
          <a:xfrm>
            <a:off x="228348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E</a:t>
            </a:r>
            <a:endParaRPr kumimoji="0" lang="en-US" sz="2160" b="0" i="0" u="none" strike="noStrike" kern="1200" cap="none" spc="-1" normalizeH="0" baseline="0" noProof="0">
              <a:ln>
                <a:noFill/>
              </a:ln>
              <a:solidFill>
                <a:prstClr val="black"/>
              </a:solidFill>
              <a:effectLst/>
              <a:uLnTx/>
              <a:uFillTx/>
              <a:latin typeface="Arial"/>
            </a:endParaRPr>
          </a:p>
        </p:txBody>
      </p:sp>
      <p:sp>
        <p:nvSpPr>
          <p:cNvPr id="289" name="CustomShape 17"/>
          <p:cNvSpPr/>
          <p:nvPr/>
        </p:nvSpPr>
        <p:spPr>
          <a:xfrm>
            <a:off x="453204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
        <p:nvSpPr>
          <p:cNvPr id="290" name="CustomShape 18"/>
          <p:cNvSpPr/>
          <p:nvPr/>
        </p:nvSpPr>
        <p:spPr>
          <a:xfrm>
            <a:off x="2018520" y="3187440"/>
            <a:ext cx="344520" cy="189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91" name="CustomShape 19"/>
          <p:cNvSpPr/>
          <p:nvPr/>
        </p:nvSpPr>
        <p:spPr>
          <a:xfrm>
            <a:off x="3454200" y="2212920"/>
            <a:ext cx="96480" cy="89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92" name="CustomShape 20"/>
          <p:cNvSpPr/>
          <p:nvPr/>
        </p:nvSpPr>
        <p:spPr>
          <a:xfrm>
            <a:off x="1424520" y="4313880"/>
            <a:ext cx="126720" cy="7056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93" name="CustomShape 21"/>
          <p:cNvSpPr/>
          <p:nvPr/>
        </p:nvSpPr>
        <p:spPr>
          <a:xfrm rot="16200000" flipH="1">
            <a:off x="3651120" y="2580120"/>
            <a:ext cx="2192040" cy="1480680"/>
          </a:xfrm>
          <a:prstGeom prst="curvedConnector3">
            <a:avLst>
              <a:gd name="adj1" fmla="val 64816"/>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294" name="CustomShape 22"/>
          <p:cNvSpPr/>
          <p:nvPr/>
        </p:nvSpPr>
        <p:spPr>
          <a:xfrm>
            <a:off x="3915000" y="2099520"/>
            <a:ext cx="191160" cy="135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95" name="CustomShape 23"/>
          <p:cNvSpPr/>
          <p:nvPr/>
        </p:nvSpPr>
        <p:spPr>
          <a:xfrm>
            <a:off x="5289480" y="4417920"/>
            <a:ext cx="397440" cy="143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98" name="CustomShape 26"/>
          <p:cNvSpPr/>
          <p:nvPr/>
        </p:nvSpPr>
        <p:spPr>
          <a:xfrm>
            <a:off x="5257800" y="2043836"/>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99" name="CustomShape 27"/>
          <p:cNvSpPr/>
          <p:nvPr/>
        </p:nvSpPr>
        <p:spPr>
          <a:xfrm>
            <a:off x="5068440" y="1868876"/>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G</a:t>
            </a:r>
            <a:endParaRPr kumimoji="0" lang="en-US" sz="2160" b="0" i="0" u="none" strike="noStrike" kern="1200" cap="none" spc="-1" normalizeH="0" baseline="0" noProof="0">
              <a:ln>
                <a:noFill/>
              </a:ln>
              <a:solidFill>
                <a:prstClr val="black"/>
              </a:solidFill>
              <a:effectLst/>
              <a:uLnTx/>
              <a:uFillTx/>
              <a:latin typeface="Arial"/>
            </a:endParaRPr>
          </a:p>
        </p:txBody>
      </p:sp>
      <p:sp>
        <p:nvSpPr>
          <p:cNvPr id="300" name="CustomShape 28"/>
          <p:cNvSpPr/>
          <p:nvPr/>
        </p:nvSpPr>
        <p:spPr>
          <a:xfrm>
            <a:off x="5968127" y="3050763"/>
            <a:ext cx="2780640" cy="140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FF3300"/>
                </a:solidFill>
                <a:effectLst/>
                <a:uLnTx/>
                <a:uFillTx/>
                <a:latin typeface="JetBrains Mono Light"/>
                <a:ea typeface="DejaVu Sans"/>
              </a:rPr>
              <a:t>- &lt;dependency&gt;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FF3300"/>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groupId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org.B</a:t>
            </a:r>
            <a:r>
              <a:rPr kumimoji="0" lang="en-GB" sz="1080" b="0" i="0" u="none" strike="noStrike" kern="1200" cap="none" spc="-1" normalizeH="0" baseline="0" noProof="0" dirty="0">
                <a:ln>
                  <a:noFill/>
                </a:ln>
                <a:solidFill>
                  <a:srgbClr val="FF3300"/>
                </a:solidFill>
                <a:effectLst/>
                <a:uLnTx/>
                <a:uFillTx/>
                <a:latin typeface="JetBrains Mono Light"/>
                <a:ea typeface="DejaVu Sans"/>
              </a:rPr>
              <a:t>&lt;/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groupId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FF3300"/>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&gt;B&lt;/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FF3300"/>
                </a:solidFill>
                <a:effectLst/>
                <a:uLnTx/>
                <a:uFillTx/>
                <a:latin typeface="JetBrains Mono Light"/>
                <a:ea typeface="DejaVu Sans"/>
              </a:rPr>
              <a:t>- &lt;/dependency&gt;</a:t>
            </a:r>
            <a:endParaRPr kumimoji="0" lang="en-US" sz="108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FF3300"/>
                </a:solidFill>
                <a:effectLst/>
                <a:uLnTx/>
                <a:uFillTx/>
                <a:latin typeface="JetBrains Mono Light"/>
                <a:ea typeface="DejaVu Sans"/>
              </a:rPr>
              <a:t>- &lt;dependency&gt;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FF3300"/>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groupId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org.C</a:t>
            </a:r>
            <a:r>
              <a:rPr kumimoji="0" lang="en-GB" sz="1080" b="0" i="0" u="none" strike="noStrike" kern="1200" cap="none" spc="-1" normalizeH="0" baseline="0" noProof="0" dirty="0">
                <a:ln>
                  <a:noFill/>
                </a:ln>
                <a:solidFill>
                  <a:srgbClr val="FF3300"/>
                </a:solidFill>
                <a:effectLst/>
                <a:uLnTx/>
                <a:uFillTx/>
                <a:latin typeface="JetBrains Mono Light"/>
                <a:ea typeface="DejaVu Sans"/>
              </a:rPr>
              <a:t>&lt;/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groupId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FF3300"/>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&gt;C&lt;/</a:t>
            </a:r>
            <a:r>
              <a:rPr kumimoji="0" lang="en-GB" sz="1080" b="0" i="0" u="none" strike="noStrike" kern="1200" cap="none" spc="-1" normalizeH="0" baseline="0" noProof="0" dirty="0" err="1">
                <a:ln>
                  <a:noFill/>
                </a:ln>
                <a:solidFill>
                  <a:srgbClr val="FF3300"/>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FF3300"/>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FF3300"/>
                </a:solidFill>
                <a:effectLst/>
                <a:uLnTx/>
                <a:uFillTx/>
                <a:latin typeface="JetBrains Mono Light"/>
                <a:ea typeface="DejaVu Sans"/>
              </a:rPr>
              <a:t>- &lt;/dependency&gt;</a:t>
            </a:r>
            <a:endParaRPr kumimoji="0" lang="en-US" sz="1080" b="0" i="0" u="none" strike="noStrike" kern="1200" cap="none" spc="-1" normalizeH="0" baseline="0" noProof="0" dirty="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05DFE6D4-E017-F67C-ADFB-092BF6C0D145}"/>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Debloating direct dependencies</a:t>
            </a:r>
          </a:p>
        </p:txBody>
      </p:sp>
      <p:sp>
        <p:nvSpPr>
          <p:cNvPr id="296" name="CustomShape 24"/>
          <p:cNvSpPr/>
          <p:nvPr/>
        </p:nvSpPr>
        <p:spPr>
          <a:xfrm>
            <a:off x="4174920" y="1040156"/>
            <a:ext cx="1081080" cy="577800"/>
          </a:xfrm>
          <a:prstGeom prst="roundRect">
            <a:avLst>
              <a:gd name="adj" fmla="val 16667"/>
            </a:avLst>
          </a:prstGeom>
          <a:solidFill>
            <a:srgbClr val="711BA6"/>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297" name="CustomShape 25"/>
          <p:cNvSpPr/>
          <p:nvPr/>
        </p:nvSpPr>
        <p:spPr>
          <a:xfrm>
            <a:off x="3989160" y="865556"/>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dirty="0">
                <a:ln>
                  <a:noFill/>
                </a:ln>
                <a:solidFill>
                  <a:srgbClr val="012639"/>
                </a:solidFill>
                <a:effectLst/>
                <a:uLnTx/>
                <a:uFillTx/>
                <a:latin typeface="BITSTREAM VERA SANS MONO"/>
                <a:ea typeface="DejaVu Sans"/>
              </a:rPr>
              <a:t>Q</a:t>
            </a:r>
            <a:endParaRPr kumimoji="0" lang="en-US" sz="2160" b="0" i="0" u="none" strike="noStrike" kern="1200" cap="none" spc="-1" normalizeH="0" baseline="0" noProof="0" dirty="0">
              <a:ln>
                <a:noFill/>
              </a:ln>
              <a:solidFill>
                <a:prstClr val="black"/>
              </a:solidFill>
              <a:effectLst/>
              <a:uLnTx/>
              <a:uFillTx/>
              <a:latin typeface="Arial"/>
            </a:endParaRPr>
          </a:p>
        </p:txBody>
      </p:sp>
      <p:sp>
        <p:nvSpPr>
          <p:cNvPr id="3" name="Multiply 2">
            <a:extLst>
              <a:ext uri="{FF2B5EF4-FFF2-40B4-BE49-F238E27FC236}">
                <a16:creationId xmlns:a16="http://schemas.microsoft.com/office/drawing/2014/main" id="{DE40F7C9-DDE0-89A8-8B7B-7334C8702F3C}"/>
              </a:ext>
            </a:extLst>
          </p:cNvPr>
          <p:cNvSpPr/>
          <p:nvPr/>
        </p:nvSpPr>
        <p:spPr>
          <a:xfrm>
            <a:off x="3285698" y="2718437"/>
            <a:ext cx="1018102" cy="1120243"/>
          </a:xfrm>
          <a:prstGeom prst="mathMultiply">
            <a:avLst/>
          </a:prstGeom>
          <a:solidFill>
            <a:srgbClr val="FF0000"/>
          </a:solidFill>
          <a:ln w="12700"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4" name="Multiply 3">
            <a:extLst>
              <a:ext uri="{FF2B5EF4-FFF2-40B4-BE49-F238E27FC236}">
                <a16:creationId xmlns:a16="http://schemas.microsoft.com/office/drawing/2014/main" id="{C13C4473-B2C4-EBD1-1517-36FE3C41FB19}"/>
              </a:ext>
            </a:extLst>
          </p:cNvPr>
          <p:cNvSpPr/>
          <p:nvPr/>
        </p:nvSpPr>
        <p:spPr>
          <a:xfrm>
            <a:off x="4787418" y="2701310"/>
            <a:ext cx="1018102" cy="1120243"/>
          </a:xfrm>
          <a:prstGeom prst="mathMultiply">
            <a:avLst/>
          </a:prstGeom>
          <a:solidFill>
            <a:srgbClr val="FF0000"/>
          </a:solidFill>
          <a:ln w="12700"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5" name="Google Shape;99;g10f0a995c24_0_21">
            <a:extLst>
              <a:ext uri="{FF2B5EF4-FFF2-40B4-BE49-F238E27FC236}">
                <a16:creationId xmlns:a16="http://schemas.microsoft.com/office/drawing/2014/main" id="{FAC1E944-18D9-238A-F273-A4304F13A0A7}"/>
              </a:ext>
            </a:extLst>
          </p:cNvPr>
          <p:cNvSpPr txBox="1">
            <a:spLocks/>
          </p:cNvSpPr>
          <p:nvPr/>
        </p:nvSpPr>
        <p:spPr>
          <a:xfrm>
            <a:off x="275686" y="944055"/>
            <a:ext cx="3345314"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a:solidFill>
                  <a:schemeClr val="dk1"/>
                </a:solidFill>
                <a:highlight>
                  <a:srgbClr val="FFD966"/>
                </a:highlight>
                <a:latin typeface="Roboto Medium"/>
                <a:ea typeface="Roboto Medium"/>
                <a:sym typeface="Roboto Medium"/>
              </a:rPr>
              <a:t>Remove bloated dependencies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2BF2E-8334-4637-9396-7A26D74093BA}"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1" normalizeH="0" baseline="0" noProof="0">
              <a:ln>
                <a:noFill/>
              </a:ln>
              <a:solidFill>
                <a:prstClr val="black"/>
              </a:solidFill>
              <a:effectLst/>
              <a:uLnTx/>
              <a:uFillTx/>
              <a:latin typeface="Arial"/>
            </a:endParaRPr>
          </a:p>
        </p:txBody>
      </p:sp>
      <p:sp>
        <p:nvSpPr>
          <p:cNvPr id="303" name="CustomShape 2"/>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4" name="CustomShape 3"/>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5" name="CustomShape 4"/>
          <p:cNvSpPr/>
          <p:nvPr/>
        </p:nvSpPr>
        <p:spPr>
          <a:xfrm rot="10800000" flipV="1">
            <a:off x="2193120" y="2259360"/>
            <a:ext cx="1285920" cy="926640"/>
          </a:xfrm>
          <a:prstGeom prst="curvedConnector2">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06" name="CustomShape 5"/>
          <p:cNvSpPr/>
          <p:nvPr/>
        </p:nvSpPr>
        <p:spPr>
          <a:xfrm>
            <a:off x="2469240" y="4128120"/>
            <a:ext cx="1081080" cy="57780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7" name="CustomShape 6"/>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8" name="CustomShape 7"/>
          <p:cNvSpPr/>
          <p:nvPr/>
        </p:nvSpPr>
        <p:spPr>
          <a:xfrm rot="5400000">
            <a:off x="1372320" y="3493440"/>
            <a:ext cx="936720" cy="700920"/>
          </a:xfrm>
          <a:prstGeom prst="curvedConnector3">
            <a:avLst>
              <a:gd name="adj1" fmla="val 50000"/>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09" name="CustomShape 8"/>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10" name="CustomShape 9"/>
          <p:cNvSpPr/>
          <p:nvPr/>
        </p:nvSpPr>
        <p:spPr>
          <a:xfrm>
            <a:off x="3044520" y="170280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311" name="CustomShape 10"/>
          <p:cNvSpPr/>
          <p:nvPr/>
        </p:nvSpPr>
        <p:spPr>
          <a:xfrm>
            <a:off x="1515240" y="27950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312" name="CustomShape 11"/>
          <p:cNvSpPr/>
          <p:nvPr/>
        </p:nvSpPr>
        <p:spPr>
          <a:xfrm>
            <a:off x="75492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313" name="CustomShape 12"/>
          <p:cNvSpPr/>
          <p:nvPr/>
        </p:nvSpPr>
        <p:spPr>
          <a:xfrm>
            <a:off x="228348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E</a:t>
            </a:r>
            <a:endParaRPr kumimoji="0" lang="en-US" sz="2160" b="0" i="0" u="none" strike="noStrike" kern="1200" cap="none" spc="-1" normalizeH="0" baseline="0" noProof="0">
              <a:ln>
                <a:noFill/>
              </a:ln>
              <a:solidFill>
                <a:prstClr val="black"/>
              </a:solidFill>
              <a:effectLst/>
              <a:uLnTx/>
              <a:uFillTx/>
              <a:latin typeface="Arial"/>
            </a:endParaRPr>
          </a:p>
        </p:txBody>
      </p:sp>
      <p:sp>
        <p:nvSpPr>
          <p:cNvPr id="314" name="CustomShape 13"/>
          <p:cNvSpPr/>
          <p:nvPr/>
        </p:nvSpPr>
        <p:spPr>
          <a:xfrm>
            <a:off x="453204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
        <p:nvSpPr>
          <p:cNvPr id="315" name="CustomShape 14"/>
          <p:cNvSpPr/>
          <p:nvPr/>
        </p:nvSpPr>
        <p:spPr>
          <a:xfrm>
            <a:off x="2018520" y="3187440"/>
            <a:ext cx="344520" cy="189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6" name="CustomShape 15"/>
          <p:cNvSpPr/>
          <p:nvPr/>
        </p:nvSpPr>
        <p:spPr>
          <a:xfrm>
            <a:off x="3454200" y="2212920"/>
            <a:ext cx="96480" cy="89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7" name="CustomShape 16"/>
          <p:cNvSpPr/>
          <p:nvPr/>
        </p:nvSpPr>
        <p:spPr>
          <a:xfrm>
            <a:off x="1424520" y="4313880"/>
            <a:ext cx="126720" cy="7056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8" name="CustomShape 17"/>
          <p:cNvSpPr/>
          <p:nvPr/>
        </p:nvSpPr>
        <p:spPr>
          <a:xfrm rot="16200000" flipH="1">
            <a:off x="3651120" y="2580120"/>
            <a:ext cx="2192040" cy="1480680"/>
          </a:xfrm>
          <a:prstGeom prst="curvedConnector3">
            <a:avLst>
              <a:gd name="adj1" fmla="val 64816"/>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19" name="CustomShape 18"/>
          <p:cNvSpPr/>
          <p:nvPr/>
        </p:nvSpPr>
        <p:spPr>
          <a:xfrm>
            <a:off x="3915000" y="2099520"/>
            <a:ext cx="191160" cy="135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20" name="CustomShape 19"/>
          <p:cNvSpPr/>
          <p:nvPr/>
        </p:nvSpPr>
        <p:spPr>
          <a:xfrm>
            <a:off x="5289480" y="4417920"/>
            <a:ext cx="397440" cy="143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25" name="CustomShape 24"/>
          <p:cNvSpPr/>
          <p:nvPr/>
        </p:nvSpPr>
        <p:spPr>
          <a:xfrm>
            <a:off x="5943600" y="2795040"/>
            <a:ext cx="5110560" cy="173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err="1">
                <a:ln>
                  <a:noFill/>
                </a:ln>
                <a:solidFill>
                  <a:srgbClr val="E7E6E6"/>
                </a:solidFill>
                <a:effectLst/>
                <a:uLnTx/>
                <a:uFillTx/>
                <a:latin typeface="JetBrains Mono Light"/>
                <a:ea typeface="DejaVu Sans"/>
              </a:rPr>
              <a:t>org.A</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groupId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r>
              <a:rPr kumimoji="0" lang="en-GB" sz="1080" b="0" i="0" u="none" strike="noStrike" kern="1200" cap="none" spc="-1" normalizeH="0" baseline="0" noProof="0" dirty="0">
                <a:ln>
                  <a:noFill/>
                </a:ln>
                <a:solidFill>
                  <a:srgbClr val="E7E6E6"/>
                </a:solidFill>
                <a:effectLst/>
                <a:uLnTx/>
                <a:uFillTx/>
                <a:latin typeface="JetBrains Mono Light"/>
                <a:ea typeface="DejaVu Sans"/>
              </a:rPr>
              <a:t>A</a:t>
            </a:r>
            <a:r>
              <a:rPr kumimoji="0" lang="en-GB" sz="1080" b="0" i="0" u="none" strike="noStrike" kern="1200" cap="none" spc="-1" normalizeH="0" baseline="0" noProof="0" dirty="0">
                <a:ln>
                  <a:noFill/>
                </a:ln>
                <a:solidFill>
                  <a:srgbClr val="E8BF6A"/>
                </a:solidFill>
                <a:effectLst/>
                <a:uLnTx/>
                <a:uFillTx/>
                <a:latin typeface="JetBrains Mono Light"/>
                <a:ea typeface="DejaVu Sans"/>
              </a:rPr>
              <a:t>&lt;/</a:t>
            </a:r>
            <a:r>
              <a:rPr kumimoji="0" lang="en-GB" sz="1080" b="0" i="0" u="none" strike="noStrike" kern="1200" cap="none" spc="-1" normalizeH="0" baseline="0" noProof="0" dirty="0" err="1">
                <a:ln>
                  <a:noFill/>
                </a:ln>
                <a:solidFill>
                  <a:srgbClr val="E8BF6A"/>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E8BF6A"/>
                </a:solidFill>
                <a:effectLst/>
                <a:uLnTx/>
                <a:uFillTx/>
                <a:latin typeface="JetBrains Mono Light"/>
                <a:ea typeface="DejaVu Sans"/>
              </a:rPr>
              <a:t>&gt;</a:t>
            </a:r>
            <a:endParaRPr kumimoji="0" lang="en-US" sz="108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80" b="0" i="0" u="none" strike="noStrike" kern="1200" cap="none" spc="-1" normalizeH="0" baseline="0" noProof="0" dirty="0">
                <a:ln>
                  <a:noFill/>
                </a:ln>
                <a:solidFill>
                  <a:srgbClr val="92D050"/>
                </a:solidFill>
                <a:effectLst/>
                <a:uLnTx/>
                <a:uFillTx/>
                <a:latin typeface="JetBrains Mono Light"/>
                <a:ea typeface="DejaVu Sans"/>
              </a:rPr>
              <a:t>+   &lt;exclusions&gt;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92D050"/>
                </a:solidFill>
                <a:effectLst/>
                <a:uLnTx/>
                <a:uFillTx/>
                <a:latin typeface="JetBrains Mono Light"/>
                <a:ea typeface="DejaVu Sans"/>
              </a:rPr>
              <a:t>+     &lt;exclusion&gt;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92D050"/>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92D050"/>
                </a:solidFill>
                <a:effectLst/>
                <a:uLnTx/>
                <a:uFillTx/>
                <a:latin typeface="JetBrains Mono Light"/>
                <a:ea typeface="DejaVu Sans"/>
              </a:rPr>
              <a:t>groupId</a:t>
            </a:r>
            <a:r>
              <a:rPr kumimoji="0" lang="en-GB" sz="1080" b="0" i="0" u="none" strike="noStrike" kern="1200" cap="none" spc="-1" normalizeH="0" baseline="0" noProof="0" dirty="0">
                <a:ln>
                  <a:noFill/>
                </a:ln>
                <a:solidFill>
                  <a:srgbClr val="92D050"/>
                </a:solidFill>
                <a:effectLst/>
                <a:uLnTx/>
                <a:uFillTx/>
                <a:latin typeface="JetBrains Mono Light"/>
                <a:ea typeface="DejaVu Sans"/>
              </a:rPr>
              <a:t>&gt;</a:t>
            </a:r>
            <a:r>
              <a:rPr kumimoji="0" lang="en-GB" sz="1080" b="0" i="0" u="none" strike="noStrike" kern="1200" cap="none" spc="-1" normalizeH="0" baseline="0" noProof="0" dirty="0" err="1">
                <a:ln>
                  <a:noFill/>
                </a:ln>
                <a:solidFill>
                  <a:srgbClr val="92D050"/>
                </a:solidFill>
                <a:effectLst/>
                <a:uLnTx/>
                <a:uFillTx/>
                <a:latin typeface="JetBrains Mono Light"/>
                <a:ea typeface="DejaVu Sans"/>
              </a:rPr>
              <a:t>org.E</a:t>
            </a:r>
            <a:r>
              <a:rPr kumimoji="0" lang="en-GB" sz="1080" b="0" i="0" u="none" strike="noStrike" kern="1200" cap="none" spc="-1" normalizeH="0" baseline="0" noProof="0" dirty="0">
                <a:ln>
                  <a:noFill/>
                </a:ln>
                <a:solidFill>
                  <a:srgbClr val="92D050"/>
                </a:solidFill>
                <a:effectLst/>
                <a:uLnTx/>
                <a:uFillTx/>
                <a:latin typeface="JetBrains Mono Light"/>
                <a:ea typeface="DejaVu Sans"/>
              </a:rPr>
              <a:t>&lt;/</a:t>
            </a:r>
            <a:r>
              <a:rPr kumimoji="0" lang="en-GB" sz="1080" b="0" i="0" u="none" strike="noStrike" kern="1200" cap="none" spc="-1" normalizeH="0" baseline="0" noProof="0" dirty="0" err="1">
                <a:ln>
                  <a:noFill/>
                </a:ln>
                <a:solidFill>
                  <a:srgbClr val="92D050"/>
                </a:solidFill>
                <a:effectLst/>
                <a:uLnTx/>
                <a:uFillTx/>
                <a:latin typeface="JetBrains Mono Light"/>
                <a:ea typeface="DejaVu Sans"/>
              </a:rPr>
              <a:t>groupId</a:t>
            </a:r>
            <a:r>
              <a:rPr kumimoji="0" lang="en-GB" sz="1080" b="0" i="0" u="none" strike="noStrike" kern="1200" cap="none" spc="-1" normalizeH="0" baseline="0" noProof="0" dirty="0">
                <a:ln>
                  <a:noFill/>
                </a:ln>
                <a:solidFill>
                  <a:srgbClr val="92D050"/>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92D050"/>
                </a:solidFill>
                <a:effectLst/>
                <a:uLnTx/>
                <a:uFillTx/>
                <a:latin typeface="JetBrains Mono Light"/>
                <a:ea typeface="DejaVu Sans"/>
              </a:rPr>
              <a:t>+       &lt;</a:t>
            </a:r>
            <a:r>
              <a:rPr kumimoji="0" lang="en-GB" sz="1080" b="0" i="0" u="none" strike="noStrike" kern="1200" cap="none" spc="-1" normalizeH="0" baseline="0" noProof="0" dirty="0" err="1">
                <a:ln>
                  <a:noFill/>
                </a:ln>
                <a:solidFill>
                  <a:srgbClr val="92D050"/>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92D050"/>
                </a:solidFill>
                <a:effectLst/>
                <a:uLnTx/>
                <a:uFillTx/>
                <a:latin typeface="JetBrains Mono Light"/>
                <a:ea typeface="DejaVu Sans"/>
              </a:rPr>
              <a:t>&gt;E&lt;/</a:t>
            </a:r>
            <a:r>
              <a:rPr kumimoji="0" lang="en-GB" sz="1080" b="0" i="0" u="none" strike="noStrike" kern="1200" cap="none" spc="-1" normalizeH="0" baseline="0" noProof="0" dirty="0" err="1">
                <a:ln>
                  <a:noFill/>
                </a:ln>
                <a:solidFill>
                  <a:srgbClr val="92D050"/>
                </a:solidFill>
                <a:effectLst/>
                <a:uLnTx/>
                <a:uFillTx/>
                <a:latin typeface="JetBrains Mono Light"/>
                <a:ea typeface="DejaVu Sans"/>
              </a:rPr>
              <a:t>artifactId</a:t>
            </a:r>
            <a:r>
              <a:rPr kumimoji="0" lang="en-GB" sz="1080" b="0" i="0" u="none" strike="noStrike" kern="1200" cap="none" spc="-1" normalizeH="0" baseline="0" noProof="0" dirty="0">
                <a:ln>
                  <a:noFill/>
                </a:ln>
                <a:solidFill>
                  <a:srgbClr val="92D050"/>
                </a:solidFill>
                <a:effectLst/>
                <a:uLnTx/>
                <a:uFillTx/>
                <a:latin typeface="JetBrains Mono Light"/>
                <a:ea typeface="DejaVu Sans"/>
              </a:rPr>
              <a:t>&gt;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92D050"/>
                </a:solidFill>
                <a:effectLst/>
                <a:uLnTx/>
                <a:uFillTx/>
                <a:latin typeface="JetBrains Mono Light"/>
                <a:ea typeface="DejaVu Sans"/>
              </a:rPr>
              <a:t>+     &lt;/exclusion&gt;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92D050"/>
                </a:solidFill>
                <a:effectLst/>
                <a:uLnTx/>
                <a:uFillTx/>
                <a:latin typeface="JetBrains Mono Light"/>
                <a:ea typeface="DejaVu Sans"/>
              </a:rPr>
              <a:t>+   &lt;/exclusions&gt;</a:t>
            </a:r>
            <a:br>
              <a:rPr kumimoji="0" sz="1800" b="0" i="0" u="none" strike="noStrike" kern="1200" cap="none" spc="0" normalizeH="0" baseline="0" noProof="0" dirty="0">
                <a:ln>
                  <a:noFill/>
                </a:ln>
                <a:solidFill>
                  <a:prstClr val="black"/>
                </a:solidFill>
                <a:effectLst/>
                <a:uLnTx/>
                <a:uFillTx/>
                <a:latin typeface="Arial"/>
              </a:rPr>
            </a:br>
            <a:r>
              <a:rPr kumimoji="0" lang="en-GB" sz="1080" b="0" i="0" u="none" strike="noStrike" kern="1200" cap="none" spc="-1" normalizeH="0" baseline="0" noProof="0" dirty="0">
                <a:ln>
                  <a:noFill/>
                </a:ln>
                <a:solidFill>
                  <a:srgbClr val="E8BF6A"/>
                </a:solidFill>
                <a:effectLst/>
                <a:uLnTx/>
                <a:uFillTx/>
                <a:latin typeface="JetBrains Mono Light"/>
                <a:ea typeface="DejaVu Sans"/>
              </a:rPr>
              <a:t>&lt;/dependency&gt;</a:t>
            </a:r>
            <a:endParaRPr kumimoji="0" lang="en-US" sz="1080" b="0" i="0" u="none" strike="noStrike" kern="1200" cap="none" spc="-1" normalizeH="0" baseline="0" noProof="0" dirty="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EB952395-FBC6-86C7-4518-FDBAEE4A3AEE}"/>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Debloating transitive dependencies</a:t>
            </a:r>
          </a:p>
        </p:txBody>
      </p:sp>
      <p:sp>
        <p:nvSpPr>
          <p:cNvPr id="3" name="CustomShape 26">
            <a:extLst>
              <a:ext uri="{FF2B5EF4-FFF2-40B4-BE49-F238E27FC236}">
                <a16:creationId xmlns:a16="http://schemas.microsoft.com/office/drawing/2014/main" id="{54349330-A9A0-8BEC-8C17-ED1843C037B0}"/>
              </a:ext>
            </a:extLst>
          </p:cNvPr>
          <p:cNvSpPr/>
          <p:nvPr/>
        </p:nvSpPr>
        <p:spPr>
          <a:xfrm>
            <a:off x="5257800" y="2043836"/>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4" name="CustomShape 27">
            <a:extLst>
              <a:ext uri="{FF2B5EF4-FFF2-40B4-BE49-F238E27FC236}">
                <a16:creationId xmlns:a16="http://schemas.microsoft.com/office/drawing/2014/main" id="{E3FB9FF1-8FA2-1C05-816B-86EFAB0E6380}"/>
              </a:ext>
            </a:extLst>
          </p:cNvPr>
          <p:cNvSpPr/>
          <p:nvPr/>
        </p:nvSpPr>
        <p:spPr>
          <a:xfrm>
            <a:off x="5068440" y="1868876"/>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G</a:t>
            </a:r>
            <a:endParaRPr kumimoji="0" lang="en-US" sz="2160" b="0" i="0" u="none" strike="noStrike" kern="1200" cap="none" spc="-1" normalizeH="0" baseline="0" noProof="0">
              <a:ln>
                <a:noFill/>
              </a:ln>
              <a:solidFill>
                <a:prstClr val="black"/>
              </a:solidFill>
              <a:effectLst/>
              <a:uLnTx/>
              <a:uFillTx/>
              <a:latin typeface="Arial"/>
            </a:endParaRPr>
          </a:p>
        </p:txBody>
      </p:sp>
      <p:sp>
        <p:nvSpPr>
          <p:cNvPr id="5" name="CustomShape 24">
            <a:extLst>
              <a:ext uri="{FF2B5EF4-FFF2-40B4-BE49-F238E27FC236}">
                <a16:creationId xmlns:a16="http://schemas.microsoft.com/office/drawing/2014/main" id="{A9E3DC64-3946-62B8-CBBC-875F932196CF}"/>
              </a:ext>
            </a:extLst>
          </p:cNvPr>
          <p:cNvSpPr/>
          <p:nvPr/>
        </p:nvSpPr>
        <p:spPr>
          <a:xfrm>
            <a:off x="4174920" y="1040156"/>
            <a:ext cx="1081080" cy="577800"/>
          </a:xfrm>
          <a:prstGeom prst="roundRect">
            <a:avLst>
              <a:gd name="adj" fmla="val 16667"/>
            </a:avLst>
          </a:prstGeom>
          <a:solidFill>
            <a:srgbClr val="711BA6"/>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6" name="CustomShape 25">
            <a:extLst>
              <a:ext uri="{FF2B5EF4-FFF2-40B4-BE49-F238E27FC236}">
                <a16:creationId xmlns:a16="http://schemas.microsoft.com/office/drawing/2014/main" id="{8E948EBE-E647-F5F8-46F1-46908EE30E7E}"/>
              </a:ext>
            </a:extLst>
          </p:cNvPr>
          <p:cNvSpPr/>
          <p:nvPr/>
        </p:nvSpPr>
        <p:spPr>
          <a:xfrm>
            <a:off x="3989160" y="865556"/>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dirty="0">
                <a:ln>
                  <a:noFill/>
                </a:ln>
                <a:solidFill>
                  <a:srgbClr val="012639"/>
                </a:solidFill>
                <a:effectLst/>
                <a:uLnTx/>
                <a:uFillTx/>
                <a:latin typeface="BITSTREAM VERA SANS MONO"/>
                <a:ea typeface="DejaVu Sans"/>
              </a:rPr>
              <a:t>Q</a:t>
            </a:r>
            <a:endParaRPr kumimoji="0" lang="en-US" sz="2160" b="0" i="0" u="none" strike="noStrike" kern="1200" cap="none" spc="-1" normalizeH="0" baseline="0" noProof="0" dirty="0">
              <a:ln>
                <a:noFill/>
              </a:ln>
              <a:solidFill>
                <a:prstClr val="black"/>
              </a:solidFill>
              <a:effectLst/>
              <a:uLnTx/>
              <a:uFillTx/>
              <a:latin typeface="Arial"/>
            </a:endParaRPr>
          </a:p>
        </p:txBody>
      </p:sp>
      <p:sp>
        <p:nvSpPr>
          <p:cNvPr id="7" name="Multiply 6">
            <a:extLst>
              <a:ext uri="{FF2B5EF4-FFF2-40B4-BE49-F238E27FC236}">
                <a16:creationId xmlns:a16="http://schemas.microsoft.com/office/drawing/2014/main" id="{925910F9-995F-2B55-3BB2-2385701508A9}"/>
              </a:ext>
            </a:extLst>
          </p:cNvPr>
          <p:cNvSpPr/>
          <p:nvPr/>
        </p:nvSpPr>
        <p:spPr>
          <a:xfrm>
            <a:off x="2538360" y="3843900"/>
            <a:ext cx="1018102" cy="1120243"/>
          </a:xfrm>
          <a:prstGeom prst="mathMultiply">
            <a:avLst/>
          </a:prstGeom>
          <a:solidFill>
            <a:srgbClr val="FF0000"/>
          </a:solidFill>
          <a:ln w="12700"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8" name="Google Shape;99;g10f0a995c24_0_21">
            <a:extLst>
              <a:ext uri="{FF2B5EF4-FFF2-40B4-BE49-F238E27FC236}">
                <a16:creationId xmlns:a16="http://schemas.microsoft.com/office/drawing/2014/main" id="{E28A8E76-7244-AF90-4F44-D74F19D1989D}"/>
              </a:ext>
            </a:extLst>
          </p:cNvPr>
          <p:cNvSpPr txBox="1">
            <a:spLocks/>
          </p:cNvSpPr>
          <p:nvPr/>
        </p:nvSpPr>
        <p:spPr>
          <a:xfrm>
            <a:off x="275686" y="944055"/>
            <a:ext cx="3345314"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a:solidFill>
                  <a:schemeClr val="dk1"/>
                </a:solidFill>
                <a:highlight>
                  <a:srgbClr val="FFD966"/>
                </a:highlight>
                <a:latin typeface="Roboto Medium"/>
                <a:ea typeface="Roboto Medium"/>
                <a:sym typeface="Roboto Medium"/>
              </a:rPr>
              <a:t>Remove bloated dependencies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3</a:t>
            </a:fld>
            <a:endParaRPr>
              <a:latin typeface="Fira Code Light" panose="020B0809050000020004" pitchFamily="49" charset="0"/>
              <a:ea typeface="Fira Code Light" panose="020B0809050000020004" pitchFamily="49" charset="0"/>
            </a:endParaRPr>
          </a:p>
        </p:txBody>
      </p:sp>
      <p:sp>
        <p:nvSpPr>
          <p:cNvPr id="110" name="Google Shape;110;p2"/>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p>
            <a:pPr marL="0" lvl="0" indent="0">
              <a:lnSpc>
                <a:spcPct val="90000"/>
              </a:lnSpc>
              <a:buClr>
                <a:schemeClr val="lt1"/>
              </a:buClr>
              <a:buSzPts val="2800"/>
              <a:buFont typeface="Arial"/>
              <a:buNone/>
            </a:pPr>
            <a:r>
              <a:rPr lang="en-GB" sz="3000" dirty="0">
                <a:solidFill>
                  <a:schemeClr val="dk1"/>
                </a:solidFill>
                <a:highlight>
                  <a:srgbClr val="FFD966"/>
                </a:highlight>
                <a:latin typeface="Roboto Medium"/>
                <a:ea typeface="Roboto Medium"/>
                <a:sym typeface="Roboto Medium"/>
              </a:rPr>
              <a:t>Example</a:t>
            </a:r>
            <a:endParaRPr sz="3000" dirty="0">
              <a:solidFill>
                <a:schemeClr val="dk1"/>
              </a:solidFill>
              <a:highlight>
                <a:srgbClr val="FFD966"/>
              </a:highlight>
              <a:latin typeface="Roboto Medium"/>
              <a:ea typeface="Roboto Medium"/>
              <a:sym typeface="Roboto Medium"/>
            </a:endParaRPr>
          </a:p>
        </p:txBody>
      </p:sp>
      <p:pic>
        <p:nvPicPr>
          <p:cNvPr id="6" name="Picture 5">
            <a:extLst>
              <a:ext uri="{FF2B5EF4-FFF2-40B4-BE49-F238E27FC236}">
                <a16:creationId xmlns:a16="http://schemas.microsoft.com/office/drawing/2014/main" id="{9F630680-43B6-4B62-E385-DEDEF542EBFD}"/>
              </a:ext>
            </a:extLst>
          </p:cNvPr>
          <p:cNvPicPr>
            <a:picLocks noChangeAspect="1"/>
          </p:cNvPicPr>
          <p:nvPr/>
        </p:nvPicPr>
        <p:blipFill>
          <a:blip r:embed="rId3"/>
          <a:stretch>
            <a:fillRect/>
          </a:stretch>
        </p:blipFill>
        <p:spPr>
          <a:xfrm>
            <a:off x="1298304" y="1134409"/>
            <a:ext cx="5787785" cy="3403217"/>
          </a:xfrm>
          <a:prstGeom prst="rect">
            <a:avLst/>
          </a:prstGeom>
        </p:spPr>
      </p:pic>
      <p:sp>
        <p:nvSpPr>
          <p:cNvPr id="7" name="TextBox 6">
            <a:extLst>
              <a:ext uri="{FF2B5EF4-FFF2-40B4-BE49-F238E27FC236}">
                <a16:creationId xmlns:a16="http://schemas.microsoft.com/office/drawing/2014/main" id="{34DAD6EA-E34E-A227-F3FE-9C069C7D8C5F}"/>
              </a:ext>
            </a:extLst>
          </p:cNvPr>
          <p:cNvSpPr txBox="1"/>
          <p:nvPr/>
        </p:nvSpPr>
        <p:spPr>
          <a:xfrm>
            <a:off x="1199195" y="4541520"/>
            <a:ext cx="5886893" cy="296941"/>
          </a:xfrm>
          <a:prstGeom prst="rect">
            <a:avLst/>
          </a:prstGeom>
          <a:noFill/>
        </p:spPr>
        <p:txBody>
          <a:bodyPr wrap="square">
            <a:spAutoFit/>
          </a:bodyPr>
          <a:lstStyle/>
          <a:p>
            <a:pPr>
              <a:lnSpc>
                <a:spcPct val="150000"/>
              </a:lnSpc>
              <a:buClr>
                <a:schemeClr val="bg1"/>
              </a:buClr>
            </a:pPr>
            <a:r>
              <a:rPr lang="en-GB" sz="1000" b="1" dirty="0">
                <a:solidFill>
                  <a:schemeClr val="bg1">
                    <a:lumMod val="75000"/>
                  </a:schemeClr>
                </a:solidFill>
                <a:latin typeface="Roboto Thin" panose="02000000000000000000" pitchFamily="2" charset="0"/>
                <a:ea typeface="Roboto Thin" panose="02000000000000000000" pitchFamily="2" charset="0"/>
              </a:rPr>
              <a:t>Source: “Linux at 25: Changing the World with Code,” by the Linux Software Foundation</a:t>
            </a:r>
            <a:endParaRPr lang="en-SE" sz="1000" b="1" dirty="0">
              <a:solidFill>
                <a:schemeClr val="bg1">
                  <a:lumMod val="75000"/>
                </a:schemeClr>
              </a:solidFill>
              <a:latin typeface="Roboto Thin" panose="02000000000000000000" pitchFamily="2" charset="0"/>
              <a:ea typeface="Roboto Thin" panose="02000000000000000000" pitchFamily="2" charset="0"/>
            </a:endParaRPr>
          </a:p>
        </p:txBody>
      </p:sp>
      <p:pic>
        <p:nvPicPr>
          <p:cNvPr id="1026" name="Picture 2" descr="Linux Logo and symbol, meaning, history, PNG, brand">
            <a:extLst>
              <a:ext uri="{FF2B5EF4-FFF2-40B4-BE49-F238E27FC236}">
                <a16:creationId xmlns:a16="http://schemas.microsoft.com/office/drawing/2014/main" id="{34094569-A45D-D929-755C-445DA7E7F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948" y="299246"/>
            <a:ext cx="1161701" cy="128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4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2BF2E-8334-4637-9396-7A26D74093BA}"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1" normalizeH="0" baseline="0" noProof="0">
              <a:ln>
                <a:noFill/>
              </a:ln>
              <a:solidFill>
                <a:prstClr val="black"/>
              </a:solidFill>
              <a:effectLst/>
              <a:uLnTx/>
              <a:uFillTx/>
              <a:latin typeface="Arial"/>
            </a:endParaRPr>
          </a:p>
        </p:txBody>
      </p:sp>
      <p:sp>
        <p:nvSpPr>
          <p:cNvPr id="303" name="CustomShape 2"/>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4" name="CustomShape 3"/>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5" name="CustomShape 4"/>
          <p:cNvSpPr/>
          <p:nvPr/>
        </p:nvSpPr>
        <p:spPr>
          <a:xfrm rot="10800000" flipV="1">
            <a:off x="2193120" y="2259360"/>
            <a:ext cx="1285920" cy="926640"/>
          </a:xfrm>
          <a:prstGeom prst="curvedConnector2">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07" name="CustomShape 6"/>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8" name="CustomShape 7"/>
          <p:cNvSpPr/>
          <p:nvPr/>
        </p:nvSpPr>
        <p:spPr>
          <a:xfrm rot="5400000">
            <a:off x="1372320" y="3493440"/>
            <a:ext cx="936720" cy="700920"/>
          </a:xfrm>
          <a:prstGeom prst="curvedConnector3">
            <a:avLst>
              <a:gd name="adj1" fmla="val 50000"/>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09" name="CustomShape 8"/>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10" name="CustomShape 9"/>
          <p:cNvSpPr/>
          <p:nvPr/>
        </p:nvSpPr>
        <p:spPr>
          <a:xfrm>
            <a:off x="3044520" y="170280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311" name="CustomShape 10"/>
          <p:cNvSpPr/>
          <p:nvPr/>
        </p:nvSpPr>
        <p:spPr>
          <a:xfrm>
            <a:off x="1515240" y="27950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312" name="CustomShape 11"/>
          <p:cNvSpPr/>
          <p:nvPr/>
        </p:nvSpPr>
        <p:spPr>
          <a:xfrm>
            <a:off x="75492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314" name="CustomShape 13"/>
          <p:cNvSpPr/>
          <p:nvPr/>
        </p:nvSpPr>
        <p:spPr>
          <a:xfrm>
            <a:off x="453204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
        <p:nvSpPr>
          <p:cNvPr id="315" name="CustomShape 14"/>
          <p:cNvSpPr/>
          <p:nvPr/>
        </p:nvSpPr>
        <p:spPr>
          <a:xfrm>
            <a:off x="2018520" y="3187440"/>
            <a:ext cx="344520" cy="189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6" name="CustomShape 15"/>
          <p:cNvSpPr/>
          <p:nvPr/>
        </p:nvSpPr>
        <p:spPr>
          <a:xfrm>
            <a:off x="3454200" y="2212920"/>
            <a:ext cx="96480" cy="89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7" name="CustomShape 16"/>
          <p:cNvSpPr/>
          <p:nvPr/>
        </p:nvSpPr>
        <p:spPr>
          <a:xfrm>
            <a:off x="1424520" y="4313880"/>
            <a:ext cx="126720" cy="7056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8" name="CustomShape 17"/>
          <p:cNvSpPr/>
          <p:nvPr/>
        </p:nvSpPr>
        <p:spPr>
          <a:xfrm rot="16200000" flipH="1">
            <a:off x="3651120" y="2580120"/>
            <a:ext cx="2192040" cy="1480680"/>
          </a:xfrm>
          <a:prstGeom prst="curvedConnector3">
            <a:avLst>
              <a:gd name="adj1" fmla="val 64816"/>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19" name="CustomShape 18"/>
          <p:cNvSpPr/>
          <p:nvPr/>
        </p:nvSpPr>
        <p:spPr>
          <a:xfrm>
            <a:off x="3915000" y="2099520"/>
            <a:ext cx="191160" cy="135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20" name="CustomShape 19"/>
          <p:cNvSpPr/>
          <p:nvPr/>
        </p:nvSpPr>
        <p:spPr>
          <a:xfrm>
            <a:off x="5289480" y="4417920"/>
            <a:ext cx="397440" cy="143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 name="Google Shape;99;g10f0a995c24_0_21">
            <a:extLst>
              <a:ext uri="{FF2B5EF4-FFF2-40B4-BE49-F238E27FC236}">
                <a16:creationId xmlns:a16="http://schemas.microsoft.com/office/drawing/2014/main" id="{EB952395-FBC6-86C7-4518-FDBAEE4A3AEE}"/>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Debloating inherited dependencies</a:t>
            </a:r>
          </a:p>
        </p:txBody>
      </p:sp>
      <p:sp>
        <p:nvSpPr>
          <p:cNvPr id="3" name="CustomShape 26">
            <a:extLst>
              <a:ext uri="{FF2B5EF4-FFF2-40B4-BE49-F238E27FC236}">
                <a16:creationId xmlns:a16="http://schemas.microsoft.com/office/drawing/2014/main" id="{54349330-A9A0-8BEC-8C17-ED1843C037B0}"/>
              </a:ext>
            </a:extLst>
          </p:cNvPr>
          <p:cNvSpPr/>
          <p:nvPr/>
        </p:nvSpPr>
        <p:spPr>
          <a:xfrm>
            <a:off x="5257800" y="2043836"/>
            <a:ext cx="1081080" cy="57780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4" name="CustomShape 27">
            <a:extLst>
              <a:ext uri="{FF2B5EF4-FFF2-40B4-BE49-F238E27FC236}">
                <a16:creationId xmlns:a16="http://schemas.microsoft.com/office/drawing/2014/main" id="{E3FB9FF1-8FA2-1C05-816B-86EFAB0E6380}"/>
              </a:ext>
            </a:extLst>
          </p:cNvPr>
          <p:cNvSpPr/>
          <p:nvPr/>
        </p:nvSpPr>
        <p:spPr>
          <a:xfrm>
            <a:off x="5068440" y="1868876"/>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G</a:t>
            </a:r>
            <a:endParaRPr kumimoji="0" lang="en-US" sz="2160" b="0" i="0" u="none" strike="noStrike" kern="1200" cap="none" spc="-1" normalizeH="0" baseline="0" noProof="0">
              <a:ln>
                <a:noFill/>
              </a:ln>
              <a:solidFill>
                <a:prstClr val="black"/>
              </a:solidFill>
              <a:effectLst/>
              <a:uLnTx/>
              <a:uFillTx/>
              <a:latin typeface="Arial"/>
            </a:endParaRPr>
          </a:p>
        </p:txBody>
      </p:sp>
      <p:sp>
        <p:nvSpPr>
          <p:cNvPr id="5" name="CustomShape 24">
            <a:extLst>
              <a:ext uri="{FF2B5EF4-FFF2-40B4-BE49-F238E27FC236}">
                <a16:creationId xmlns:a16="http://schemas.microsoft.com/office/drawing/2014/main" id="{A9E3DC64-3946-62B8-CBBC-875F932196CF}"/>
              </a:ext>
            </a:extLst>
          </p:cNvPr>
          <p:cNvSpPr/>
          <p:nvPr/>
        </p:nvSpPr>
        <p:spPr>
          <a:xfrm>
            <a:off x="4174920" y="1040156"/>
            <a:ext cx="1081080" cy="577800"/>
          </a:xfrm>
          <a:prstGeom prst="roundRect">
            <a:avLst>
              <a:gd name="adj" fmla="val 16667"/>
            </a:avLst>
          </a:prstGeom>
          <a:solidFill>
            <a:srgbClr val="711BA6"/>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6" name="CustomShape 25">
            <a:extLst>
              <a:ext uri="{FF2B5EF4-FFF2-40B4-BE49-F238E27FC236}">
                <a16:creationId xmlns:a16="http://schemas.microsoft.com/office/drawing/2014/main" id="{8E948EBE-E647-F5F8-46F1-46908EE30E7E}"/>
              </a:ext>
            </a:extLst>
          </p:cNvPr>
          <p:cNvSpPr/>
          <p:nvPr/>
        </p:nvSpPr>
        <p:spPr>
          <a:xfrm>
            <a:off x="3989160" y="865556"/>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dirty="0">
                <a:ln>
                  <a:noFill/>
                </a:ln>
                <a:solidFill>
                  <a:srgbClr val="012639"/>
                </a:solidFill>
                <a:effectLst/>
                <a:uLnTx/>
                <a:uFillTx/>
                <a:latin typeface="BITSTREAM VERA SANS MONO"/>
                <a:ea typeface="DejaVu Sans"/>
              </a:rPr>
              <a:t>Q</a:t>
            </a:r>
            <a:endParaRPr kumimoji="0" lang="en-US" sz="2160" b="0" i="0" u="none" strike="noStrike" kern="1200" cap="none" spc="-1" normalizeH="0" baseline="0" noProof="0" dirty="0">
              <a:ln>
                <a:noFill/>
              </a:ln>
              <a:solidFill>
                <a:prstClr val="black"/>
              </a:solidFill>
              <a:effectLst/>
              <a:uLnTx/>
              <a:uFillTx/>
              <a:latin typeface="Arial"/>
            </a:endParaRPr>
          </a:p>
        </p:txBody>
      </p:sp>
      <p:sp>
        <p:nvSpPr>
          <p:cNvPr id="7" name="CustomShape 6">
            <a:extLst>
              <a:ext uri="{FF2B5EF4-FFF2-40B4-BE49-F238E27FC236}">
                <a16:creationId xmlns:a16="http://schemas.microsoft.com/office/drawing/2014/main" id="{0CDF8AD2-6E67-CC5A-6C3E-AC845EC49323}"/>
              </a:ext>
            </a:extLst>
          </p:cNvPr>
          <p:cNvSpPr/>
          <p:nvPr/>
        </p:nvSpPr>
        <p:spPr>
          <a:xfrm>
            <a:off x="6015240" y="3123526"/>
            <a:ext cx="4113360" cy="7556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buClrTx/>
            </a:pPr>
            <a:r>
              <a:rPr lang="en-GB" sz="1080" kern="1200" spc="-1" dirty="0">
                <a:solidFill>
                  <a:srgbClr val="FF3300"/>
                </a:solidFill>
                <a:latin typeface="JetBrains Mono Light"/>
              </a:rPr>
              <a:t>- &lt;parent&gt;</a:t>
            </a:r>
            <a:br>
              <a:rPr sz="1080" kern="1200" spc="-1" dirty="0">
                <a:solidFill>
                  <a:srgbClr val="FF3300"/>
                </a:solidFill>
                <a:latin typeface="JetBrains Mono Light"/>
              </a:rPr>
            </a:br>
            <a:r>
              <a:rPr lang="en-US" sz="1080" kern="1200" spc="-1" dirty="0">
                <a:solidFill>
                  <a:srgbClr val="FF3300"/>
                </a:solidFill>
                <a:latin typeface="JetBrains Mono Light"/>
              </a:rPr>
              <a:t>-</a:t>
            </a:r>
            <a:r>
              <a:rPr lang="en-GB" sz="1080" kern="1200" spc="-1" dirty="0">
                <a:solidFill>
                  <a:srgbClr val="FF3300"/>
                </a:solidFill>
                <a:latin typeface="JetBrains Mono Light"/>
              </a:rPr>
              <a:t>    &lt;</a:t>
            </a:r>
            <a:r>
              <a:rPr lang="en-GB" sz="1080" kern="1200" spc="-1" dirty="0" err="1">
                <a:solidFill>
                  <a:srgbClr val="FF3300"/>
                </a:solidFill>
                <a:latin typeface="JetBrains Mono Light"/>
              </a:rPr>
              <a:t>groupId</a:t>
            </a:r>
            <a:r>
              <a:rPr lang="en-GB" sz="1080" kern="1200" spc="-1" dirty="0">
                <a:solidFill>
                  <a:srgbClr val="FF3300"/>
                </a:solidFill>
                <a:latin typeface="JetBrains Mono Light"/>
              </a:rPr>
              <a:t>&gt;</a:t>
            </a:r>
            <a:r>
              <a:rPr lang="en-GB" sz="1080" kern="1200" spc="-1" dirty="0" err="1">
                <a:solidFill>
                  <a:srgbClr val="FF3300"/>
                </a:solidFill>
                <a:latin typeface="JetBrains Mono Light"/>
              </a:rPr>
              <a:t>org.Q</a:t>
            </a:r>
            <a:r>
              <a:rPr lang="en-GB" sz="1080" kern="1200" spc="-1" dirty="0">
                <a:solidFill>
                  <a:srgbClr val="FF3300"/>
                </a:solidFill>
                <a:latin typeface="JetBrains Mono Light"/>
              </a:rPr>
              <a:t>&lt;/</a:t>
            </a:r>
            <a:r>
              <a:rPr lang="en-GB" sz="1080" kern="1200" spc="-1" dirty="0" err="1">
                <a:solidFill>
                  <a:srgbClr val="FF3300"/>
                </a:solidFill>
                <a:latin typeface="JetBrains Mono Light"/>
              </a:rPr>
              <a:t>groupId</a:t>
            </a:r>
            <a:r>
              <a:rPr lang="en-GB" sz="1080" kern="1200" spc="-1" dirty="0">
                <a:solidFill>
                  <a:srgbClr val="FF3300"/>
                </a:solidFill>
                <a:latin typeface="JetBrains Mono Light"/>
              </a:rPr>
              <a:t>&gt;</a:t>
            </a:r>
            <a:br>
              <a:rPr sz="1080" kern="1200" spc="-1" dirty="0">
                <a:solidFill>
                  <a:srgbClr val="FF3300"/>
                </a:solidFill>
                <a:latin typeface="JetBrains Mono Light"/>
              </a:rPr>
            </a:br>
            <a:r>
              <a:rPr lang="en-US" sz="1080" kern="1200" spc="-1" dirty="0">
                <a:solidFill>
                  <a:srgbClr val="FF3300"/>
                </a:solidFill>
                <a:latin typeface="JetBrains Mono Light"/>
              </a:rPr>
              <a:t>-</a:t>
            </a:r>
            <a:r>
              <a:rPr lang="en-GB" sz="1080" kern="1200" spc="-1" dirty="0">
                <a:solidFill>
                  <a:srgbClr val="FF3300"/>
                </a:solidFill>
                <a:latin typeface="JetBrains Mono Light"/>
              </a:rPr>
              <a:t>    &lt;</a:t>
            </a:r>
            <a:r>
              <a:rPr lang="en-GB" sz="1080" kern="1200" spc="-1" dirty="0" err="1">
                <a:solidFill>
                  <a:srgbClr val="FF3300"/>
                </a:solidFill>
                <a:latin typeface="JetBrains Mono Light"/>
              </a:rPr>
              <a:t>artifactId</a:t>
            </a:r>
            <a:r>
              <a:rPr lang="en-GB" sz="1080" kern="1200" spc="-1" dirty="0">
                <a:solidFill>
                  <a:srgbClr val="FF3300"/>
                </a:solidFill>
                <a:latin typeface="JetBrains Mono Light"/>
              </a:rPr>
              <a:t>&gt;Q&lt;/</a:t>
            </a:r>
            <a:r>
              <a:rPr lang="en-GB" sz="1080" kern="1200" spc="-1" dirty="0" err="1">
                <a:solidFill>
                  <a:srgbClr val="FF3300"/>
                </a:solidFill>
                <a:latin typeface="JetBrains Mono Light"/>
              </a:rPr>
              <a:t>artifactId</a:t>
            </a:r>
            <a:r>
              <a:rPr lang="en-GB" sz="1080" kern="1200" spc="-1" dirty="0">
                <a:solidFill>
                  <a:srgbClr val="FF3300"/>
                </a:solidFill>
                <a:latin typeface="JetBrains Mono Light"/>
              </a:rPr>
              <a:t>&gt;</a:t>
            </a:r>
            <a:br>
              <a:rPr sz="1080" kern="1200" spc="-1" dirty="0">
                <a:solidFill>
                  <a:srgbClr val="FF3300"/>
                </a:solidFill>
                <a:latin typeface="JetBrains Mono Light"/>
              </a:rPr>
            </a:br>
            <a:r>
              <a:rPr lang="en-US" sz="1080" kern="1200" spc="-1" dirty="0">
                <a:solidFill>
                  <a:srgbClr val="FF3300"/>
                </a:solidFill>
                <a:latin typeface="JetBrains Mono Light"/>
              </a:rPr>
              <a:t>- </a:t>
            </a:r>
            <a:r>
              <a:rPr lang="en-GB" sz="1080" kern="1200" spc="-1" dirty="0">
                <a:solidFill>
                  <a:srgbClr val="FF3300"/>
                </a:solidFill>
                <a:latin typeface="JetBrains Mono Light"/>
              </a:rPr>
              <a:t>&lt;/parent&gt;</a:t>
            </a:r>
            <a:endParaRPr lang="en-US" sz="1080" kern="1200" spc="-1" dirty="0">
              <a:solidFill>
                <a:srgbClr val="FF3300"/>
              </a:solidFill>
              <a:latin typeface="JetBrains Mono Light"/>
            </a:endParaRPr>
          </a:p>
        </p:txBody>
      </p:sp>
      <p:sp>
        <p:nvSpPr>
          <p:cNvPr id="8" name="Multiply 7">
            <a:extLst>
              <a:ext uri="{FF2B5EF4-FFF2-40B4-BE49-F238E27FC236}">
                <a16:creationId xmlns:a16="http://schemas.microsoft.com/office/drawing/2014/main" id="{272EE387-561B-6184-5DD4-140C2A3E6F60}"/>
              </a:ext>
            </a:extLst>
          </p:cNvPr>
          <p:cNvSpPr/>
          <p:nvPr/>
        </p:nvSpPr>
        <p:spPr>
          <a:xfrm>
            <a:off x="5320778" y="1784302"/>
            <a:ext cx="1018102" cy="1120243"/>
          </a:xfrm>
          <a:prstGeom prst="mathMultiply">
            <a:avLst/>
          </a:prstGeom>
          <a:solidFill>
            <a:srgbClr val="FF0000"/>
          </a:solidFill>
          <a:ln w="12700"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9" name="Multiply 8">
            <a:extLst>
              <a:ext uri="{FF2B5EF4-FFF2-40B4-BE49-F238E27FC236}">
                <a16:creationId xmlns:a16="http://schemas.microsoft.com/office/drawing/2014/main" id="{44CD9283-60BE-F7DD-0E65-F6EF1EAFA392}"/>
              </a:ext>
            </a:extLst>
          </p:cNvPr>
          <p:cNvSpPr/>
          <p:nvPr/>
        </p:nvSpPr>
        <p:spPr>
          <a:xfrm>
            <a:off x="4219527" y="748633"/>
            <a:ext cx="1018102" cy="1120243"/>
          </a:xfrm>
          <a:prstGeom prst="mathMultiply">
            <a:avLst/>
          </a:prstGeom>
          <a:solidFill>
            <a:srgbClr val="FF0000"/>
          </a:solidFill>
          <a:ln w="12700"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0" name="Google Shape;99;g10f0a995c24_0_21">
            <a:extLst>
              <a:ext uri="{FF2B5EF4-FFF2-40B4-BE49-F238E27FC236}">
                <a16:creationId xmlns:a16="http://schemas.microsoft.com/office/drawing/2014/main" id="{3FDBBA00-D286-C52B-9AEF-A42FE2607F47}"/>
              </a:ext>
            </a:extLst>
          </p:cNvPr>
          <p:cNvSpPr txBox="1">
            <a:spLocks/>
          </p:cNvSpPr>
          <p:nvPr/>
        </p:nvSpPr>
        <p:spPr>
          <a:xfrm>
            <a:off x="275686" y="944055"/>
            <a:ext cx="3345314"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a:solidFill>
                  <a:schemeClr val="dk1"/>
                </a:solidFill>
                <a:highlight>
                  <a:srgbClr val="FFD966"/>
                </a:highlight>
                <a:latin typeface="Roboto Medium"/>
                <a:ea typeface="Roboto Medium"/>
                <a:sym typeface="Roboto Medium"/>
              </a:rPr>
              <a:t>Remove bloated dependencies</a:t>
            </a:r>
          </a:p>
        </p:txBody>
      </p:sp>
    </p:spTree>
    <p:extLst>
      <p:ext uri="{BB962C8B-B14F-4D97-AF65-F5344CB8AC3E}">
        <p14:creationId xmlns:p14="http://schemas.microsoft.com/office/powerpoint/2010/main" val="204667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2BF2E-8334-4637-9396-7A26D74093BA}"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1" normalizeH="0" baseline="0" noProof="0">
              <a:ln>
                <a:noFill/>
              </a:ln>
              <a:solidFill>
                <a:prstClr val="black"/>
              </a:solidFill>
              <a:effectLst/>
              <a:uLnTx/>
              <a:uFillTx/>
              <a:latin typeface="Arial"/>
            </a:endParaRPr>
          </a:p>
        </p:txBody>
      </p:sp>
      <p:sp>
        <p:nvSpPr>
          <p:cNvPr id="303" name="CustomShape 2"/>
          <p:cNvSpPr/>
          <p:nvPr/>
        </p:nvSpPr>
        <p:spPr>
          <a:xfrm>
            <a:off x="3229920" y="1882800"/>
            <a:ext cx="1081080" cy="5778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4" name="CustomShape 3"/>
          <p:cNvSpPr/>
          <p:nvPr/>
        </p:nvSpPr>
        <p:spPr>
          <a:xfrm>
            <a:off x="1708560" y="300528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5" name="CustomShape 4"/>
          <p:cNvSpPr/>
          <p:nvPr/>
        </p:nvSpPr>
        <p:spPr>
          <a:xfrm rot="10800000" flipV="1">
            <a:off x="2193120" y="2259360"/>
            <a:ext cx="1285920" cy="926640"/>
          </a:xfrm>
          <a:prstGeom prst="curvedConnector2">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07" name="CustomShape 6"/>
          <p:cNvSpPr/>
          <p:nvPr/>
        </p:nvSpPr>
        <p:spPr>
          <a:xfrm>
            <a:off x="93204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08" name="CustomShape 7"/>
          <p:cNvSpPr/>
          <p:nvPr/>
        </p:nvSpPr>
        <p:spPr>
          <a:xfrm rot="5400000">
            <a:off x="1372320" y="3493440"/>
            <a:ext cx="936720" cy="700920"/>
          </a:xfrm>
          <a:prstGeom prst="curvedConnector3">
            <a:avLst>
              <a:gd name="adj1" fmla="val 50000"/>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09" name="CustomShape 8"/>
          <p:cNvSpPr/>
          <p:nvPr/>
        </p:nvSpPr>
        <p:spPr>
          <a:xfrm>
            <a:off x="4716360" y="4128120"/>
            <a:ext cx="1081080" cy="5778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10" name="CustomShape 9"/>
          <p:cNvSpPr/>
          <p:nvPr/>
        </p:nvSpPr>
        <p:spPr>
          <a:xfrm>
            <a:off x="3044520" y="1702800"/>
            <a:ext cx="370080" cy="37008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P</a:t>
            </a:r>
            <a:endParaRPr kumimoji="0" lang="en-US" sz="2160" b="0" i="0" u="none" strike="noStrike" kern="1200" cap="none" spc="-1" normalizeH="0" baseline="0" noProof="0">
              <a:ln>
                <a:noFill/>
              </a:ln>
              <a:solidFill>
                <a:prstClr val="black"/>
              </a:solidFill>
              <a:effectLst/>
              <a:uLnTx/>
              <a:uFillTx/>
              <a:latin typeface="Arial"/>
            </a:endParaRPr>
          </a:p>
        </p:txBody>
      </p:sp>
      <p:sp>
        <p:nvSpPr>
          <p:cNvPr id="311" name="CustomShape 10"/>
          <p:cNvSpPr/>
          <p:nvPr/>
        </p:nvSpPr>
        <p:spPr>
          <a:xfrm>
            <a:off x="1515240" y="279504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A</a:t>
            </a:r>
            <a:endParaRPr kumimoji="0" lang="en-US" sz="2160" b="0" i="0" u="none" strike="noStrike" kern="1200" cap="none" spc="-1" normalizeH="0" baseline="0" noProof="0">
              <a:ln>
                <a:noFill/>
              </a:ln>
              <a:solidFill>
                <a:prstClr val="black"/>
              </a:solidFill>
              <a:effectLst/>
              <a:uLnTx/>
              <a:uFillTx/>
              <a:latin typeface="Arial"/>
            </a:endParaRPr>
          </a:p>
        </p:txBody>
      </p:sp>
      <p:sp>
        <p:nvSpPr>
          <p:cNvPr id="312" name="CustomShape 11"/>
          <p:cNvSpPr/>
          <p:nvPr/>
        </p:nvSpPr>
        <p:spPr>
          <a:xfrm>
            <a:off x="75492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D</a:t>
            </a:r>
            <a:endParaRPr kumimoji="0" lang="en-US" sz="2160" b="0" i="0" u="none" strike="noStrike" kern="1200" cap="none" spc="-1" normalizeH="0" baseline="0" noProof="0">
              <a:ln>
                <a:noFill/>
              </a:ln>
              <a:solidFill>
                <a:prstClr val="black"/>
              </a:solidFill>
              <a:effectLst/>
              <a:uLnTx/>
              <a:uFillTx/>
              <a:latin typeface="Arial"/>
            </a:endParaRPr>
          </a:p>
        </p:txBody>
      </p:sp>
      <p:sp>
        <p:nvSpPr>
          <p:cNvPr id="314" name="CustomShape 13"/>
          <p:cNvSpPr/>
          <p:nvPr/>
        </p:nvSpPr>
        <p:spPr>
          <a:xfrm>
            <a:off x="4532040" y="3942360"/>
            <a:ext cx="370080" cy="37008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2160" b="0" i="0" u="none" strike="noStrike" kern="1200" cap="none" spc="-1" normalizeH="0" baseline="0" noProof="0">
                <a:ln>
                  <a:noFill/>
                </a:ln>
                <a:solidFill>
                  <a:srgbClr val="012639"/>
                </a:solidFill>
                <a:effectLst/>
                <a:uLnTx/>
                <a:uFillTx/>
                <a:latin typeface="BITSTREAM VERA SANS MONO"/>
                <a:ea typeface="DejaVu Sans"/>
              </a:rPr>
              <a:t>F</a:t>
            </a:r>
            <a:endParaRPr kumimoji="0" lang="en-US" sz="2160" b="0" i="0" u="none" strike="noStrike" kern="1200" cap="none" spc="-1" normalizeH="0" baseline="0" noProof="0">
              <a:ln>
                <a:noFill/>
              </a:ln>
              <a:solidFill>
                <a:prstClr val="black"/>
              </a:solidFill>
              <a:effectLst/>
              <a:uLnTx/>
              <a:uFillTx/>
              <a:latin typeface="Arial"/>
            </a:endParaRPr>
          </a:p>
        </p:txBody>
      </p:sp>
      <p:sp>
        <p:nvSpPr>
          <p:cNvPr id="315" name="CustomShape 14"/>
          <p:cNvSpPr/>
          <p:nvPr/>
        </p:nvSpPr>
        <p:spPr>
          <a:xfrm>
            <a:off x="2018520" y="3187440"/>
            <a:ext cx="344520" cy="189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6" name="CustomShape 15"/>
          <p:cNvSpPr/>
          <p:nvPr/>
        </p:nvSpPr>
        <p:spPr>
          <a:xfrm>
            <a:off x="3454200" y="2212920"/>
            <a:ext cx="96480" cy="89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7" name="CustomShape 16"/>
          <p:cNvSpPr/>
          <p:nvPr/>
        </p:nvSpPr>
        <p:spPr>
          <a:xfrm>
            <a:off x="1424520" y="4313880"/>
            <a:ext cx="126720" cy="7056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18" name="CustomShape 17"/>
          <p:cNvSpPr/>
          <p:nvPr/>
        </p:nvSpPr>
        <p:spPr>
          <a:xfrm rot="16200000" flipH="1">
            <a:off x="3651120" y="2580120"/>
            <a:ext cx="2192040" cy="1480680"/>
          </a:xfrm>
          <a:prstGeom prst="curvedConnector3">
            <a:avLst>
              <a:gd name="adj1" fmla="val 64816"/>
            </a:avLst>
          </a:prstGeom>
          <a:noFill/>
          <a:ln w="12600">
            <a:solidFill>
              <a:schemeClr val="bg2"/>
            </a:solidFill>
            <a:prstDash val="dash"/>
            <a:tailEnd type="triangle" w="med" len="med"/>
          </a:ln>
        </p:spPr>
        <p:style>
          <a:lnRef idx="1">
            <a:schemeClr val="accent1"/>
          </a:lnRef>
          <a:fillRef idx="0">
            <a:schemeClr val="accent1"/>
          </a:fillRef>
          <a:effectRef idx="0">
            <a:schemeClr val="accent1"/>
          </a:effectRef>
          <a:fontRef idx="minor"/>
        </p:style>
      </p:sp>
      <p:sp>
        <p:nvSpPr>
          <p:cNvPr id="319" name="CustomShape 18"/>
          <p:cNvSpPr/>
          <p:nvPr/>
        </p:nvSpPr>
        <p:spPr>
          <a:xfrm>
            <a:off x="3915000" y="2099520"/>
            <a:ext cx="191160" cy="13572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320" name="CustomShape 19"/>
          <p:cNvSpPr/>
          <p:nvPr/>
        </p:nvSpPr>
        <p:spPr>
          <a:xfrm>
            <a:off x="5289480" y="4417920"/>
            <a:ext cx="397440" cy="143280"/>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p:style>
      </p:sp>
      <p:sp>
        <p:nvSpPr>
          <p:cNvPr id="2" name="Google Shape;99;g10f0a995c24_0_21">
            <a:extLst>
              <a:ext uri="{FF2B5EF4-FFF2-40B4-BE49-F238E27FC236}">
                <a16:creationId xmlns:a16="http://schemas.microsoft.com/office/drawing/2014/main" id="{EB952395-FBC6-86C7-4518-FDBAEE4A3AEE}"/>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Debloating inherited dependencies</a:t>
            </a:r>
          </a:p>
        </p:txBody>
      </p:sp>
      <p:sp>
        <p:nvSpPr>
          <p:cNvPr id="3" name="Google Shape;99;g10f0a995c24_0_21">
            <a:extLst>
              <a:ext uri="{FF2B5EF4-FFF2-40B4-BE49-F238E27FC236}">
                <a16:creationId xmlns:a16="http://schemas.microsoft.com/office/drawing/2014/main" id="{C215EEBD-6E05-77A7-69A7-731BB4FE1588}"/>
              </a:ext>
            </a:extLst>
          </p:cNvPr>
          <p:cNvSpPr txBox="1">
            <a:spLocks/>
          </p:cNvSpPr>
          <p:nvPr/>
        </p:nvSpPr>
        <p:spPr>
          <a:xfrm>
            <a:off x="275686" y="944055"/>
            <a:ext cx="3345314" cy="33855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1800" dirty="0">
                <a:solidFill>
                  <a:schemeClr val="dk1"/>
                </a:solidFill>
                <a:highlight>
                  <a:srgbClr val="FFD966"/>
                </a:highlight>
                <a:latin typeface="Roboto Medium"/>
                <a:ea typeface="Roboto Medium"/>
                <a:sym typeface="Roboto Medium"/>
              </a:rPr>
              <a:t>Remove bloated dependencies</a:t>
            </a:r>
          </a:p>
        </p:txBody>
      </p:sp>
    </p:spTree>
    <p:extLst>
      <p:ext uri="{BB962C8B-B14F-4D97-AF65-F5344CB8AC3E}">
        <p14:creationId xmlns:p14="http://schemas.microsoft.com/office/powerpoint/2010/main" val="78735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A39DF-F1EA-4244-9887-3C353B84E8F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1" normalizeH="0" baseline="0" noProof="0">
              <a:ln>
                <a:noFill/>
              </a:ln>
              <a:solidFill>
                <a:prstClr val="black"/>
              </a:solidFill>
              <a:effectLst/>
              <a:uLnTx/>
              <a:uFillTx/>
              <a:latin typeface="Arial"/>
            </a:endParaRPr>
          </a:p>
        </p:txBody>
      </p:sp>
      <p:sp>
        <p:nvSpPr>
          <p:cNvPr id="328" name="CustomShape 2"/>
          <p:cNvSpPr/>
          <p:nvPr/>
        </p:nvSpPr>
        <p:spPr>
          <a:xfrm>
            <a:off x="3240720" y="1890000"/>
            <a:ext cx="1087920" cy="58140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29" name="CustomShape 3"/>
          <p:cNvSpPr/>
          <p:nvPr/>
        </p:nvSpPr>
        <p:spPr>
          <a:xfrm>
            <a:off x="2289960" y="3019680"/>
            <a:ext cx="1087920" cy="5814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30" name="CustomShape 4"/>
          <p:cNvSpPr/>
          <p:nvPr/>
        </p:nvSpPr>
        <p:spPr>
          <a:xfrm>
            <a:off x="4176000" y="3033360"/>
            <a:ext cx="1087920" cy="5814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31" name="CustomShape 5"/>
          <p:cNvSpPr/>
          <p:nvPr/>
        </p:nvSpPr>
        <p:spPr>
          <a:xfrm rot="5400000">
            <a:off x="3038040" y="2270880"/>
            <a:ext cx="545400" cy="94932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32" name="CustomShape 6"/>
          <p:cNvSpPr/>
          <p:nvPr/>
        </p:nvSpPr>
        <p:spPr>
          <a:xfrm rot="16200000" flipH="1">
            <a:off x="3972960" y="2285280"/>
            <a:ext cx="558720" cy="93384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33" name="CustomShape 7"/>
          <p:cNvSpPr/>
          <p:nvPr/>
        </p:nvSpPr>
        <p:spPr>
          <a:xfrm>
            <a:off x="2289960" y="4121640"/>
            <a:ext cx="1087920" cy="58140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34" name="CustomShape 8"/>
          <p:cNvSpPr/>
          <p:nvPr/>
        </p:nvSpPr>
        <p:spPr>
          <a:xfrm flipH="1">
            <a:off x="2831760" y="3602880"/>
            <a:ext cx="360" cy="51768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35" name="CustomShape 9"/>
          <p:cNvSpPr/>
          <p:nvPr/>
        </p:nvSpPr>
        <p:spPr>
          <a:xfrm>
            <a:off x="3598560" y="1994580"/>
            <a:ext cx="372240" cy="37224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P</a:t>
            </a:r>
            <a:endParaRPr kumimoji="0" lang="en-US" sz="1620" b="0" i="0" u="none" strike="noStrike" kern="1200" cap="none" spc="-1" normalizeH="0" baseline="0" noProof="0">
              <a:ln>
                <a:noFill/>
              </a:ln>
              <a:solidFill>
                <a:prstClr val="black"/>
              </a:solidFill>
              <a:effectLst/>
              <a:uLnTx/>
              <a:uFillTx/>
              <a:latin typeface="Arial"/>
            </a:endParaRPr>
          </a:p>
        </p:txBody>
      </p:sp>
      <p:sp>
        <p:nvSpPr>
          <p:cNvPr id="336" name="CustomShape 10"/>
          <p:cNvSpPr/>
          <p:nvPr/>
        </p:nvSpPr>
        <p:spPr>
          <a:xfrm>
            <a:off x="2645640" y="3124260"/>
            <a:ext cx="372240" cy="3722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buClrTx/>
            </a:pPr>
            <a:r>
              <a:rPr lang="en-SE" sz="1620" kern="1200" spc="-1">
                <a:solidFill>
                  <a:srgbClr val="012639"/>
                </a:solidFill>
                <a:latin typeface="BITSTREAM VERA SANS MONO"/>
              </a:rPr>
              <a:t>A</a:t>
            </a:r>
            <a:endParaRPr lang="en-US" sz="1620" kern="1200" spc="-1">
              <a:solidFill>
                <a:srgbClr val="012639"/>
              </a:solidFill>
              <a:latin typeface="BITSTREAM VERA SANS MONO"/>
            </a:endParaRPr>
          </a:p>
        </p:txBody>
      </p:sp>
      <p:sp>
        <p:nvSpPr>
          <p:cNvPr id="337" name="CustomShape 11"/>
          <p:cNvSpPr/>
          <p:nvPr/>
        </p:nvSpPr>
        <p:spPr>
          <a:xfrm>
            <a:off x="4533120" y="3130214"/>
            <a:ext cx="372240" cy="3722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buClrTx/>
            </a:pPr>
            <a:r>
              <a:rPr lang="en-SE" sz="1620" kern="1200" spc="-1" dirty="0">
                <a:solidFill>
                  <a:srgbClr val="012639"/>
                </a:solidFill>
                <a:latin typeface="BITSTREAM VERA SANS MONO"/>
              </a:rPr>
              <a:t>F</a:t>
            </a:r>
            <a:endParaRPr lang="en-US" sz="1620" kern="1200" spc="-1" dirty="0">
              <a:solidFill>
                <a:srgbClr val="012639"/>
              </a:solidFill>
              <a:latin typeface="BITSTREAM VERA SANS MONO"/>
            </a:endParaRPr>
          </a:p>
        </p:txBody>
      </p:sp>
      <p:sp>
        <p:nvSpPr>
          <p:cNvPr id="338" name="CustomShape 12"/>
          <p:cNvSpPr/>
          <p:nvPr/>
        </p:nvSpPr>
        <p:spPr>
          <a:xfrm>
            <a:off x="2645640" y="4226220"/>
            <a:ext cx="372240" cy="3722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buClrTx/>
            </a:pPr>
            <a:r>
              <a:rPr lang="en-SE" sz="1620" kern="1200" spc="-1">
                <a:solidFill>
                  <a:srgbClr val="012639"/>
                </a:solidFill>
                <a:latin typeface="BITSTREAM VERA SANS MONO"/>
              </a:rPr>
              <a:t>D</a:t>
            </a:r>
            <a:endParaRPr lang="en-US" sz="1620" kern="1200" spc="-1">
              <a:solidFill>
                <a:srgbClr val="012639"/>
              </a:solidFill>
              <a:latin typeface="BITSTREAM VERA SANS MONO"/>
            </a:endParaRPr>
          </a:p>
        </p:txBody>
      </p:sp>
      <p:sp>
        <p:nvSpPr>
          <p:cNvPr id="2" name="Google Shape;99;g10f0a995c24_0_21">
            <a:extLst>
              <a:ext uri="{FF2B5EF4-FFF2-40B4-BE49-F238E27FC236}">
                <a16:creationId xmlns:a16="http://schemas.microsoft.com/office/drawing/2014/main" id="{4CDA9B4A-81DF-12B2-B948-F4B8C882CFF1}"/>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Debloated dependency tree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Challenges</a:t>
            </a:r>
          </a:p>
        </p:txBody>
      </p:sp>
      <p:sp>
        <p:nvSpPr>
          <p:cNvPr id="4" name="TextBox 3">
            <a:extLst>
              <a:ext uri="{FF2B5EF4-FFF2-40B4-BE49-F238E27FC236}">
                <a16:creationId xmlns:a16="http://schemas.microsoft.com/office/drawing/2014/main" id="{ADCF5874-814B-2031-2EA6-B4C426FAACFA}"/>
              </a:ext>
            </a:extLst>
          </p:cNvPr>
          <p:cNvSpPr txBox="1"/>
          <p:nvPr/>
        </p:nvSpPr>
        <p:spPr>
          <a:xfrm>
            <a:off x="608453" y="1531143"/>
            <a:ext cx="7332389" cy="1661993"/>
          </a:xfrm>
          <a:prstGeom prst="rect">
            <a:avLst/>
          </a:prstGeom>
          <a:noFill/>
        </p:spPr>
        <p:txBody>
          <a:bodyPr wrap="square">
            <a:spAutoFit/>
          </a:bodyPr>
          <a:lstStyle/>
          <a:p>
            <a:pPr marL="457200" marR="0" lvl="0" indent="-361950" algn="l" rtl="0">
              <a:spcBef>
                <a:spcPts val="0"/>
              </a:spcBef>
              <a:spcAft>
                <a:spcPts val="1800"/>
              </a:spcAft>
              <a:buClr>
                <a:schemeClr val="lt1"/>
              </a:buClr>
              <a:buSzPts val="2100"/>
              <a:buFont typeface="Roboto"/>
              <a:buAutoNum type="arabicPeriod"/>
            </a:pPr>
            <a:r>
              <a:rPr lang="en-US" sz="2400" dirty="0">
                <a:solidFill>
                  <a:srgbClr val="FFD966"/>
                </a:solidFill>
                <a:latin typeface="Equity Text A" pitchFamily="2" charset="77"/>
                <a:ea typeface="Roboto"/>
                <a:cs typeface="Roboto"/>
                <a:sym typeface="Roboto"/>
              </a:rPr>
              <a:t>Detecting</a:t>
            </a:r>
            <a:r>
              <a:rPr lang="en-US" sz="2400" dirty="0">
                <a:solidFill>
                  <a:schemeClr val="lt1"/>
                </a:solidFill>
                <a:latin typeface="Equity Text A" pitchFamily="2" charset="77"/>
                <a:ea typeface="Roboto"/>
                <a:cs typeface="Roboto"/>
                <a:sym typeface="Roboto"/>
              </a:rPr>
              <a:t> the bloat</a:t>
            </a:r>
          </a:p>
          <a:p>
            <a:pPr marL="457200" marR="0" lvl="0" indent="-361950" algn="l" rtl="0">
              <a:spcBef>
                <a:spcPts val="0"/>
              </a:spcBef>
              <a:spcAft>
                <a:spcPts val="1800"/>
              </a:spcAft>
              <a:buClr>
                <a:schemeClr val="lt1"/>
              </a:buClr>
              <a:buSzPts val="2100"/>
              <a:buFont typeface="Roboto"/>
              <a:buAutoNum type="arabicPeriod"/>
            </a:pPr>
            <a:r>
              <a:rPr lang="en-US" sz="2400" dirty="0">
                <a:solidFill>
                  <a:srgbClr val="FFD966"/>
                </a:solidFill>
                <a:latin typeface="Equity Text A" pitchFamily="2" charset="77"/>
                <a:ea typeface="Roboto"/>
                <a:cs typeface="Roboto"/>
                <a:sym typeface="Roboto"/>
              </a:rPr>
              <a:t>Removing</a:t>
            </a:r>
            <a:r>
              <a:rPr lang="en-US" sz="2400" dirty="0">
                <a:solidFill>
                  <a:schemeClr val="lt1"/>
                </a:solidFill>
                <a:latin typeface="Equity Text A" pitchFamily="2" charset="77"/>
                <a:ea typeface="Roboto"/>
                <a:cs typeface="Roboto"/>
                <a:sym typeface="Roboto"/>
              </a:rPr>
              <a:t> the bloat</a:t>
            </a:r>
          </a:p>
          <a:p>
            <a:pPr marL="457200" marR="0" lvl="0" indent="-361950" algn="l" rtl="0">
              <a:spcBef>
                <a:spcPts val="0"/>
              </a:spcBef>
              <a:spcAft>
                <a:spcPts val="1800"/>
              </a:spcAft>
              <a:buClr>
                <a:schemeClr val="lt1"/>
              </a:buClr>
              <a:buSzPts val="2100"/>
              <a:buFont typeface="Roboto"/>
              <a:buAutoNum type="arabicPeriod"/>
            </a:pPr>
            <a:r>
              <a:rPr lang="en-US" sz="2400" dirty="0">
                <a:solidFill>
                  <a:srgbClr val="FFD966"/>
                </a:solidFill>
                <a:latin typeface="Equity Text A" pitchFamily="2" charset="77"/>
                <a:ea typeface="Roboto"/>
              </a:rPr>
              <a:t>Assessing</a:t>
            </a:r>
            <a:r>
              <a:rPr lang="en-US" sz="2400" dirty="0">
                <a:solidFill>
                  <a:schemeClr val="lt1"/>
                </a:solidFill>
                <a:latin typeface="Equity Text A" pitchFamily="2" charset="77"/>
                <a:ea typeface="Roboto"/>
              </a:rPr>
              <a:t> the behavior of the debloated artifact</a:t>
            </a:r>
            <a:endParaRPr lang="en-US" sz="200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10628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CCCFE-CAB3-401C-9C93-69B7925D1E4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1" normalizeH="0" baseline="0" noProof="0">
              <a:ln>
                <a:noFill/>
              </a:ln>
              <a:solidFill>
                <a:prstClr val="black"/>
              </a:solidFill>
              <a:effectLst/>
              <a:uLnTx/>
              <a:uFillTx/>
              <a:latin typeface="Arial"/>
            </a:endParaRPr>
          </a:p>
        </p:txBody>
      </p:sp>
      <p:sp>
        <p:nvSpPr>
          <p:cNvPr id="341" name="CustomShape 2"/>
          <p:cNvSpPr/>
          <p:nvPr/>
        </p:nvSpPr>
        <p:spPr>
          <a:xfrm>
            <a:off x="820080" y="1198440"/>
            <a:ext cx="7591680" cy="2492960"/>
          </a:xfrm>
          <a:prstGeom prst="rect">
            <a:avLst/>
          </a:prstGeom>
          <a:noFill/>
          <a:ln>
            <a:noFill/>
          </a:ln>
        </p:spPr>
        <p:txBody>
          <a:bodyPr spcFirstLastPara="1" wrap="square" lIns="91425" tIns="91425" rIns="91425" bIns="91425" anchor="t" anchorCtr="0">
            <a:spAutoFit/>
          </a:bodyPr>
          <a:lstStyle/>
          <a:p>
            <a:pPr marL="457200" indent="-361950">
              <a:lnSpc>
                <a:spcPct val="150000"/>
              </a:lnSpc>
              <a:buClr>
                <a:schemeClr val="lt1"/>
              </a:buClr>
              <a:buSzPts val="2100"/>
              <a:buFont typeface="Roboto"/>
              <a:buChar char="●"/>
            </a:pPr>
            <a:r>
              <a:rPr lang="en-SE" sz="2000" dirty="0">
                <a:solidFill>
                  <a:schemeClr val="lt1"/>
                </a:solidFill>
                <a:latin typeface="Equity Text A" pitchFamily="2" charset="77"/>
                <a:ea typeface="Roboto"/>
              </a:rPr>
              <a:t>Detect and report bloated dependencies</a:t>
            </a:r>
            <a:endParaRPr lang="en-US" sz="2000" dirty="0">
              <a:solidFill>
                <a:schemeClr val="lt1"/>
              </a:solidFill>
              <a:latin typeface="Equity Text A" pitchFamily="2" charset="77"/>
              <a:ea typeface="Roboto"/>
            </a:endParaRPr>
          </a:p>
          <a:p>
            <a:pPr marL="914400" lvl="1" indent="-361950">
              <a:lnSpc>
                <a:spcPct val="150000"/>
              </a:lnSpc>
              <a:buClr>
                <a:schemeClr val="lt1"/>
              </a:buClr>
              <a:buSzPts val="2100"/>
              <a:buFont typeface="Roboto"/>
              <a:buChar char="○"/>
            </a:pPr>
            <a:r>
              <a:rPr lang="en-SE" sz="2000" dirty="0">
                <a:solidFill>
                  <a:schemeClr val="lt1"/>
                </a:solidFill>
                <a:latin typeface="Equity Text A" pitchFamily="2" charset="77"/>
                <a:ea typeface="Roboto"/>
              </a:rPr>
              <a:t>in the context of an artifact</a:t>
            </a:r>
            <a:endParaRPr lang="en-US" sz="2000" dirty="0">
              <a:solidFill>
                <a:schemeClr val="lt1"/>
              </a:solidFill>
              <a:latin typeface="Equity Text A" pitchFamily="2" charset="77"/>
              <a:ea typeface="Roboto"/>
            </a:endParaRPr>
          </a:p>
          <a:p>
            <a:pPr marL="914400" lvl="1" indent="-361950">
              <a:lnSpc>
                <a:spcPct val="150000"/>
              </a:lnSpc>
              <a:buClr>
                <a:schemeClr val="lt1"/>
              </a:buClr>
              <a:buSzPts val="2100"/>
              <a:buFont typeface="Roboto"/>
              <a:buChar char="○"/>
            </a:pPr>
            <a:r>
              <a:rPr lang="en-GB" sz="2000" dirty="0">
                <a:solidFill>
                  <a:schemeClr val="lt1"/>
                </a:solidFill>
                <a:latin typeface="Equity Text A" pitchFamily="2" charset="77"/>
                <a:ea typeface="Roboto"/>
              </a:rPr>
              <a:t>o</a:t>
            </a:r>
            <a:r>
              <a:rPr lang="en-SE" sz="2000" dirty="0">
                <a:solidFill>
                  <a:schemeClr val="lt1"/>
                </a:solidFill>
                <a:latin typeface="Equity Text A" pitchFamily="2" charset="77"/>
                <a:ea typeface="Roboto"/>
              </a:rPr>
              <a:t>n the whole dependency tree</a:t>
            </a:r>
            <a:endParaRPr lang="en-US" sz="2000" dirty="0">
              <a:solidFill>
                <a:schemeClr val="lt1"/>
              </a:solidFill>
              <a:latin typeface="Equity Text A" pitchFamily="2" charset="77"/>
              <a:ea typeface="Roboto"/>
            </a:endParaRPr>
          </a:p>
          <a:p>
            <a:pPr marL="457200" indent="-361950">
              <a:lnSpc>
                <a:spcPct val="150000"/>
              </a:lnSpc>
              <a:buClr>
                <a:schemeClr val="lt1"/>
              </a:buClr>
              <a:buSzPts val="2100"/>
              <a:buFont typeface="Roboto"/>
              <a:buChar char="●"/>
            </a:pPr>
            <a:r>
              <a:rPr lang="en-SE" sz="2000" dirty="0">
                <a:solidFill>
                  <a:schemeClr val="lt1"/>
                </a:solidFill>
                <a:latin typeface="Equity Text A" pitchFamily="2" charset="77"/>
                <a:ea typeface="Roboto"/>
              </a:rPr>
              <a:t>Automatic generation of a debloated </a:t>
            </a:r>
            <a:r>
              <a:rPr lang="en-SE" sz="2000" i="1" dirty="0">
                <a:solidFill>
                  <a:schemeClr val="lt1"/>
                </a:solidFill>
                <a:latin typeface="Equity Text A" pitchFamily="2" charset="77"/>
                <a:ea typeface="Roboto"/>
              </a:rPr>
              <a:t>pom.xml </a:t>
            </a:r>
            <a:r>
              <a:rPr lang="en-SE" sz="2000" dirty="0">
                <a:solidFill>
                  <a:schemeClr val="lt1"/>
                </a:solidFill>
                <a:latin typeface="Equity Text A" pitchFamily="2" charset="77"/>
                <a:ea typeface="Roboto"/>
              </a:rPr>
              <a:t>file</a:t>
            </a:r>
            <a:endParaRPr lang="en-US" sz="2000" dirty="0">
              <a:solidFill>
                <a:schemeClr val="lt1"/>
              </a:solidFill>
              <a:latin typeface="Equity Text A" pitchFamily="2" charset="77"/>
              <a:ea typeface="Roboto"/>
            </a:endParaRPr>
          </a:p>
          <a:p>
            <a:pPr marL="457200" indent="-361950">
              <a:lnSpc>
                <a:spcPct val="150000"/>
              </a:lnSpc>
              <a:buClr>
                <a:schemeClr val="lt1"/>
              </a:buClr>
              <a:buSzPts val="2100"/>
              <a:buFont typeface="Roboto"/>
              <a:buChar char="●"/>
            </a:pPr>
            <a:r>
              <a:rPr lang="en-SE" sz="2000" dirty="0">
                <a:solidFill>
                  <a:schemeClr val="lt1"/>
                </a:solidFill>
                <a:latin typeface="Equity Text A" pitchFamily="2" charset="77"/>
                <a:ea typeface="Roboto"/>
              </a:rPr>
              <a:t>Open source (</a:t>
            </a:r>
            <a:r>
              <a:rPr lang="en-GB" sz="1800" dirty="0">
                <a:solidFill>
                  <a:srgbClr val="FFD966"/>
                </a:solidFill>
                <a:latin typeface="Roboto Light" panose="02000000000000000000" pitchFamily="2" charset="0"/>
                <a:ea typeface="Roboto Light" panose="02000000000000000000" pitchFamily="2" charset="0"/>
              </a:rPr>
              <a:t>https://</a:t>
            </a:r>
            <a:r>
              <a:rPr lang="en-GB" sz="1800" dirty="0" err="1">
                <a:solidFill>
                  <a:srgbClr val="FFD966"/>
                </a:solidFill>
                <a:latin typeface="Roboto Light" panose="02000000000000000000" pitchFamily="2" charset="0"/>
                <a:ea typeface="Roboto Light" panose="02000000000000000000" pitchFamily="2" charset="0"/>
              </a:rPr>
              <a:t>github.com</a:t>
            </a:r>
            <a:r>
              <a:rPr lang="en-GB" sz="1800" dirty="0">
                <a:solidFill>
                  <a:srgbClr val="FFD966"/>
                </a:solidFill>
                <a:latin typeface="Roboto Light" panose="02000000000000000000" pitchFamily="2" charset="0"/>
                <a:ea typeface="Roboto Light" panose="02000000000000000000" pitchFamily="2" charset="0"/>
              </a:rPr>
              <a:t>/castor-software/</a:t>
            </a:r>
            <a:r>
              <a:rPr lang="en-GB" sz="1800" dirty="0" err="1">
                <a:solidFill>
                  <a:srgbClr val="FFD966"/>
                </a:solidFill>
                <a:latin typeface="Roboto Light" panose="02000000000000000000" pitchFamily="2" charset="0"/>
                <a:ea typeface="Roboto Light" panose="02000000000000000000" pitchFamily="2" charset="0"/>
              </a:rPr>
              <a:t>depclean</a:t>
            </a:r>
            <a:r>
              <a:rPr lang="en-SE" sz="2000" dirty="0">
                <a:solidFill>
                  <a:schemeClr val="lt1"/>
                </a:solidFill>
                <a:latin typeface="Equity Text A" pitchFamily="2" charset="77"/>
                <a:ea typeface="Roboto"/>
              </a:rPr>
              <a:t>)</a:t>
            </a:r>
            <a:endParaRPr lang="en-US" sz="2100" dirty="0">
              <a:solidFill>
                <a:schemeClr val="lt1"/>
              </a:solidFill>
              <a:latin typeface="Equity Text A" pitchFamily="2" charset="77"/>
              <a:ea typeface="Roboto"/>
            </a:endParaRPr>
          </a:p>
        </p:txBody>
      </p:sp>
      <p:sp>
        <p:nvSpPr>
          <p:cNvPr id="2" name="Google Shape;99;g10f0a995c24_0_21">
            <a:extLst>
              <a:ext uri="{FF2B5EF4-FFF2-40B4-BE49-F238E27FC236}">
                <a16:creationId xmlns:a16="http://schemas.microsoft.com/office/drawing/2014/main" id="{3625D69D-982B-5DAD-64F9-0B2DFBB46AE7}"/>
              </a:ext>
            </a:extLst>
          </p:cNvPr>
          <p:cNvSpPr txBox="1">
            <a:spLocks/>
          </p:cNvSpPr>
          <p:nvPr/>
        </p:nvSpPr>
        <p:spPr>
          <a:xfrm>
            <a:off x="277650" y="355600"/>
            <a:ext cx="429435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err="1">
                <a:solidFill>
                  <a:schemeClr val="dk1"/>
                </a:solidFill>
                <a:highlight>
                  <a:srgbClr val="FFD966"/>
                </a:highlight>
                <a:latin typeface="Roboto Medium"/>
                <a:ea typeface="Roboto Medium"/>
                <a:cs typeface="Roboto Medium"/>
                <a:sym typeface="Roboto Medium"/>
              </a:rPr>
              <a:t>DepClean</a:t>
            </a:r>
            <a:endParaRPr lang="en-GB" sz="3000" dirty="0">
              <a:solidFill>
                <a:schemeClr val="dk1"/>
              </a:solidFill>
              <a:highlight>
                <a:srgbClr val="FFD966"/>
              </a:highlight>
              <a:latin typeface="Roboto Medium"/>
              <a:ea typeface="Roboto Medium"/>
              <a:cs typeface="Roboto Medium"/>
              <a:sym typeface="Roboto Medium"/>
            </a:endParaRPr>
          </a:p>
        </p:txBody>
      </p:sp>
      <p:pic>
        <p:nvPicPr>
          <p:cNvPr id="3" name="Picture 2">
            <a:extLst>
              <a:ext uri="{FF2B5EF4-FFF2-40B4-BE49-F238E27FC236}">
                <a16:creationId xmlns:a16="http://schemas.microsoft.com/office/drawing/2014/main" id="{52830B7C-87FD-3E1C-CBB7-E4608532893A}"/>
              </a:ext>
            </a:extLst>
          </p:cNvPr>
          <p:cNvPicPr>
            <a:picLocks noChangeAspect="1"/>
          </p:cNvPicPr>
          <p:nvPr/>
        </p:nvPicPr>
        <p:blipFill>
          <a:blip r:embed="rId3"/>
          <a:stretch>
            <a:fillRect/>
          </a:stretch>
        </p:blipFill>
        <p:spPr>
          <a:xfrm>
            <a:off x="1374626" y="3875418"/>
            <a:ext cx="5310787" cy="1114675"/>
          </a:xfrm>
          <a:prstGeom prst="rect">
            <a:avLst/>
          </a:prstGeom>
        </p:spPr>
      </p:pic>
      <p:pic>
        <p:nvPicPr>
          <p:cNvPr id="346" name="Picture 345"/>
          <p:cNvPicPr/>
          <p:nvPr/>
        </p:nvPicPr>
        <p:blipFill>
          <a:blip r:embed="rId4"/>
          <a:stretch/>
        </p:blipFill>
        <p:spPr>
          <a:xfrm>
            <a:off x="5667187" y="4670230"/>
            <a:ext cx="783720" cy="118800"/>
          </a:xfrm>
          <a:prstGeom prst="rect">
            <a:avLst/>
          </a:prstGeom>
          <a:ln>
            <a:noFill/>
          </a:ln>
        </p:spPr>
      </p:pic>
      <p:pic>
        <p:nvPicPr>
          <p:cNvPr id="4" name="Picture 3">
            <a:extLst>
              <a:ext uri="{FF2B5EF4-FFF2-40B4-BE49-F238E27FC236}">
                <a16:creationId xmlns:a16="http://schemas.microsoft.com/office/drawing/2014/main" id="{EC35CAD8-A35F-9DD4-ACA8-CAA8A5C0D89A}"/>
              </a:ext>
            </a:extLst>
          </p:cNvPr>
          <p:cNvPicPr>
            <a:picLocks noChangeAspect="1"/>
          </p:cNvPicPr>
          <p:nvPr/>
        </p:nvPicPr>
        <p:blipFill>
          <a:blip r:embed="rId5"/>
          <a:stretch>
            <a:fillRect/>
          </a:stretch>
        </p:blipFill>
        <p:spPr>
          <a:xfrm>
            <a:off x="5618742" y="162603"/>
            <a:ext cx="3413861" cy="1367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EDBC5-B9BC-45C5-8D8A-9D4556B083AF}"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1" normalizeH="0" baseline="0" noProof="0">
              <a:ln>
                <a:noFill/>
              </a:ln>
              <a:solidFill>
                <a:prstClr val="black"/>
              </a:solidFill>
              <a:effectLst/>
              <a:uLnTx/>
              <a:uFillTx/>
              <a:latin typeface="Arial"/>
            </a:endParaRPr>
          </a:p>
        </p:txBody>
      </p:sp>
      <p:pic>
        <p:nvPicPr>
          <p:cNvPr id="410" name="Picture 8"/>
          <p:cNvPicPr/>
          <p:nvPr/>
        </p:nvPicPr>
        <p:blipFill>
          <a:blip r:embed="rId3"/>
          <a:srcRect l="24759" t="-51" r="27806" b="19784"/>
          <a:stretch/>
        </p:blipFill>
        <p:spPr>
          <a:xfrm>
            <a:off x="5664960" y="979540"/>
            <a:ext cx="2215080" cy="2107800"/>
          </a:xfrm>
          <a:prstGeom prst="rect">
            <a:avLst/>
          </a:prstGeom>
          <a:ln>
            <a:noFill/>
          </a:ln>
        </p:spPr>
      </p:pic>
      <p:graphicFrame>
        <p:nvGraphicFramePr>
          <p:cNvPr id="412" name="Table 2"/>
          <p:cNvGraphicFramePr/>
          <p:nvPr>
            <p:extLst>
              <p:ext uri="{D42A27DB-BD31-4B8C-83A1-F6EECF244321}">
                <p14:modId xmlns:p14="http://schemas.microsoft.com/office/powerpoint/2010/main" val="4080775508"/>
              </p:ext>
            </p:extLst>
          </p:nvPr>
        </p:nvGraphicFramePr>
        <p:xfrm>
          <a:off x="3687877" y="3220480"/>
          <a:ext cx="4923106" cy="1390552"/>
        </p:xfrm>
        <a:graphic>
          <a:graphicData uri="http://schemas.openxmlformats.org/drawingml/2006/table">
            <a:tbl>
              <a:tblPr/>
              <a:tblGrid>
                <a:gridCol w="1420493">
                  <a:extLst>
                    <a:ext uri="{9D8B030D-6E8A-4147-A177-3AD203B41FA5}">
                      <a16:colId xmlns:a16="http://schemas.microsoft.com/office/drawing/2014/main" val="20000"/>
                    </a:ext>
                  </a:extLst>
                </a:gridCol>
                <a:gridCol w="1990793">
                  <a:extLst>
                    <a:ext uri="{9D8B030D-6E8A-4147-A177-3AD203B41FA5}">
                      <a16:colId xmlns:a16="http://schemas.microsoft.com/office/drawing/2014/main" val="20001"/>
                    </a:ext>
                  </a:extLst>
                </a:gridCol>
                <a:gridCol w="1511820">
                  <a:extLst>
                    <a:ext uri="{9D8B030D-6E8A-4147-A177-3AD203B41FA5}">
                      <a16:colId xmlns:a16="http://schemas.microsoft.com/office/drawing/2014/main" val="20002"/>
                    </a:ext>
                  </a:extLst>
                </a:gridCol>
              </a:tblGrid>
              <a:tr h="347638">
                <a:tc>
                  <a:txBody>
                    <a:bodyPr/>
                    <a:lstStyle/>
                    <a:p>
                      <a:endParaRPr lang="en-SE" sz="1400" dirty="0">
                        <a:latin typeface="Equity Text A" pitchFamily="2" charset="77"/>
                      </a:endParaRPr>
                    </a:p>
                  </a:txBody>
                  <a:tcPr marL="82080" marR="82080">
                    <a:lnL w="12240">
                      <a:noFill/>
                    </a:lnL>
                    <a:lnR w="12240">
                      <a:noFill/>
                    </a:lnR>
                    <a:lnT w="12240">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1" strike="noStrike" spc="-1" dirty="0">
                          <a:solidFill>
                            <a:srgbClr val="E7E6E6"/>
                          </a:solidFill>
                          <a:latin typeface="Equity Text A" pitchFamily="2" charset="77"/>
                        </a:rPr>
                        <a:t>JAR Size</a:t>
                      </a:r>
                      <a:endParaRPr lang="en-US" sz="1600" b="1" strike="noStrike" spc="-1" dirty="0">
                        <a:latin typeface="Equity Text A" pitchFamily="2" charset="77"/>
                      </a:endParaRPr>
                    </a:p>
                  </a:txBody>
                  <a:tcPr marL="82080" marR="82080">
                    <a:lnL w="12240">
                      <a:noFill/>
                    </a:lnL>
                    <a:lnR w="12240">
                      <a:noFill/>
                    </a:lnR>
                    <a:lnT w="12240">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1" strike="noStrike" spc="-1" dirty="0">
                          <a:solidFill>
                            <a:srgbClr val="E7E6E6"/>
                          </a:solidFill>
                          <a:latin typeface="Equity Text A" pitchFamily="2" charset="77"/>
                        </a:rPr>
                        <a:t>#Classes</a:t>
                      </a:r>
                      <a:endParaRPr lang="en-US" sz="1600" b="1" strike="noStrike" spc="-1" dirty="0">
                        <a:latin typeface="Equity Text A" pitchFamily="2" charset="77"/>
                      </a:endParaRPr>
                    </a:p>
                  </a:txBody>
                  <a:tcPr marL="82080" marR="82080">
                    <a:lnL w="12240">
                      <a:noFill/>
                    </a:lnL>
                    <a:lnR w="12240">
                      <a:noFill/>
                    </a:lnR>
                    <a:lnT w="12240">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7638">
                <a:tc>
                  <a:txBody>
                    <a:bodyPr/>
                    <a:lstStyle/>
                    <a:p>
                      <a:pPr>
                        <a:lnSpc>
                          <a:spcPct val="100000"/>
                        </a:lnSpc>
                      </a:pPr>
                      <a:r>
                        <a:rPr lang="en-SE" sz="1600" b="1" strike="noStrike" spc="-1" dirty="0">
                          <a:solidFill>
                            <a:srgbClr val="E7E6E6"/>
                          </a:solidFill>
                          <a:latin typeface="Equity Text A" pitchFamily="2" charset="77"/>
                        </a:rPr>
                        <a:t>Before</a:t>
                      </a:r>
                      <a:endParaRPr lang="en-US" sz="1600" b="1" strike="noStrike" spc="-1" dirty="0">
                        <a:latin typeface="Equity Text A" pitchFamily="2" charset="77"/>
                      </a:endParaRPr>
                    </a:p>
                  </a:txBody>
                  <a:tcPr marL="82080" marR="82080">
                    <a:lnL w="12240">
                      <a:noFill/>
                    </a:lnL>
                    <a:lnR w="12240">
                      <a:noFill/>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0" strike="noStrike" spc="-1" dirty="0">
                          <a:solidFill>
                            <a:srgbClr val="E7E6E6"/>
                          </a:solidFill>
                          <a:latin typeface="Equity Text A" pitchFamily="2" charset="77"/>
                        </a:rPr>
                        <a:t>16.2 Mb</a:t>
                      </a:r>
                      <a:endParaRPr lang="en-US" sz="1600" b="0" strike="noStrike" spc="-1" dirty="0">
                        <a:latin typeface="Equity Text A" pitchFamily="2" charset="77"/>
                      </a:endParaRPr>
                    </a:p>
                  </a:txBody>
                  <a:tcPr marL="82080" marR="82080">
                    <a:lnL w="12240">
                      <a:noFill/>
                    </a:lnL>
                    <a:lnR w="12240">
                      <a:noFill/>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0" strike="noStrike" spc="-1" dirty="0">
                          <a:solidFill>
                            <a:srgbClr val="E7E6E6"/>
                          </a:solidFill>
                          <a:latin typeface="Equity Text A" pitchFamily="2" charset="77"/>
                        </a:rPr>
                        <a:t>7 425</a:t>
                      </a:r>
                      <a:endParaRPr lang="en-US" sz="1600" b="0" strike="noStrike" spc="-1" dirty="0">
                        <a:latin typeface="Equity Text A" pitchFamily="2" charset="77"/>
                      </a:endParaRPr>
                    </a:p>
                  </a:txBody>
                  <a:tcPr marL="82080" marR="82080">
                    <a:lnL w="12240">
                      <a:noFill/>
                    </a:lnL>
                    <a:lnR w="12240">
                      <a:noFill/>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7638">
                <a:tc>
                  <a:txBody>
                    <a:bodyPr/>
                    <a:lstStyle/>
                    <a:p>
                      <a:pPr>
                        <a:lnSpc>
                          <a:spcPct val="100000"/>
                        </a:lnSpc>
                      </a:pPr>
                      <a:r>
                        <a:rPr lang="en-SE" sz="1600" b="1" strike="noStrike" spc="-1" dirty="0">
                          <a:solidFill>
                            <a:srgbClr val="E7E6E6"/>
                          </a:solidFill>
                          <a:latin typeface="Equity Text A" pitchFamily="2" charset="77"/>
                        </a:rPr>
                        <a:t>After</a:t>
                      </a:r>
                      <a:endParaRPr lang="en-US" sz="1600" b="1" strike="noStrike" spc="-1" dirty="0">
                        <a:latin typeface="Equity Text A" pitchFamily="2" charset="77"/>
                      </a:endParaRPr>
                    </a:p>
                  </a:txBody>
                  <a:tcPr marL="82080" marR="82080">
                    <a:lnL w="12240">
                      <a:noFill/>
                    </a:lnL>
                    <a:lnR w="12240">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0" strike="noStrike" spc="-1" dirty="0">
                          <a:solidFill>
                            <a:srgbClr val="E7E6E6"/>
                          </a:solidFill>
                          <a:latin typeface="Equity Text A" pitchFamily="2" charset="77"/>
                        </a:rPr>
                        <a:t>12.7 Mb</a:t>
                      </a:r>
                      <a:endParaRPr lang="en-US" sz="1600" b="0" strike="noStrike" spc="-1" dirty="0">
                        <a:latin typeface="Equity Text A" pitchFamily="2" charset="77"/>
                      </a:endParaRPr>
                    </a:p>
                  </a:txBody>
                  <a:tcPr marL="82080" marR="82080">
                    <a:lnL w="12240">
                      <a:noFill/>
                    </a:lnL>
                    <a:lnR w="12240">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0" strike="noStrike" spc="-1" dirty="0">
                          <a:solidFill>
                            <a:srgbClr val="E7E6E6"/>
                          </a:solidFill>
                          <a:latin typeface="Equity Text A" pitchFamily="2" charset="77"/>
                        </a:rPr>
                        <a:t>5 593</a:t>
                      </a:r>
                      <a:endParaRPr lang="en-US" sz="1600" b="0" strike="noStrike" spc="-1" dirty="0">
                        <a:latin typeface="Equity Text A" pitchFamily="2" charset="77"/>
                      </a:endParaRPr>
                    </a:p>
                  </a:txBody>
                  <a:tcPr marL="82080" marR="82080">
                    <a:lnL w="12240">
                      <a:noFill/>
                    </a:lnL>
                    <a:lnR w="12240">
                      <a:noFill/>
                    </a:lnR>
                    <a:lnT w="12700" cap="flat" cmpd="sng" algn="ctr">
                      <a:no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7638">
                <a:tc>
                  <a:txBody>
                    <a:bodyPr/>
                    <a:lstStyle/>
                    <a:p>
                      <a:pPr>
                        <a:lnSpc>
                          <a:spcPct val="100000"/>
                        </a:lnSpc>
                      </a:pPr>
                      <a:r>
                        <a:rPr lang="en-SE" sz="1600" b="1" strike="noStrike" spc="-1" dirty="0">
                          <a:solidFill>
                            <a:srgbClr val="E7E6E6"/>
                          </a:solidFill>
                          <a:latin typeface="Equity Text A" pitchFamily="2" charset="77"/>
                        </a:rPr>
                        <a:t>Reduction</a:t>
                      </a:r>
                      <a:r>
                        <a:rPr lang="en-SE" sz="1600" b="0" strike="noStrike" spc="-1" dirty="0">
                          <a:solidFill>
                            <a:srgbClr val="E7E6E6"/>
                          </a:solidFill>
                          <a:latin typeface="Equity Text A" pitchFamily="2" charset="77"/>
                        </a:rPr>
                        <a:t> </a:t>
                      </a:r>
                      <a:endParaRPr lang="en-US" sz="1600" b="0" strike="noStrike" spc="-1" dirty="0">
                        <a:latin typeface="Equity Text A" pitchFamily="2" charset="77"/>
                      </a:endParaRPr>
                    </a:p>
                  </a:txBody>
                  <a:tcPr marL="82080" marR="82080">
                    <a:lnL w="12240">
                      <a:noFill/>
                    </a:lnL>
                    <a:lnR w="12240">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0" strike="noStrike" spc="-1" dirty="0">
                          <a:solidFill>
                            <a:srgbClr val="FFD966"/>
                          </a:solidFill>
                          <a:latin typeface="Equity Text A" pitchFamily="2" charset="77"/>
                        </a:rPr>
                        <a:t>28%</a:t>
                      </a:r>
                      <a:endParaRPr lang="en-US" sz="1600" b="0" strike="noStrike" spc="-1" dirty="0">
                        <a:solidFill>
                          <a:srgbClr val="FFD966"/>
                        </a:solidFill>
                        <a:latin typeface="Equity Text A" pitchFamily="2" charset="77"/>
                      </a:endParaRPr>
                    </a:p>
                  </a:txBody>
                  <a:tcPr marL="82080" marR="82080">
                    <a:lnL w="12240">
                      <a:noFill/>
                    </a:lnL>
                    <a:lnR w="12240">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SE" sz="1600" b="0" strike="noStrike" spc="-1" dirty="0">
                          <a:solidFill>
                            <a:srgbClr val="FFD966"/>
                          </a:solidFill>
                          <a:latin typeface="Equity Text A" pitchFamily="2" charset="77"/>
                        </a:rPr>
                        <a:t>25%</a:t>
                      </a:r>
                      <a:endParaRPr lang="en-US" sz="1600" b="0" strike="noStrike" spc="-1" dirty="0">
                        <a:solidFill>
                          <a:srgbClr val="FFD966"/>
                        </a:solidFill>
                        <a:latin typeface="Equity Text A" pitchFamily="2" charset="77"/>
                      </a:endParaRPr>
                    </a:p>
                  </a:txBody>
                  <a:tcPr marL="82080" marR="82080">
                    <a:lnL w="12240">
                      <a:noFill/>
                    </a:lnL>
                    <a:lnR w="12240">
                      <a:noFill/>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13" name="CustomShape 3"/>
          <p:cNvSpPr/>
          <p:nvPr/>
        </p:nvSpPr>
        <p:spPr>
          <a:xfrm>
            <a:off x="4171320" y="1701340"/>
            <a:ext cx="1192680" cy="664200"/>
          </a:xfrm>
          <a:prstGeom prst="rightArrow">
            <a:avLst>
              <a:gd name="adj1" fmla="val 50000"/>
              <a:gd name="adj2" fmla="val 50000"/>
            </a:avLst>
          </a:prstGeom>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260" b="0" i="0" u="none" strike="noStrike" kern="1200" cap="none" spc="-1" normalizeH="0" baseline="0" noProof="0" dirty="0">
                <a:ln>
                  <a:noFill/>
                </a:ln>
                <a:solidFill>
                  <a:srgbClr val="012639"/>
                </a:solidFill>
                <a:effectLst/>
                <a:uLnTx/>
                <a:uFillTx/>
                <a:latin typeface="Roboto" panose="02000000000000000000" pitchFamily="2" charset="0"/>
                <a:ea typeface="Roboto" panose="02000000000000000000" pitchFamily="2" charset="0"/>
              </a:rPr>
              <a:t>debloating</a:t>
            </a:r>
            <a:endParaRPr kumimoji="0" lang="en-US" sz="1260" b="0" i="0" u="none" strike="noStrike" kern="1200" cap="none" spc="-1"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2" name="Google Shape;99;g10f0a995c24_0_21">
            <a:extLst>
              <a:ext uri="{FF2B5EF4-FFF2-40B4-BE49-F238E27FC236}">
                <a16:creationId xmlns:a16="http://schemas.microsoft.com/office/drawing/2014/main" id="{E21CD03D-9CEB-FE66-2F5F-9586C5D4D936}"/>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Example: debloated Spoon library</a:t>
            </a:r>
          </a:p>
        </p:txBody>
      </p:sp>
      <p:sp>
        <p:nvSpPr>
          <p:cNvPr id="4" name="TextBox 3">
            <a:extLst>
              <a:ext uri="{FF2B5EF4-FFF2-40B4-BE49-F238E27FC236}">
                <a16:creationId xmlns:a16="http://schemas.microsoft.com/office/drawing/2014/main" id="{E8C74112-A31A-69F2-E9C1-C8805EC412A9}"/>
              </a:ext>
            </a:extLst>
          </p:cNvPr>
          <p:cNvSpPr txBox="1"/>
          <p:nvPr/>
        </p:nvSpPr>
        <p:spPr>
          <a:xfrm>
            <a:off x="0" y="4758810"/>
            <a:ext cx="9144000" cy="3846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lgn="ctr">
              <a:buSzPts val="1300"/>
              <a:defRPr sz="1300">
                <a:solidFill>
                  <a:srgbClr val="FFD966"/>
                </a:solidFill>
                <a:latin typeface="Roboto Light" panose="02000000000000000000" pitchFamily="2" charset="0"/>
                <a:ea typeface="Roboto Light" panose="02000000000000000000" pitchFamily="2" charset="0"/>
              </a:defRPr>
            </a:lvl1pPr>
          </a:lstStyle>
          <a:p>
            <a:pPr algn="l"/>
            <a:r>
              <a:rPr lang="en-SE" dirty="0"/>
              <a:t>https://github.com/INRIA/spoon/pull/3167</a:t>
            </a:r>
          </a:p>
        </p:txBody>
      </p:sp>
      <p:sp>
        <p:nvSpPr>
          <p:cNvPr id="3" name="CustomShape 2">
            <a:extLst>
              <a:ext uri="{FF2B5EF4-FFF2-40B4-BE49-F238E27FC236}">
                <a16:creationId xmlns:a16="http://schemas.microsoft.com/office/drawing/2014/main" id="{01734A01-77E1-9EC1-476C-36D641190274}"/>
              </a:ext>
            </a:extLst>
          </p:cNvPr>
          <p:cNvSpPr/>
          <p:nvPr/>
        </p:nvSpPr>
        <p:spPr>
          <a:xfrm>
            <a:off x="398562" y="3795006"/>
            <a:ext cx="2427765" cy="644877"/>
          </a:xfrm>
          <a:prstGeom prst="rect">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buClrTx/>
            </a:pPr>
            <a:r>
              <a:rPr lang="en-GB" sz="1800" kern="1200" spc="-1" dirty="0" err="1">
                <a:solidFill>
                  <a:srgbClr val="E7E6E6"/>
                </a:solidFill>
                <a:latin typeface="Equity Text A" pitchFamily="2" charset="77"/>
              </a:rPr>
              <a:t>DepClean</a:t>
            </a:r>
            <a:r>
              <a:rPr lang="en-GB" sz="1800" kern="1200" spc="-1" dirty="0">
                <a:solidFill>
                  <a:srgbClr val="E7E6E6"/>
                </a:solidFill>
                <a:latin typeface="Equity Text A" pitchFamily="2" charset="77"/>
              </a:rPr>
              <a:t> removes </a:t>
            </a:r>
          </a:p>
          <a:p>
            <a:pPr>
              <a:buClrTx/>
            </a:pPr>
            <a:r>
              <a:rPr lang="en-GB" sz="1800" kern="1200" spc="-1" dirty="0">
                <a:solidFill>
                  <a:srgbClr val="FFD966"/>
                </a:solidFill>
                <a:latin typeface="Equity Text A" pitchFamily="2" charset="77"/>
              </a:rPr>
              <a:t>13</a:t>
            </a:r>
            <a:r>
              <a:rPr lang="en-GB" sz="1800" kern="1200" spc="-1" dirty="0">
                <a:solidFill>
                  <a:srgbClr val="E7E6E6"/>
                </a:solidFill>
                <a:latin typeface="Equity Text A" pitchFamily="2" charset="77"/>
              </a:rPr>
              <a:t> bloated dependencies</a:t>
            </a:r>
            <a:endParaRPr lang="en-US" sz="1800" kern="1200" spc="-1" dirty="0">
              <a:solidFill>
                <a:srgbClr val="E7E6E6"/>
              </a:solidFill>
              <a:latin typeface="Equity Text A" pitchFamily="2" charset="77"/>
            </a:endParaRPr>
          </a:p>
        </p:txBody>
      </p:sp>
      <p:pic>
        <p:nvPicPr>
          <p:cNvPr id="5" name="Picture 7">
            <a:extLst>
              <a:ext uri="{FF2B5EF4-FFF2-40B4-BE49-F238E27FC236}">
                <a16:creationId xmlns:a16="http://schemas.microsoft.com/office/drawing/2014/main" id="{5F94FDFC-8F90-8BE7-4BF6-7ED1C22D20E0}"/>
              </a:ext>
            </a:extLst>
          </p:cNvPr>
          <p:cNvPicPr/>
          <p:nvPr/>
        </p:nvPicPr>
        <p:blipFill rotWithShape="1">
          <a:blip r:embed="rId4"/>
          <a:srcRect l="12587" r="12776"/>
          <a:stretch/>
        </p:blipFill>
        <p:spPr>
          <a:xfrm>
            <a:off x="832816" y="1029099"/>
            <a:ext cx="3170345" cy="2388658"/>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A0539-B655-44A2-9614-B4A8623D2881}"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1" normalizeH="0" baseline="0" noProof="0">
              <a:ln>
                <a:noFill/>
              </a:ln>
              <a:solidFill>
                <a:prstClr val="black"/>
              </a:solidFill>
              <a:effectLst/>
              <a:uLnTx/>
              <a:uFillTx/>
              <a:latin typeface="Arial"/>
            </a:endParaRPr>
          </a:p>
        </p:txBody>
      </p:sp>
      <p:sp>
        <p:nvSpPr>
          <p:cNvPr id="393" name="CustomShape 2"/>
          <p:cNvSpPr/>
          <p:nvPr/>
        </p:nvSpPr>
        <p:spPr>
          <a:xfrm>
            <a:off x="0" y="2086920"/>
            <a:ext cx="9144000" cy="132198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4000" u="none" strike="noStrike" kern="1200" cap="none" spc="-1" normalizeH="0" baseline="0" noProof="0" dirty="0">
                <a:ln>
                  <a:noFill/>
                </a:ln>
                <a:solidFill>
                  <a:srgbClr val="FFD966"/>
                </a:solidFill>
                <a:effectLst/>
                <a:uLnTx/>
                <a:uFillTx/>
                <a:latin typeface="Roboto Medium" panose="02000000000000000000" pitchFamily="2" charset="0"/>
                <a:ea typeface="Roboto Medium" panose="02000000000000000000" pitchFamily="2" charset="0"/>
              </a:rPr>
              <a:t>RQ: </a:t>
            </a:r>
            <a:r>
              <a:rPr kumimoji="0" lang="en-SE" sz="4000" u="none" strike="noStrike" kern="1200" cap="none" spc="-1" normalizeH="0" baseline="0" noProof="0" dirty="0">
                <a:ln>
                  <a:noFill/>
                </a:ln>
                <a:solidFill>
                  <a:srgbClr val="E7E6E6"/>
                </a:solidFill>
                <a:effectLst/>
                <a:uLnTx/>
                <a:uFillTx/>
                <a:latin typeface="Roboto Medium" panose="02000000000000000000" pitchFamily="2" charset="0"/>
                <a:ea typeface="Roboto Medium" panose="02000000000000000000" pitchFamily="2" charset="0"/>
              </a:rPr>
              <a:t>How much dependency bloat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4000" u="none" strike="noStrike" kern="1200" cap="none" spc="-1" normalizeH="0" baseline="0" noProof="0" dirty="0">
                <a:ln>
                  <a:noFill/>
                </a:ln>
                <a:solidFill>
                  <a:srgbClr val="E7E6E6"/>
                </a:solidFill>
                <a:effectLst/>
                <a:uLnTx/>
                <a:uFillTx/>
                <a:latin typeface="Roboto Medium" panose="02000000000000000000" pitchFamily="2" charset="0"/>
                <a:ea typeface="Roboto Medium" panose="02000000000000000000" pitchFamily="2" charset="0"/>
              </a:rPr>
              <a:t>exists out there?</a:t>
            </a:r>
            <a:endParaRPr kumimoji="0" lang="en-US" sz="4000" u="none" strike="noStrike" kern="1200" cap="none" spc="-1" normalizeH="0" baseline="0" noProof="0" dirty="0">
              <a:ln>
                <a:noFill/>
              </a:ln>
              <a:solidFill>
                <a:prstClr val="black"/>
              </a:solidFill>
              <a:effectLst/>
              <a:uLnTx/>
              <a:uFillTx/>
              <a:latin typeface="Roboto Medium" panose="02000000000000000000" pitchFamily="2" charset="0"/>
              <a:ea typeface="Roboto Medium"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CustomShape 2"/>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DCCA1-2640-492C-9DE2-C59F4C2FF6AB}"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C5B0F6E2-514A-F1BE-3A6A-29FC3BE7B171}"/>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Empirical study (data collection)</a:t>
            </a:r>
          </a:p>
        </p:txBody>
      </p:sp>
      <p:sp>
        <p:nvSpPr>
          <p:cNvPr id="3" name="CustomShape 1">
            <a:extLst>
              <a:ext uri="{FF2B5EF4-FFF2-40B4-BE49-F238E27FC236}">
                <a16:creationId xmlns:a16="http://schemas.microsoft.com/office/drawing/2014/main" id="{D2086FBF-29F5-8E03-356F-FFC1EE06D5A5}"/>
              </a:ext>
            </a:extLst>
          </p:cNvPr>
          <p:cNvSpPr/>
          <p:nvPr/>
        </p:nvSpPr>
        <p:spPr>
          <a:xfrm>
            <a:off x="820080" y="1198440"/>
            <a:ext cx="6915600" cy="3508623"/>
          </a:xfrm>
          <a:prstGeom prst="rect">
            <a:avLst/>
          </a:prstGeom>
          <a:noFill/>
          <a:ln>
            <a:noFill/>
          </a:ln>
        </p:spPr>
        <p:txBody>
          <a:bodyPr spcFirstLastPara="1" wrap="square" lIns="91425" tIns="91425" rIns="91425" bIns="91425" anchor="t" anchorCtr="0">
            <a:spAutoFit/>
          </a:bodyPr>
          <a:lstStyle/>
          <a:p>
            <a:pPr marL="457200" indent="-361950">
              <a:lnSpc>
                <a:spcPct val="150000"/>
              </a:lnSpc>
              <a:buClr>
                <a:schemeClr val="lt1"/>
              </a:buClr>
              <a:buSzPts val="2100"/>
              <a:buFont typeface="Roboto"/>
              <a:buChar char="●"/>
            </a:pPr>
            <a:r>
              <a:rPr lang="en-SE" sz="1800" dirty="0">
                <a:solidFill>
                  <a:srgbClr val="FFD966"/>
                </a:solidFill>
                <a:latin typeface="Equity Text A" pitchFamily="2" charset="77"/>
                <a:ea typeface="Roboto"/>
                <a:cs typeface="Arial"/>
              </a:rPr>
              <a:t>9K</a:t>
            </a:r>
            <a:r>
              <a:rPr lang="en-SE" sz="1800" dirty="0">
                <a:solidFill>
                  <a:schemeClr val="lt1"/>
                </a:solidFill>
                <a:latin typeface="Equity Text A" pitchFamily="2" charset="77"/>
                <a:ea typeface="Roboto"/>
                <a:cs typeface="Arial"/>
              </a:rPr>
              <a:t> artifacts</a:t>
            </a:r>
            <a:endParaRPr lang="en-US" sz="18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SE" sz="1800" dirty="0">
                <a:solidFill>
                  <a:schemeClr val="lt1"/>
                </a:solidFill>
                <a:latin typeface="Equity Text A" pitchFamily="2" charset="77"/>
                <a:ea typeface="Roboto"/>
                <a:cs typeface="Arial"/>
              </a:rPr>
              <a:t>Diverse</a:t>
            </a:r>
            <a:endParaRPr lang="en-US" sz="18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SE" sz="1800" dirty="0">
                <a:solidFill>
                  <a:schemeClr val="lt1"/>
                </a:solidFill>
                <a:latin typeface="Equity Text A" pitchFamily="2" charset="77"/>
                <a:ea typeface="Roboto"/>
                <a:cs typeface="Arial"/>
              </a:rPr>
              <a:t>Reused</a:t>
            </a:r>
            <a:endParaRPr lang="en-US" sz="18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SE" sz="1800" dirty="0">
                <a:solidFill>
                  <a:schemeClr val="lt1"/>
                </a:solidFill>
                <a:latin typeface="Equity Text A" pitchFamily="2" charset="77"/>
                <a:ea typeface="Roboto"/>
                <a:cs typeface="Arial"/>
              </a:rPr>
              <a:t>Complex</a:t>
            </a:r>
            <a:endParaRPr lang="en-US" sz="1800" dirty="0">
              <a:solidFill>
                <a:schemeClr val="lt1"/>
              </a:solidFill>
              <a:latin typeface="Equity Text A" pitchFamily="2" charset="77"/>
              <a:ea typeface="Roboto"/>
              <a:cs typeface="Arial"/>
            </a:endParaRPr>
          </a:p>
          <a:p>
            <a:pPr marL="457200" indent="-361950">
              <a:lnSpc>
                <a:spcPct val="150000"/>
              </a:lnSpc>
              <a:buClr>
                <a:schemeClr val="lt1"/>
              </a:buClr>
              <a:buSzPts val="2100"/>
              <a:buFont typeface="Roboto"/>
              <a:buChar char="●"/>
            </a:pPr>
            <a:r>
              <a:rPr lang="en-SE" sz="1800" dirty="0">
                <a:solidFill>
                  <a:srgbClr val="FFD966"/>
                </a:solidFill>
                <a:latin typeface="Equity Text A" pitchFamily="2" charset="77"/>
                <a:ea typeface="Roboto"/>
                <a:cs typeface="Arial"/>
              </a:rPr>
              <a:t>723K</a:t>
            </a:r>
            <a:r>
              <a:rPr lang="en-SE" sz="1800" dirty="0">
                <a:solidFill>
                  <a:schemeClr val="lt1"/>
                </a:solidFill>
                <a:latin typeface="Equity Text A" pitchFamily="2" charset="77"/>
                <a:ea typeface="Roboto"/>
                <a:cs typeface="Arial"/>
              </a:rPr>
              <a:t> dependency relationships	 </a:t>
            </a:r>
            <a:endParaRPr lang="en-US" sz="18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GB" sz="1800" dirty="0">
                <a:solidFill>
                  <a:schemeClr val="lt1"/>
                </a:solidFill>
                <a:latin typeface="Equity Text A" pitchFamily="2" charset="77"/>
                <a:ea typeface="Roboto"/>
                <a:cs typeface="Arial"/>
              </a:rPr>
              <a:t>45K direct (6%)</a:t>
            </a:r>
            <a:endParaRPr lang="en-US" sz="18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SE" sz="1800" dirty="0">
                <a:solidFill>
                  <a:schemeClr val="lt1"/>
                </a:solidFill>
                <a:latin typeface="Equity Text A" pitchFamily="2" charset="77"/>
                <a:ea typeface="Roboto"/>
                <a:cs typeface="Arial"/>
              </a:rPr>
              <a:t>180K inherited (25%)</a:t>
            </a:r>
            <a:endParaRPr lang="en-US" sz="18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SE" sz="1800" dirty="0">
                <a:solidFill>
                  <a:schemeClr val="lt1"/>
                </a:solidFill>
                <a:latin typeface="Equity Text A" pitchFamily="2" charset="77"/>
                <a:ea typeface="Roboto"/>
                <a:cs typeface="Arial"/>
              </a:rPr>
              <a:t>498K transitive (69%)</a:t>
            </a:r>
            <a:endParaRPr lang="en-US" sz="2100" dirty="0">
              <a:solidFill>
                <a:schemeClr val="lt1"/>
              </a:solidFill>
              <a:latin typeface="Equity Text A" pitchFamily="2" charset="77"/>
              <a:ea typeface="Roboto"/>
              <a:cs typeface="Arial"/>
            </a:endParaRPr>
          </a:p>
        </p:txBody>
      </p:sp>
      <p:pic>
        <p:nvPicPr>
          <p:cNvPr id="5" name="Picture 11">
            <a:extLst>
              <a:ext uri="{FF2B5EF4-FFF2-40B4-BE49-F238E27FC236}">
                <a16:creationId xmlns:a16="http://schemas.microsoft.com/office/drawing/2014/main" id="{8E79402E-0848-AC73-352B-D0EE83FBE7F7}"/>
              </a:ext>
            </a:extLst>
          </p:cNvPr>
          <p:cNvPicPr/>
          <p:nvPr/>
        </p:nvPicPr>
        <p:blipFill>
          <a:blip r:embed="rId3"/>
          <a:stretch/>
        </p:blipFill>
        <p:spPr>
          <a:xfrm>
            <a:off x="5438875" y="834898"/>
            <a:ext cx="3427475" cy="3604279"/>
          </a:xfrm>
          <a:prstGeom prst="rect">
            <a:avLst/>
          </a:prstGeom>
          <a:ln>
            <a:noFill/>
          </a:ln>
        </p:spPr>
      </p:pic>
      <p:sp>
        <p:nvSpPr>
          <p:cNvPr id="4" name="CustomShape 3">
            <a:extLst>
              <a:ext uri="{FF2B5EF4-FFF2-40B4-BE49-F238E27FC236}">
                <a16:creationId xmlns:a16="http://schemas.microsoft.com/office/drawing/2014/main" id="{0F4A3AE4-89BC-2F10-7D67-8FE7C825445F}"/>
              </a:ext>
            </a:extLst>
          </p:cNvPr>
          <p:cNvSpPr/>
          <p:nvPr/>
        </p:nvSpPr>
        <p:spPr>
          <a:xfrm>
            <a:off x="6311524" y="4619602"/>
            <a:ext cx="1777587" cy="306323"/>
          </a:xfrm>
          <a:prstGeom prst="roundRect">
            <a:avLst>
              <a:gd name="adj" fmla="val 0"/>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buClrTx/>
            </a:pPr>
            <a:r>
              <a:rPr lang="en-US" kern="1200" spc="-1" dirty="0">
                <a:solidFill>
                  <a:srgbClr val="FFD966"/>
                </a:solidFill>
                <a:latin typeface="Equity Text A" pitchFamily="2" charset="77"/>
              </a:rPr>
              <a:t>3.6M</a:t>
            </a:r>
            <a:r>
              <a:rPr lang="en-US" kern="1200" spc="-1" dirty="0">
                <a:solidFill>
                  <a:srgbClr val="E7E6E6"/>
                </a:solidFill>
                <a:latin typeface="Equity Text A" pitchFamily="2" charset="77"/>
              </a:rPr>
              <a:t> artifacts in 2019.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0FD85-0FFD-4AFC-8975-1FBFBF68AD9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1" normalizeH="0" baseline="0" noProof="0">
              <a:ln>
                <a:noFill/>
              </a:ln>
              <a:solidFill>
                <a:prstClr val="black"/>
              </a:solidFill>
              <a:effectLst/>
              <a:uLnTx/>
              <a:uFillTx/>
              <a:latin typeface="Arial"/>
            </a:endParaRPr>
          </a:p>
        </p:txBody>
      </p:sp>
      <p:graphicFrame>
        <p:nvGraphicFramePr>
          <p:cNvPr id="425" name="Chart 7"/>
          <p:cNvGraphicFramePr/>
          <p:nvPr>
            <p:extLst>
              <p:ext uri="{D42A27DB-BD31-4B8C-83A1-F6EECF244321}">
                <p14:modId xmlns:p14="http://schemas.microsoft.com/office/powerpoint/2010/main" val="522752875"/>
              </p:ext>
            </p:extLst>
          </p:nvPr>
        </p:nvGraphicFramePr>
        <p:xfrm>
          <a:off x="709920" y="1369440"/>
          <a:ext cx="4737960" cy="3360960"/>
        </p:xfrm>
        <a:graphic>
          <a:graphicData uri="http://schemas.openxmlformats.org/drawingml/2006/chart">
            <c:chart xmlns:c="http://schemas.openxmlformats.org/drawingml/2006/chart" xmlns:r="http://schemas.openxmlformats.org/officeDocument/2006/relationships" r:id="rId3"/>
          </a:graphicData>
        </a:graphic>
      </p:graphicFrame>
      <p:sp>
        <p:nvSpPr>
          <p:cNvPr id="426" name="CustomShape 2"/>
          <p:cNvSpPr/>
          <p:nvPr/>
        </p:nvSpPr>
        <p:spPr>
          <a:xfrm>
            <a:off x="5684188" y="1369440"/>
            <a:ext cx="3120120" cy="2553091"/>
          </a:xfrm>
          <a:prstGeom prst="rect">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indent="-342900">
              <a:buClrTx/>
              <a:buFont typeface="Wingdings" pitchFamily="2" charset="2"/>
              <a:buChar char="§"/>
            </a:pPr>
            <a:r>
              <a:rPr lang="en-SE" sz="2000" kern="1200" spc="-1" dirty="0">
                <a:solidFill>
                  <a:srgbClr val="FFD966"/>
                </a:solidFill>
                <a:latin typeface="Equity Text A" pitchFamily="2" charset="77"/>
              </a:rPr>
              <a:t>2.7%</a:t>
            </a:r>
            <a:r>
              <a:rPr lang="en-SE" sz="2000" kern="1200" spc="-1" dirty="0">
                <a:solidFill>
                  <a:srgbClr val="E7E6E6"/>
                </a:solidFill>
                <a:latin typeface="Equity Text A" pitchFamily="2" charset="77"/>
              </a:rPr>
              <a:t> of direct dependencies are bloated</a:t>
            </a:r>
            <a:endParaRPr lang="en-US" sz="2000" kern="1200" spc="-1" dirty="0">
              <a:solidFill>
                <a:srgbClr val="E7E6E6"/>
              </a:solidFill>
              <a:latin typeface="Equity Text A" pitchFamily="2" charset="77"/>
            </a:endParaRPr>
          </a:p>
          <a:p>
            <a:pPr marL="342900" indent="-342900">
              <a:buClrTx/>
              <a:buFont typeface="Wingdings" pitchFamily="2" charset="2"/>
              <a:buChar char="§"/>
            </a:pPr>
            <a:endParaRPr lang="en-US" sz="2000" kern="1200" spc="-1" dirty="0">
              <a:solidFill>
                <a:srgbClr val="E7E6E6"/>
              </a:solidFill>
              <a:latin typeface="Equity Text A" pitchFamily="2" charset="77"/>
            </a:endParaRPr>
          </a:p>
          <a:p>
            <a:pPr marL="342900" indent="-342900">
              <a:buClrTx/>
              <a:buFont typeface="Wingdings" pitchFamily="2" charset="2"/>
              <a:buChar char="§"/>
            </a:pPr>
            <a:r>
              <a:rPr lang="en-SE" sz="2000" kern="1200" spc="-1" dirty="0">
                <a:solidFill>
                  <a:srgbClr val="FFD966"/>
                </a:solidFill>
                <a:latin typeface="Equity Text A" pitchFamily="2" charset="77"/>
              </a:rPr>
              <a:t>15% </a:t>
            </a:r>
            <a:r>
              <a:rPr lang="en-SE" sz="2000" kern="1200" spc="-1" dirty="0">
                <a:solidFill>
                  <a:srgbClr val="E7E6E6"/>
                </a:solidFill>
                <a:latin typeface="Equity Text A" pitchFamily="2" charset="77"/>
              </a:rPr>
              <a:t>of inherited dependencies are bloated</a:t>
            </a:r>
            <a:endParaRPr lang="en-US" sz="2000" kern="1200" spc="-1" dirty="0">
              <a:solidFill>
                <a:srgbClr val="E7E6E6"/>
              </a:solidFill>
              <a:latin typeface="Equity Text A" pitchFamily="2" charset="77"/>
            </a:endParaRPr>
          </a:p>
          <a:p>
            <a:pPr marL="342900" indent="-342900">
              <a:buClrTx/>
              <a:buFont typeface="Wingdings" pitchFamily="2" charset="2"/>
              <a:buChar char="§"/>
            </a:pPr>
            <a:endParaRPr lang="en-US" sz="2000" kern="1200" spc="-1" dirty="0">
              <a:solidFill>
                <a:srgbClr val="E7E6E6"/>
              </a:solidFill>
              <a:latin typeface="Equity Text A" pitchFamily="2" charset="77"/>
            </a:endParaRPr>
          </a:p>
          <a:p>
            <a:pPr marL="342900" indent="-342900">
              <a:buClrTx/>
              <a:buFont typeface="Wingdings" pitchFamily="2" charset="2"/>
              <a:buChar char="§"/>
            </a:pPr>
            <a:r>
              <a:rPr lang="en-SE" sz="2000" kern="1200" spc="-1" dirty="0">
                <a:solidFill>
                  <a:srgbClr val="FFD966"/>
                </a:solidFill>
                <a:latin typeface="Equity Text A" pitchFamily="2" charset="77"/>
              </a:rPr>
              <a:t>57% </a:t>
            </a:r>
            <a:r>
              <a:rPr lang="en-SE" sz="2000" kern="1200" spc="-1" dirty="0">
                <a:solidFill>
                  <a:srgbClr val="E7E6E6"/>
                </a:solidFill>
                <a:latin typeface="Equity Text A" pitchFamily="2" charset="77"/>
              </a:rPr>
              <a:t>of transitive dependencies are bloated</a:t>
            </a:r>
            <a:endParaRPr lang="en-US" sz="2000" kern="1200" spc="-1" dirty="0">
              <a:solidFill>
                <a:srgbClr val="E7E6E6"/>
              </a:solidFill>
              <a:latin typeface="Equity Text A" pitchFamily="2" charset="77"/>
            </a:endParaRPr>
          </a:p>
        </p:txBody>
      </p:sp>
      <p:sp>
        <p:nvSpPr>
          <p:cNvPr id="427" name="CustomShape 3"/>
          <p:cNvSpPr/>
          <p:nvPr/>
        </p:nvSpPr>
        <p:spPr>
          <a:xfrm>
            <a:off x="1391040" y="1056600"/>
            <a:ext cx="3969720" cy="4232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SE" sz="1620" b="0" i="0" u="none" strike="noStrike" kern="1200" cap="none" normalizeH="0" baseline="0" noProof="0" dirty="0">
                <a:ln>
                  <a:noFill/>
                </a:ln>
                <a:solidFill>
                  <a:srgbClr val="E7E6E6"/>
                </a:solidFill>
                <a:effectLst/>
                <a:uLnTx/>
                <a:uFillTx/>
                <a:latin typeface="Roboto" panose="02000000000000000000" pitchFamily="2" charset="0"/>
                <a:ea typeface="Roboto" panose="02000000000000000000" pitchFamily="2" charset="0"/>
              </a:rPr>
              <a:t>9K artifacts and 723K dependencies</a:t>
            </a:r>
            <a:endParaRPr kumimoji="0" lang="en-US" sz="1620" b="0" i="0" u="none" strike="noStrike" kern="1200" cap="none"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2" name="Google Shape;99;g10f0a995c24_0_21">
            <a:extLst>
              <a:ext uri="{FF2B5EF4-FFF2-40B4-BE49-F238E27FC236}">
                <a16:creationId xmlns:a16="http://schemas.microsoft.com/office/drawing/2014/main" id="{7703CEBC-0656-8084-1C81-E0B785A2716D}"/>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Result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DFF44-A3E2-42D6-9748-52F7C87036D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1" normalizeH="0" baseline="0" noProof="0">
              <a:ln>
                <a:noFill/>
              </a:ln>
              <a:solidFill>
                <a:prstClr val="black"/>
              </a:solidFill>
              <a:effectLst/>
              <a:uLnTx/>
              <a:uFillTx/>
              <a:latin typeface="Arial"/>
            </a:endParaRPr>
          </a:p>
        </p:txBody>
      </p:sp>
      <p:sp>
        <p:nvSpPr>
          <p:cNvPr id="434" name="CustomShape 2"/>
          <p:cNvSpPr/>
          <p:nvPr/>
        </p:nvSpPr>
        <p:spPr>
          <a:xfrm>
            <a:off x="0" y="1512586"/>
            <a:ext cx="9144000" cy="193753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4000" kern="1200" spc="-1" dirty="0">
                <a:solidFill>
                  <a:schemeClr val="bg1"/>
                </a:solidFill>
                <a:latin typeface="Roboto Medium" panose="02000000000000000000" pitchFamily="2" charset="0"/>
                <a:ea typeface="Roboto Medium" panose="02000000000000000000" pitchFamily="2" charset="0"/>
              </a:rPr>
              <a:t>Dependency bloat is a pervasive phenomenon affecting 75% of dependency relationships</a:t>
            </a:r>
            <a:endParaRPr kumimoji="0" lang="en-US" sz="4000" u="none" strike="noStrike" kern="1200" cap="none" spc="-1" normalizeH="0" baseline="0" noProof="0" dirty="0">
              <a:ln>
                <a:noFill/>
              </a:ln>
              <a:solidFill>
                <a:schemeClr val="bg1"/>
              </a:solidFill>
              <a:effectLst/>
              <a:uLnTx/>
              <a:uFillTx/>
              <a:latin typeface="Roboto Medium" panose="02000000000000000000" pitchFamily="2" charset="0"/>
              <a:ea typeface="Roboto Medium" panose="02000000000000000000" pitchFamily="2" charset="0"/>
            </a:endParaRPr>
          </a:p>
        </p:txBody>
      </p:sp>
      <p:sp>
        <p:nvSpPr>
          <p:cNvPr id="2" name="Google Shape;99;g10f0a995c24_0_21">
            <a:extLst>
              <a:ext uri="{FF2B5EF4-FFF2-40B4-BE49-F238E27FC236}">
                <a16:creationId xmlns:a16="http://schemas.microsoft.com/office/drawing/2014/main" id="{B9271F60-7C13-05A0-2FC8-758C2E65BB77}"/>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err="1">
                <a:solidFill>
                  <a:schemeClr val="dk1"/>
                </a:solidFill>
                <a:highlight>
                  <a:srgbClr val="FFD966"/>
                </a:highlight>
                <a:latin typeface="Roboto Medium"/>
                <a:ea typeface="Roboto Medium"/>
                <a:cs typeface="Roboto Medium"/>
                <a:sym typeface="Roboto Medium"/>
              </a:rPr>
              <a:t>Takeway</a:t>
            </a:r>
            <a:endParaRPr lang="en-GB" sz="3000" dirty="0">
              <a:solidFill>
                <a:schemeClr val="dk1"/>
              </a:solidFill>
              <a:highlight>
                <a:srgbClr val="FFD966"/>
              </a:highlight>
              <a:latin typeface="Roboto Medium"/>
              <a:ea typeface="Roboto Medium"/>
              <a:cs typeface="Roboto Medium"/>
              <a:sym typeface="Roboto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4</a:t>
            </a:fld>
            <a:endParaRPr>
              <a:latin typeface="Fira Code Light" panose="020B0809050000020004" pitchFamily="49" charset="0"/>
              <a:ea typeface="Fira Code Light" panose="020B0809050000020004" pitchFamily="49" charset="0"/>
            </a:endParaRPr>
          </a:p>
        </p:txBody>
      </p:sp>
      <p:sp>
        <p:nvSpPr>
          <p:cNvPr id="102" name="Google Shape;102;p2"/>
          <p:cNvSpPr/>
          <p:nvPr/>
        </p:nvSpPr>
        <p:spPr>
          <a:xfrm>
            <a:off x="641774" y="1522009"/>
            <a:ext cx="7923493" cy="707886"/>
          </a:xfrm>
          <a:prstGeom prst="rect">
            <a:avLst/>
          </a:prstGeom>
          <a:solidFill>
            <a:srgbClr val="012639"/>
          </a:solidFill>
          <a:ln w="3175">
            <a:solidFill>
              <a:schemeClr val="bg1"/>
            </a:solidFill>
          </a:ln>
        </p:spPr>
        <p:txBody>
          <a:bodyPr wrap="square">
            <a:spAutoFit/>
          </a:bodyPr>
          <a:lstStyle/>
          <a:p>
            <a:pPr defTabSz="457200"/>
            <a:r>
              <a:rPr lang="en-GB" sz="2000" kern="1200" dirty="0">
                <a:solidFill>
                  <a:schemeClr val="bg1"/>
                </a:solidFill>
                <a:latin typeface="Equity Text A" pitchFamily="2" charset="77"/>
                <a:ea typeface="Linux Biolinum" panose="02000503000000000000" pitchFamily="2" charset="0"/>
                <a:cs typeface="Linux Biolinum" panose="02000503000000000000" pitchFamily="2" charset="0"/>
                <a:sym typeface="Roboto"/>
              </a:rPr>
              <a:t>“The term </a:t>
            </a:r>
            <a:r>
              <a:rPr lang="en-GB" sz="2000" kern="1200" dirty="0">
                <a:solidFill>
                  <a:srgbClr val="FFD966"/>
                </a:solidFill>
                <a:latin typeface="Equity Text A" pitchFamily="2" charset="77"/>
                <a:ea typeface="Linux Biolinum" panose="02000503000000000000" pitchFamily="2" charset="0"/>
                <a:cs typeface="Linux Biolinum" panose="02000503000000000000" pitchFamily="2" charset="0"/>
                <a:sym typeface="Roboto"/>
              </a:rPr>
              <a:t>software bloat </a:t>
            </a:r>
            <a:r>
              <a:rPr lang="en-GB" sz="2000" kern="1200" dirty="0">
                <a:solidFill>
                  <a:schemeClr val="bg1"/>
                </a:solidFill>
                <a:latin typeface="Equity Text A" pitchFamily="2" charset="77"/>
                <a:ea typeface="Linux Biolinum" panose="02000503000000000000" pitchFamily="2" charset="0"/>
                <a:cs typeface="Linux Biolinum" panose="02000503000000000000" pitchFamily="2" charset="0"/>
                <a:sym typeface="Roboto"/>
              </a:rPr>
              <a:t>refers to code that is packaged in an application but that is not necessary for building and running the application.”</a:t>
            </a:r>
            <a:endParaRPr sz="2000" kern="1200" dirty="0">
              <a:solidFill>
                <a:schemeClr val="bg1"/>
              </a:solidFill>
              <a:latin typeface="Equity Text A" pitchFamily="2" charset="77"/>
              <a:ea typeface="Linux Biolinum" panose="02000503000000000000" pitchFamily="2" charset="0"/>
              <a:cs typeface="Linux Biolinum" panose="02000503000000000000" pitchFamily="2" charset="0"/>
              <a:sym typeface="Roboto"/>
            </a:endParaRPr>
          </a:p>
        </p:txBody>
      </p:sp>
      <p:sp>
        <p:nvSpPr>
          <p:cNvPr id="103" name="Google Shape;103;p2"/>
          <p:cNvSpPr/>
          <p:nvPr/>
        </p:nvSpPr>
        <p:spPr>
          <a:xfrm rot="-652062">
            <a:off x="2815941" y="3069074"/>
            <a:ext cx="1688042" cy="408772"/>
          </a:xfrm>
          <a:prstGeom prst="roundRect">
            <a:avLst>
              <a:gd name="adj" fmla="val 0"/>
            </a:avLst>
          </a:prstGeom>
          <a:solidFill>
            <a:srgbClr val="A61B50"/>
          </a:solidFill>
          <a:ln w="3175">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lt1"/>
                </a:solidFill>
                <a:latin typeface="Equity Text A" pitchFamily="2" charset="77"/>
                <a:ea typeface="Linux Biolinum" panose="02000503000000000000" pitchFamily="2" charset="0"/>
                <a:cs typeface="Linux Biolinum" panose="02000503000000000000" pitchFamily="2" charset="0"/>
                <a:sym typeface="Arial"/>
              </a:rPr>
              <a:t>Maintenance</a:t>
            </a:r>
            <a:endParaRPr dirty="0">
              <a:latin typeface="Equity Text A" pitchFamily="2" charset="77"/>
              <a:ea typeface="Linux Biolinum" panose="02000503000000000000" pitchFamily="2" charset="0"/>
              <a:cs typeface="Linux Biolinum" panose="02000503000000000000" pitchFamily="2" charset="0"/>
            </a:endParaRPr>
          </a:p>
        </p:txBody>
      </p:sp>
      <p:sp>
        <p:nvSpPr>
          <p:cNvPr id="104" name="Google Shape;104;p2"/>
          <p:cNvSpPr/>
          <p:nvPr/>
        </p:nvSpPr>
        <p:spPr>
          <a:xfrm rot="1073701">
            <a:off x="3013015" y="3735433"/>
            <a:ext cx="1064413" cy="408772"/>
          </a:xfrm>
          <a:prstGeom prst="roundRect">
            <a:avLst>
              <a:gd name="adj" fmla="val 0"/>
            </a:avLst>
          </a:prstGeom>
          <a:solidFill>
            <a:srgbClr val="A61B50"/>
          </a:solidFill>
          <a:ln w="3175">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lt1"/>
                </a:solidFill>
                <a:latin typeface="Equity Text A" pitchFamily="2" charset="77"/>
                <a:ea typeface="Linux Biolinum" panose="02000503000000000000" pitchFamily="2" charset="0"/>
                <a:cs typeface="Linux Biolinum" panose="02000503000000000000" pitchFamily="2" charset="0"/>
                <a:sym typeface="Arial"/>
              </a:rPr>
              <a:t>Size</a:t>
            </a:r>
            <a:endParaRPr dirty="0">
              <a:latin typeface="Equity Text A" pitchFamily="2" charset="77"/>
              <a:ea typeface="Linux Biolinum" panose="02000503000000000000" pitchFamily="2" charset="0"/>
              <a:cs typeface="Linux Biolinum" panose="02000503000000000000" pitchFamily="2" charset="0"/>
            </a:endParaRPr>
          </a:p>
        </p:txBody>
      </p:sp>
      <p:sp>
        <p:nvSpPr>
          <p:cNvPr id="105" name="Google Shape;105;p2"/>
          <p:cNvSpPr/>
          <p:nvPr/>
        </p:nvSpPr>
        <p:spPr>
          <a:xfrm rot="1649429">
            <a:off x="3719313" y="3449715"/>
            <a:ext cx="1643325" cy="408772"/>
          </a:xfrm>
          <a:prstGeom prst="roundRect">
            <a:avLst>
              <a:gd name="adj" fmla="val 0"/>
            </a:avLst>
          </a:prstGeom>
          <a:solidFill>
            <a:srgbClr val="A61B50"/>
          </a:solidFill>
          <a:ln w="3175">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lt1"/>
                </a:solidFill>
                <a:latin typeface="Equity Text A" pitchFamily="2" charset="77"/>
                <a:ea typeface="Linux Biolinum" panose="02000503000000000000" pitchFamily="2" charset="0"/>
                <a:cs typeface="Linux Biolinum" panose="02000503000000000000" pitchFamily="2" charset="0"/>
                <a:sym typeface="Arial"/>
              </a:rPr>
              <a:t>Performance</a:t>
            </a:r>
            <a:endParaRPr dirty="0">
              <a:latin typeface="Equity Text A" pitchFamily="2" charset="77"/>
              <a:ea typeface="Linux Biolinum" panose="02000503000000000000" pitchFamily="2" charset="0"/>
              <a:cs typeface="Linux Biolinum" panose="02000503000000000000" pitchFamily="2" charset="0"/>
            </a:endParaRPr>
          </a:p>
        </p:txBody>
      </p:sp>
      <p:sp>
        <p:nvSpPr>
          <p:cNvPr id="109" name="Google Shape;109;p2"/>
          <p:cNvSpPr/>
          <p:nvPr/>
        </p:nvSpPr>
        <p:spPr>
          <a:xfrm rot="-1353331">
            <a:off x="3657763" y="3428927"/>
            <a:ext cx="1280271" cy="408772"/>
          </a:xfrm>
          <a:prstGeom prst="roundRect">
            <a:avLst>
              <a:gd name="adj" fmla="val 0"/>
            </a:avLst>
          </a:prstGeom>
          <a:solidFill>
            <a:srgbClr val="A61B50"/>
          </a:solidFill>
          <a:ln w="3175">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lt1"/>
                </a:solidFill>
                <a:latin typeface="Equity Text A" pitchFamily="2" charset="77"/>
                <a:ea typeface="Linux Biolinum" panose="02000503000000000000" pitchFamily="2" charset="0"/>
                <a:cs typeface="Linux Biolinum" panose="02000503000000000000" pitchFamily="2" charset="0"/>
                <a:sym typeface="Arial"/>
              </a:rPr>
              <a:t>Security</a:t>
            </a:r>
            <a:endParaRPr dirty="0">
              <a:latin typeface="Equity Text A" pitchFamily="2" charset="77"/>
              <a:ea typeface="Linux Biolinum" panose="02000503000000000000" pitchFamily="2" charset="0"/>
              <a:cs typeface="Linux Biolinum" panose="02000503000000000000" pitchFamily="2" charset="0"/>
            </a:endParaRPr>
          </a:p>
        </p:txBody>
      </p:sp>
      <p:sp>
        <p:nvSpPr>
          <p:cNvPr id="110" name="Google Shape;110;p2"/>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p>
            <a:pPr marL="0" lvl="0" indent="0">
              <a:lnSpc>
                <a:spcPct val="90000"/>
              </a:lnSpc>
              <a:buClr>
                <a:schemeClr val="lt1"/>
              </a:buClr>
              <a:buSzPts val="2800"/>
              <a:buFont typeface="Arial"/>
              <a:buNone/>
            </a:pPr>
            <a:r>
              <a:rPr lang="en-GB" sz="3000" dirty="0">
                <a:solidFill>
                  <a:schemeClr val="dk1"/>
                </a:solidFill>
                <a:highlight>
                  <a:srgbClr val="FFD966"/>
                </a:highlight>
                <a:latin typeface="Roboto Medium"/>
                <a:ea typeface="Roboto Medium"/>
                <a:sym typeface="Roboto Medium"/>
              </a:rPr>
              <a:t>Software bloat</a:t>
            </a:r>
            <a:endParaRPr sz="3000" dirty="0">
              <a:solidFill>
                <a:schemeClr val="dk1"/>
              </a:solidFill>
              <a:highlight>
                <a:srgbClr val="FFD966"/>
              </a:highlight>
              <a:latin typeface="Roboto Medium"/>
              <a:ea typeface="Roboto Medium"/>
              <a:sym typeface="Roboto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p:tgtEl>
                                          <p:spTgt spid="104"/>
                                        </p:tgtEl>
                                        <p:attrNameLst>
                                          <p:attrName>ppt_w</p:attrName>
                                        </p:attrNameLst>
                                      </p:cBhvr>
                                      <p:tavLst>
                                        <p:tav tm="0">
                                          <p:val>
                                            <p:strVal val="0"/>
                                          </p:val>
                                        </p:tav>
                                        <p:tav tm="100000">
                                          <p:val>
                                            <p:strVal val="#ppt_w"/>
                                          </p:val>
                                        </p:tav>
                                      </p:tavLst>
                                    </p:anim>
                                    <p:anim calcmode="lin" valueType="num">
                                      <p:cBhvr additive="base">
                                        <p:cTn id="8" dur="500"/>
                                        <p:tgtEl>
                                          <p:spTgt spid="10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additive="base">
                                        <p:cTn id="13" dur="500"/>
                                        <p:tgtEl>
                                          <p:spTgt spid="103"/>
                                        </p:tgtEl>
                                        <p:attrNameLst>
                                          <p:attrName>ppt_w</p:attrName>
                                        </p:attrNameLst>
                                      </p:cBhvr>
                                      <p:tavLst>
                                        <p:tav tm="0">
                                          <p:val>
                                            <p:strVal val="0"/>
                                          </p:val>
                                        </p:tav>
                                        <p:tav tm="100000">
                                          <p:val>
                                            <p:strVal val="#ppt_w"/>
                                          </p:val>
                                        </p:tav>
                                      </p:tavLst>
                                    </p:anim>
                                    <p:anim calcmode="lin" valueType="num">
                                      <p:cBhvr additive="base">
                                        <p:cTn id="14" dur="500"/>
                                        <p:tgtEl>
                                          <p:spTgt spid="103"/>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additive="base">
                                        <p:cTn id="19" dur="500"/>
                                        <p:tgtEl>
                                          <p:spTgt spid="105"/>
                                        </p:tgtEl>
                                        <p:attrNameLst>
                                          <p:attrName>ppt_w</p:attrName>
                                        </p:attrNameLst>
                                      </p:cBhvr>
                                      <p:tavLst>
                                        <p:tav tm="0">
                                          <p:val>
                                            <p:strVal val="0"/>
                                          </p:val>
                                        </p:tav>
                                        <p:tav tm="100000">
                                          <p:val>
                                            <p:strVal val="#ppt_w"/>
                                          </p:val>
                                        </p:tav>
                                      </p:tavLst>
                                    </p:anim>
                                    <p:anim calcmode="lin" valueType="num">
                                      <p:cBhvr additive="base">
                                        <p:cTn id="20" dur="500"/>
                                        <p:tgtEl>
                                          <p:spTgt spid="105"/>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09"/>
                                        </p:tgtEl>
                                        <p:attrNameLst>
                                          <p:attrName>style.visibility</p:attrName>
                                        </p:attrNameLst>
                                      </p:cBhvr>
                                      <p:to>
                                        <p:strVal val="visible"/>
                                      </p:to>
                                    </p:set>
                                    <p:anim calcmode="lin" valueType="num">
                                      <p:cBhvr additive="base">
                                        <p:cTn id="25" dur="500"/>
                                        <p:tgtEl>
                                          <p:spTgt spid="109"/>
                                        </p:tgtEl>
                                        <p:attrNameLst>
                                          <p:attrName>ppt_w</p:attrName>
                                        </p:attrNameLst>
                                      </p:cBhvr>
                                      <p:tavLst>
                                        <p:tav tm="0">
                                          <p:val>
                                            <p:strVal val="0"/>
                                          </p:val>
                                        </p:tav>
                                        <p:tav tm="100000">
                                          <p:val>
                                            <p:strVal val="#ppt_w"/>
                                          </p:val>
                                        </p:tav>
                                      </p:tavLst>
                                    </p:anim>
                                    <p:anim calcmode="lin" valueType="num">
                                      <p:cBhvr additive="base">
                                        <p:cTn id="26" dur="500"/>
                                        <p:tgtEl>
                                          <p:spTgt spid="1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DFF44-A3E2-42D6-9748-52F7C87036D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1" normalizeH="0" baseline="0" noProof="0">
              <a:ln>
                <a:noFill/>
              </a:ln>
              <a:solidFill>
                <a:prstClr val="black"/>
              </a:solidFill>
              <a:effectLst/>
              <a:uLnTx/>
              <a:uFillTx/>
              <a:latin typeface="Arial"/>
            </a:endParaRPr>
          </a:p>
        </p:txBody>
      </p:sp>
      <p:sp>
        <p:nvSpPr>
          <p:cNvPr id="434" name="CustomShape 2"/>
          <p:cNvSpPr/>
          <p:nvPr/>
        </p:nvSpPr>
        <p:spPr>
          <a:xfrm>
            <a:off x="0" y="2086920"/>
            <a:ext cx="9144000" cy="132198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4000" kern="1200" spc="-1" dirty="0">
                <a:solidFill>
                  <a:srgbClr val="FFD966"/>
                </a:solidFill>
                <a:latin typeface="Roboto Medium" panose="02000000000000000000" pitchFamily="2" charset="0"/>
                <a:ea typeface="Roboto Medium" panose="02000000000000000000" pitchFamily="2" charset="0"/>
              </a:rPr>
              <a:t>RQ: </a:t>
            </a:r>
            <a:r>
              <a:rPr kumimoji="0" lang="en-SE" sz="4000" u="none" strike="noStrike" kern="1200" cap="none" spc="-1" normalizeH="0" baseline="0" noProof="0" dirty="0">
                <a:ln>
                  <a:noFill/>
                </a:ln>
                <a:solidFill>
                  <a:srgbClr val="E7E6E6"/>
                </a:solidFill>
                <a:effectLst/>
                <a:uLnTx/>
                <a:uFillTx/>
                <a:latin typeface="Roboto Medium" panose="02000000000000000000" pitchFamily="2" charset="0"/>
                <a:ea typeface="Roboto Medium" panose="02000000000000000000" pitchFamily="2" charset="0"/>
              </a:rPr>
              <a:t>Do developers care about bloated dependencies?</a:t>
            </a:r>
            <a:endParaRPr kumimoji="0" lang="en-US" sz="4000" u="none" strike="noStrike" kern="1200" cap="none" spc="-1" normalizeH="0" baseline="0" noProof="0" dirty="0">
              <a:ln>
                <a:noFill/>
              </a:ln>
              <a:solidFill>
                <a:prstClr val="black"/>
              </a:solidFill>
              <a:effectLst/>
              <a:uLnTx/>
              <a:uFillTx/>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20005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12639"/>
        </a:solidFill>
        <a:effectLst/>
      </p:bgPr>
    </p:bg>
    <p:spTree>
      <p:nvGrpSpPr>
        <p:cNvPr id="1" name=""/>
        <p:cNvGrpSpPr/>
        <p:nvPr/>
      </p:nvGrpSpPr>
      <p:grpSpPr>
        <a:xfrm>
          <a:off x="0" y="0"/>
          <a:ext cx="0" cy="0"/>
          <a:chOff x="0" y="0"/>
          <a:chExt cx="0" cy="0"/>
        </a:xfrm>
      </p:grpSpPr>
      <p:sp>
        <p:nvSpPr>
          <p:cNvPr id="435" name="CustomShape 1"/>
          <p:cNvSpPr/>
          <p:nvPr/>
        </p:nvSpPr>
        <p:spPr>
          <a:xfrm>
            <a:off x="820080" y="1198440"/>
            <a:ext cx="6915600" cy="3093124"/>
          </a:xfrm>
          <a:prstGeom prst="rect">
            <a:avLst/>
          </a:prstGeom>
          <a:noFill/>
          <a:ln>
            <a:noFill/>
          </a:ln>
        </p:spPr>
        <p:txBody>
          <a:bodyPr spcFirstLastPara="1" wrap="square" lIns="91425" tIns="91425" rIns="91425" bIns="91425" anchor="t" anchorCtr="0">
            <a:spAutoFit/>
          </a:bodyPr>
          <a:lstStyle/>
          <a:p>
            <a:pPr marL="457200" indent="-361950">
              <a:lnSpc>
                <a:spcPct val="150000"/>
              </a:lnSpc>
              <a:buClr>
                <a:schemeClr val="lt1"/>
              </a:buClr>
              <a:buSzPts val="2100"/>
              <a:buFont typeface="Roboto"/>
              <a:buChar char="●"/>
            </a:pPr>
            <a:r>
              <a:rPr lang="en-SE" sz="2100" dirty="0">
                <a:solidFill>
                  <a:srgbClr val="FFD966"/>
                </a:solidFill>
                <a:latin typeface="Equity Text A" pitchFamily="2" charset="77"/>
                <a:ea typeface="Roboto"/>
                <a:cs typeface="Arial"/>
              </a:rPr>
              <a:t>30</a:t>
            </a:r>
            <a:r>
              <a:rPr lang="en-SE" sz="2100" dirty="0">
                <a:solidFill>
                  <a:schemeClr val="lt1"/>
                </a:solidFill>
                <a:latin typeface="Equity Text A" pitchFamily="2" charset="77"/>
                <a:ea typeface="Roboto"/>
                <a:cs typeface="Arial"/>
              </a:rPr>
              <a:t> software projects</a:t>
            </a:r>
            <a:endParaRPr lang="en-US" sz="21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GB" sz="2100" dirty="0">
                <a:solidFill>
                  <a:schemeClr val="lt1"/>
                </a:solidFill>
                <a:latin typeface="Equity Text A" pitchFamily="2" charset="77"/>
                <a:ea typeface="Roboto"/>
                <a:cs typeface="Arial"/>
              </a:rPr>
              <a:t>Open source</a:t>
            </a:r>
            <a:endParaRPr lang="en-US" sz="21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GB" sz="2100" dirty="0">
                <a:solidFill>
                  <a:schemeClr val="lt1"/>
                </a:solidFill>
                <a:latin typeface="Equity Text A" pitchFamily="2" charset="77"/>
                <a:ea typeface="Roboto"/>
                <a:cs typeface="Arial"/>
              </a:rPr>
              <a:t>Active</a:t>
            </a:r>
            <a:endParaRPr lang="en-US" sz="21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GB" sz="2100" dirty="0">
                <a:solidFill>
                  <a:schemeClr val="lt1"/>
                </a:solidFill>
                <a:latin typeface="Equity Text A" pitchFamily="2" charset="77"/>
                <a:ea typeface="Roboto"/>
                <a:cs typeface="Arial"/>
              </a:rPr>
              <a:t>Popular</a:t>
            </a:r>
            <a:endParaRPr lang="en-US" sz="21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GB" sz="2100" dirty="0">
                <a:solidFill>
                  <a:schemeClr val="lt1"/>
                </a:solidFill>
                <a:latin typeface="Equity Text A" pitchFamily="2" charset="77"/>
                <a:ea typeface="Roboto"/>
                <a:cs typeface="Arial"/>
              </a:rPr>
              <a:t>B</a:t>
            </a:r>
            <a:r>
              <a:rPr lang="en-SE" sz="2100" dirty="0">
                <a:solidFill>
                  <a:schemeClr val="lt1"/>
                </a:solidFill>
                <a:latin typeface="Equity Text A" pitchFamily="2" charset="77"/>
                <a:ea typeface="Roboto"/>
                <a:cs typeface="Arial"/>
              </a:rPr>
              <a:t>uild succesfuly with Maven</a:t>
            </a:r>
            <a:endParaRPr lang="en-US" sz="21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SE" sz="2100" dirty="0">
                <a:solidFill>
                  <a:schemeClr val="lt1"/>
                </a:solidFill>
                <a:latin typeface="Equity Text A" pitchFamily="2" charset="77"/>
                <a:ea typeface="Roboto"/>
                <a:cs typeface="Arial"/>
              </a:rPr>
              <a:t>Contain dependencies</a:t>
            </a:r>
            <a:endParaRPr lang="en-US" sz="2100" dirty="0">
              <a:solidFill>
                <a:schemeClr val="lt1"/>
              </a:solidFill>
              <a:latin typeface="Equity Text A" pitchFamily="2" charset="77"/>
              <a:ea typeface="Roboto"/>
              <a:cs typeface="Arial"/>
            </a:endParaRPr>
          </a:p>
        </p:txBody>
      </p:sp>
      <p:sp>
        <p:nvSpPr>
          <p:cNvPr id="436" name="CustomShape 2"/>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2FF0A-83CB-49C3-8CC1-F8756BBEAB5B}"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1" normalizeH="0" baseline="0" noProof="0">
              <a:ln>
                <a:noFill/>
              </a:ln>
              <a:solidFill>
                <a:prstClr val="black"/>
              </a:solidFill>
              <a:effectLst/>
              <a:uLnTx/>
              <a:uFillTx/>
              <a:latin typeface="Arial"/>
            </a:endParaRPr>
          </a:p>
        </p:txBody>
      </p:sp>
      <p:pic>
        <p:nvPicPr>
          <p:cNvPr id="437" name="Graphic 5"/>
          <p:cNvPicPr/>
          <p:nvPr/>
        </p:nvPicPr>
        <p:blipFill>
          <a:blip r:embed="rId4"/>
          <a:srcRect l="11438" t="13643" r="11438" b="13270"/>
          <a:stretch/>
        </p:blipFill>
        <p:spPr>
          <a:xfrm>
            <a:off x="5387400" y="1840320"/>
            <a:ext cx="3025800" cy="2867040"/>
          </a:xfrm>
          <a:prstGeom prst="rect">
            <a:avLst/>
          </a:prstGeom>
          <a:ln>
            <a:noFill/>
          </a:ln>
        </p:spPr>
      </p:pic>
      <p:sp>
        <p:nvSpPr>
          <p:cNvPr id="3" name="Google Shape;99;g10f0a995c24_0_21">
            <a:extLst>
              <a:ext uri="{FF2B5EF4-FFF2-40B4-BE49-F238E27FC236}">
                <a16:creationId xmlns:a16="http://schemas.microsoft.com/office/drawing/2014/main" id="{A5082272-6456-212D-E066-2F375F8A9AC6}"/>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User study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55364-53AC-48EA-8179-1A587A5399E7}"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1" normalizeH="0" baseline="0" noProof="0">
              <a:ln>
                <a:noFill/>
              </a:ln>
              <a:solidFill>
                <a:prstClr val="black"/>
              </a:solidFill>
              <a:effectLst/>
              <a:uLnTx/>
              <a:uFillTx/>
              <a:latin typeface="Arial"/>
            </a:endParaRPr>
          </a:p>
        </p:txBody>
      </p:sp>
      <p:graphicFrame>
        <p:nvGraphicFramePr>
          <p:cNvPr id="441" name="Chart 10"/>
          <p:cNvGraphicFramePr/>
          <p:nvPr>
            <p:extLst>
              <p:ext uri="{D42A27DB-BD31-4B8C-83A1-F6EECF244321}">
                <p14:modId xmlns:p14="http://schemas.microsoft.com/office/powerpoint/2010/main" val="3947834251"/>
              </p:ext>
            </p:extLst>
          </p:nvPr>
        </p:nvGraphicFramePr>
        <p:xfrm>
          <a:off x="457200" y="1502640"/>
          <a:ext cx="4953240" cy="3301560"/>
        </p:xfrm>
        <a:graphic>
          <a:graphicData uri="http://schemas.openxmlformats.org/drawingml/2006/chart">
            <c:chart xmlns:c="http://schemas.openxmlformats.org/drawingml/2006/chart" xmlns:r="http://schemas.openxmlformats.org/officeDocument/2006/relationships" r:id="rId3"/>
          </a:graphicData>
        </a:graphic>
      </p:graphicFrame>
      <p:sp>
        <p:nvSpPr>
          <p:cNvPr id="442" name="CustomShape 3"/>
          <p:cNvSpPr/>
          <p:nvPr/>
        </p:nvSpPr>
        <p:spPr>
          <a:xfrm>
            <a:off x="297939" y="1056600"/>
            <a:ext cx="5777601" cy="42122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SE" sz="1620" b="0" i="0" u="none" strike="noStrike" kern="1200" cap="none" normalizeH="0" baseline="0" noProof="0" dirty="0">
                <a:ln>
                  <a:noFill/>
                </a:ln>
                <a:solidFill>
                  <a:srgbClr val="E7E6E6"/>
                </a:solidFill>
                <a:effectLst/>
                <a:uLnTx/>
                <a:uFillTx/>
                <a:latin typeface="Roboto" panose="02000000000000000000" pitchFamily="2" charset="0"/>
                <a:ea typeface="Roboto" panose="02000000000000000000" pitchFamily="2" charset="0"/>
              </a:rPr>
              <a:t>30 pull requests in 30 notable open-source projects</a:t>
            </a:r>
            <a:endParaRPr kumimoji="0" lang="en-US" sz="1620" b="0" i="0" u="none" strike="noStrike" kern="1200" cap="none"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443" name="CustomShape 4"/>
          <p:cNvSpPr/>
          <p:nvPr/>
        </p:nvSpPr>
        <p:spPr>
          <a:xfrm>
            <a:off x="5232960" y="2426399"/>
            <a:ext cx="3215204" cy="1014209"/>
          </a:xfrm>
          <a:prstGeom prst="rect">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buClrTx/>
            </a:pPr>
            <a:r>
              <a:rPr lang="en-SE" sz="2000" kern="1200" spc="-1" dirty="0">
                <a:solidFill>
                  <a:srgbClr val="E7E6E6"/>
                </a:solidFill>
                <a:latin typeface="Equity Text A" pitchFamily="2" charset="77"/>
              </a:rPr>
              <a:t>Removed </a:t>
            </a:r>
            <a:r>
              <a:rPr lang="en-SE" sz="2000" kern="1200" spc="-1" dirty="0">
                <a:solidFill>
                  <a:srgbClr val="FFD966"/>
                </a:solidFill>
                <a:latin typeface="Equity Text A" pitchFamily="2" charset="77"/>
              </a:rPr>
              <a:t>140</a:t>
            </a:r>
            <a:r>
              <a:rPr lang="en-SE" sz="2000" kern="1200" spc="-1" dirty="0">
                <a:solidFill>
                  <a:srgbClr val="E7E6E6"/>
                </a:solidFill>
                <a:latin typeface="Equity Text A" pitchFamily="2" charset="77"/>
              </a:rPr>
              <a:t> bloated dependencies in </a:t>
            </a:r>
            <a:r>
              <a:rPr lang="en-SE" sz="2000" kern="1200" spc="-1" dirty="0">
                <a:solidFill>
                  <a:srgbClr val="FFD966"/>
                </a:solidFill>
                <a:latin typeface="Equity Text A" pitchFamily="2" charset="77"/>
              </a:rPr>
              <a:t>21</a:t>
            </a:r>
            <a:r>
              <a:rPr lang="en-SE" sz="2000" kern="1200" spc="-1" dirty="0">
                <a:solidFill>
                  <a:srgbClr val="E7E6E6"/>
                </a:solidFill>
                <a:latin typeface="Equity Text A" pitchFamily="2" charset="77"/>
              </a:rPr>
              <a:t> projects thanks to DepClean</a:t>
            </a:r>
            <a:endParaRPr lang="en-US" sz="2000" kern="1200" spc="-1" dirty="0">
              <a:solidFill>
                <a:srgbClr val="E7E6E6"/>
              </a:solidFill>
              <a:latin typeface="Equity Text A" pitchFamily="2" charset="77"/>
            </a:endParaRPr>
          </a:p>
        </p:txBody>
      </p:sp>
      <p:sp>
        <p:nvSpPr>
          <p:cNvPr id="2" name="Google Shape;99;g10f0a995c24_0_21">
            <a:extLst>
              <a:ext uri="{FF2B5EF4-FFF2-40B4-BE49-F238E27FC236}">
                <a16:creationId xmlns:a16="http://schemas.microsoft.com/office/drawing/2014/main" id="{55DDCA51-8F61-56AF-92EC-8F488336D567}"/>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Result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DFF44-A3E2-42D6-9748-52F7C87036D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1" normalizeH="0" baseline="0" noProof="0">
              <a:ln>
                <a:noFill/>
              </a:ln>
              <a:solidFill>
                <a:prstClr val="black"/>
              </a:solidFill>
              <a:effectLst/>
              <a:uLnTx/>
              <a:uFillTx/>
              <a:latin typeface="Arial"/>
            </a:endParaRPr>
          </a:p>
        </p:txBody>
      </p:sp>
      <p:sp>
        <p:nvSpPr>
          <p:cNvPr id="434" name="CustomShape 2"/>
          <p:cNvSpPr/>
          <p:nvPr/>
        </p:nvSpPr>
        <p:spPr>
          <a:xfrm>
            <a:off x="0" y="1686398"/>
            <a:ext cx="9144000" cy="193753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4000" kern="1200" spc="-1" dirty="0">
                <a:solidFill>
                  <a:schemeClr val="bg1"/>
                </a:solidFill>
                <a:latin typeface="Roboto Medium" panose="02000000000000000000" pitchFamily="2" charset="0"/>
                <a:ea typeface="Roboto Medium" panose="02000000000000000000" pitchFamily="2" charset="0"/>
              </a:rPr>
              <a:t>Developers are willing to remove bloated dependencies from their projects</a:t>
            </a:r>
            <a:endParaRPr kumimoji="0" lang="en-US" sz="4000" u="none" strike="noStrike" kern="1200" cap="none" spc="-1" normalizeH="0" baseline="0" noProof="0" dirty="0">
              <a:ln>
                <a:noFill/>
              </a:ln>
              <a:solidFill>
                <a:schemeClr val="bg1"/>
              </a:solidFill>
              <a:effectLst/>
              <a:uLnTx/>
              <a:uFillTx/>
              <a:latin typeface="Roboto Medium" panose="02000000000000000000" pitchFamily="2" charset="0"/>
              <a:ea typeface="Roboto Medium" panose="02000000000000000000" pitchFamily="2" charset="0"/>
            </a:endParaRPr>
          </a:p>
        </p:txBody>
      </p:sp>
      <p:sp>
        <p:nvSpPr>
          <p:cNvPr id="2" name="Google Shape;99;g10f0a995c24_0_21">
            <a:extLst>
              <a:ext uri="{FF2B5EF4-FFF2-40B4-BE49-F238E27FC236}">
                <a16:creationId xmlns:a16="http://schemas.microsoft.com/office/drawing/2014/main" id="{A495546F-523B-B845-E982-D16DA1B80C4C}"/>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err="1">
                <a:solidFill>
                  <a:schemeClr val="dk1"/>
                </a:solidFill>
                <a:highlight>
                  <a:srgbClr val="FFD966"/>
                </a:highlight>
                <a:latin typeface="Roboto Medium"/>
                <a:ea typeface="Roboto Medium"/>
                <a:cs typeface="Roboto Medium"/>
                <a:sym typeface="Roboto Medium"/>
              </a:rPr>
              <a:t>Takeway</a:t>
            </a:r>
            <a:endParaRPr lang="en-GB" sz="3000" dirty="0">
              <a:solidFill>
                <a:schemeClr val="dk1"/>
              </a:solidFill>
              <a:highlight>
                <a:srgbClr val="FFD966"/>
              </a:highlight>
              <a:latin typeface="Roboto Medium"/>
              <a:ea typeface="Roboto Medium"/>
              <a:cs typeface="Roboto Medium"/>
              <a:sym typeface="Roboto Medium"/>
            </a:endParaRPr>
          </a:p>
        </p:txBody>
      </p:sp>
    </p:spTree>
    <p:extLst>
      <p:ext uri="{BB962C8B-B14F-4D97-AF65-F5344CB8AC3E}">
        <p14:creationId xmlns:p14="http://schemas.microsoft.com/office/powerpoint/2010/main" val="30901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9183D-891B-4FFF-9D33-EE15C498EC34}"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1" normalizeH="0" baseline="0" noProof="0">
              <a:ln>
                <a:noFill/>
              </a:ln>
              <a:solidFill>
                <a:prstClr val="black"/>
              </a:solidFill>
              <a:effectLst/>
              <a:uLnTx/>
              <a:uFillTx/>
              <a:latin typeface="Arial"/>
            </a:endParaRPr>
          </a:p>
        </p:txBody>
      </p:sp>
      <p:sp>
        <p:nvSpPr>
          <p:cNvPr id="455" name="CustomShape 2"/>
          <p:cNvSpPr/>
          <p:nvPr/>
        </p:nvSpPr>
        <p:spPr>
          <a:xfrm>
            <a:off x="0" y="2086920"/>
            <a:ext cx="9144000"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buClrTx/>
            </a:pPr>
            <a:r>
              <a:rPr lang="en-SE" sz="4000" kern="1200" spc="-1" dirty="0">
                <a:solidFill>
                  <a:srgbClr val="FFD966"/>
                </a:solidFill>
                <a:latin typeface="Roboto Medium" panose="02000000000000000000" pitchFamily="2" charset="0"/>
                <a:ea typeface="Roboto Medium" panose="02000000000000000000" pitchFamily="2" charset="0"/>
              </a:rPr>
              <a:t>RQ: </a:t>
            </a:r>
            <a:r>
              <a:rPr lang="en-SE" sz="4000" kern="1200" spc="-1" dirty="0">
                <a:solidFill>
                  <a:srgbClr val="E7E6E6"/>
                </a:solidFill>
                <a:latin typeface="Roboto Medium" panose="02000000000000000000" pitchFamily="2" charset="0"/>
                <a:ea typeface="Roboto Medium" panose="02000000000000000000" pitchFamily="2" charset="0"/>
              </a:rPr>
              <a:t>Why consider debloating?</a:t>
            </a:r>
            <a:endParaRPr lang="en-US" sz="4000" kern="1200" spc="-1" dirty="0">
              <a:solidFill>
                <a:srgbClr val="E7E6E6"/>
              </a:solidFill>
              <a:latin typeface="Roboto Medium" panose="02000000000000000000" pitchFamily="2" charset="0"/>
              <a:ea typeface="Roboto Medium"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9B065-07B3-4AA2-A5C4-423DDF85419F}"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1" normalizeH="0" baseline="0" noProof="0">
              <a:ln>
                <a:noFill/>
              </a:ln>
              <a:solidFill>
                <a:prstClr val="black"/>
              </a:solidFill>
              <a:effectLst/>
              <a:uLnTx/>
              <a:uFillTx/>
              <a:latin typeface="Arial"/>
            </a:endParaRPr>
          </a:p>
        </p:txBody>
      </p:sp>
      <p:sp>
        <p:nvSpPr>
          <p:cNvPr id="450" name="CustomShape 2"/>
          <p:cNvSpPr/>
          <p:nvPr/>
        </p:nvSpPr>
        <p:spPr>
          <a:xfrm>
            <a:off x="728637" y="2322351"/>
            <a:ext cx="7139136" cy="1292631"/>
          </a:xfrm>
          <a:prstGeom prst="rect">
            <a:avLst/>
          </a:prstGeom>
          <a:noFill/>
          <a:ln>
            <a:noFill/>
          </a:ln>
        </p:spPr>
        <p:txBody>
          <a:bodyPr spcFirstLastPara="1" wrap="square" lIns="91425" tIns="91425" rIns="91425" bIns="91425" anchor="t" anchorCtr="0">
            <a:spAutoFit/>
          </a:bodyPr>
          <a:lstStyle/>
          <a:p>
            <a:pPr marL="95250">
              <a:buClr>
                <a:schemeClr val="lt1"/>
              </a:buClr>
              <a:buSzPts val="2100"/>
            </a:pPr>
            <a:r>
              <a:rPr lang="en-GB" sz="2400" dirty="0">
                <a:solidFill>
                  <a:schemeClr val="lt1"/>
                </a:solidFill>
                <a:latin typeface="Equity Text A" pitchFamily="2" charset="77"/>
                <a:ea typeface="Roboto"/>
                <a:cs typeface="Arial"/>
              </a:rPr>
              <a:t>“Past experiences removing unused dependencies have consistently shown that some code will have depended on that inclusion and will be broken by it.”</a:t>
            </a:r>
            <a:endParaRPr lang="en-US" sz="2400" dirty="0">
              <a:solidFill>
                <a:schemeClr val="lt1"/>
              </a:solidFill>
              <a:latin typeface="Equity Text A" pitchFamily="2" charset="77"/>
              <a:ea typeface="Roboto"/>
              <a:cs typeface="Arial"/>
            </a:endParaRPr>
          </a:p>
        </p:txBody>
      </p:sp>
      <p:sp>
        <p:nvSpPr>
          <p:cNvPr id="452" name="CustomShape 4"/>
          <p:cNvSpPr/>
          <p:nvPr/>
        </p:nvSpPr>
        <p:spPr>
          <a:xfrm>
            <a:off x="815040" y="1647952"/>
            <a:ext cx="1625230" cy="46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137" normalizeH="0" baseline="0" noProof="0" dirty="0">
                <a:ln>
                  <a:noFill/>
                </a:ln>
                <a:solidFill>
                  <a:srgbClr val="FFD966"/>
                </a:solidFill>
                <a:effectLst/>
                <a:uLnTx/>
                <a:uFillTx/>
                <a:latin typeface="JetBrains Mono" panose="020B0509020102050004" pitchFamily="49" charset="77"/>
                <a:ea typeface="DejaVu Sans"/>
                <a:cs typeface="Courier New" panose="02070309020205020404" pitchFamily="49" charset="0"/>
              </a:rPr>
              <a:t>j</a:t>
            </a:r>
            <a:r>
              <a:rPr kumimoji="0" lang="en-SE" sz="1800" b="0" i="0" u="none" strike="noStrike" kern="1200" cap="none" spc="-137" normalizeH="0" baseline="0" noProof="0" dirty="0">
                <a:ln>
                  <a:noFill/>
                </a:ln>
                <a:solidFill>
                  <a:srgbClr val="FFD966"/>
                </a:solidFill>
                <a:effectLst/>
                <a:uLnTx/>
                <a:uFillTx/>
                <a:latin typeface="JetBrains Mono" panose="020B0509020102050004" pitchFamily="49" charset="77"/>
                <a:ea typeface="DejaVu Sans"/>
                <a:cs typeface="Courier New" panose="02070309020205020404" pitchFamily="49" charset="0"/>
              </a:rPr>
              <a:t>enkins-core</a:t>
            </a:r>
            <a:endParaRPr kumimoji="0" lang="en-US" sz="1800" b="0" i="0" u="none" strike="noStrike" kern="1200" cap="none" spc="-1" normalizeH="0" baseline="0" noProof="0" dirty="0">
              <a:ln>
                <a:noFill/>
              </a:ln>
              <a:solidFill>
                <a:srgbClr val="FFD966"/>
              </a:solidFill>
              <a:effectLst/>
              <a:uLnTx/>
              <a:uFillTx/>
              <a:latin typeface="JetBrains Mono" panose="020B0509020102050004" pitchFamily="49" charset="77"/>
              <a:cs typeface="Courier New" panose="02070309020205020404" pitchFamily="49" charset="0"/>
            </a:endParaRPr>
          </a:p>
        </p:txBody>
      </p:sp>
      <p:sp>
        <p:nvSpPr>
          <p:cNvPr id="2" name="Google Shape;99;g10f0a995c24_0_21">
            <a:extLst>
              <a:ext uri="{FF2B5EF4-FFF2-40B4-BE49-F238E27FC236}">
                <a16:creationId xmlns:a16="http://schemas.microsoft.com/office/drawing/2014/main" id="{56136372-367A-DE00-795A-15B394B177C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Developers’ comments</a:t>
            </a:r>
          </a:p>
        </p:txBody>
      </p:sp>
      <p:sp>
        <p:nvSpPr>
          <p:cNvPr id="3" name="CustomShape 3">
            <a:extLst>
              <a:ext uri="{FF2B5EF4-FFF2-40B4-BE49-F238E27FC236}">
                <a16:creationId xmlns:a16="http://schemas.microsoft.com/office/drawing/2014/main" id="{73F46DB9-0E13-C565-50D6-792B1126A2CB}"/>
              </a:ext>
            </a:extLst>
          </p:cNvPr>
          <p:cNvSpPr/>
          <p:nvPr/>
        </p:nvSpPr>
        <p:spPr>
          <a:xfrm>
            <a:off x="1397160" y="4711035"/>
            <a:ext cx="5761440" cy="384690"/>
          </a:xfrm>
          <a:prstGeom prst="rect">
            <a:avLst/>
          </a:prstGeom>
          <a:noFill/>
          <a:ln>
            <a:noFill/>
          </a:ln>
        </p:spPr>
        <p:txBody>
          <a:bodyPr spcFirstLastPara="1" wrap="square" lIns="91425" tIns="91425" rIns="91425" bIns="91425" anchor="t" anchorCtr="0">
            <a:spAutoFit/>
          </a:bodyPr>
          <a:lstStyle/>
          <a:p>
            <a:pPr algn="ctr">
              <a:buSzPts val="1300"/>
            </a:pPr>
            <a:r>
              <a:rPr lang="en-GB" sz="1300" dirty="0">
                <a:solidFill>
                  <a:srgbClr val="FFD966"/>
                </a:solidFill>
                <a:latin typeface="Roboto Light" panose="02000000000000000000" pitchFamily="2" charset="0"/>
                <a:ea typeface="Roboto Light" panose="02000000000000000000" pitchFamily="2" charset="0"/>
              </a:rPr>
              <a:t>https://</a:t>
            </a:r>
            <a:r>
              <a:rPr lang="en-GB" sz="1300" dirty="0" err="1">
                <a:solidFill>
                  <a:srgbClr val="FFD966"/>
                </a:solidFill>
                <a:latin typeface="Roboto Light" panose="02000000000000000000" pitchFamily="2" charset="0"/>
                <a:ea typeface="Roboto Light" panose="02000000000000000000" pitchFamily="2" charset="0"/>
              </a:rPr>
              <a:t>github.com</a:t>
            </a:r>
            <a:r>
              <a:rPr lang="en-GB" sz="1300" dirty="0">
                <a:solidFill>
                  <a:srgbClr val="FFD966"/>
                </a:solidFill>
                <a:latin typeface="Roboto Light" panose="02000000000000000000" pitchFamily="2" charset="0"/>
                <a:ea typeface="Roboto Light" panose="02000000000000000000" pitchFamily="2" charset="0"/>
              </a:rPr>
              <a:t>/</a:t>
            </a:r>
            <a:r>
              <a:rPr lang="en-GB" sz="1300" dirty="0" err="1">
                <a:solidFill>
                  <a:srgbClr val="FFD966"/>
                </a:solidFill>
                <a:latin typeface="Roboto Light" panose="02000000000000000000" pitchFamily="2" charset="0"/>
                <a:ea typeface="Roboto Light" panose="02000000000000000000" pitchFamily="2" charset="0"/>
              </a:rPr>
              <a:t>jenkinsci</a:t>
            </a:r>
            <a:r>
              <a:rPr lang="en-GB" sz="1300" dirty="0">
                <a:solidFill>
                  <a:srgbClr val="FFD966"/>
                </a:solidFill>
                <a:latin typeface="Roboto Light" panose="02000000000000000000" pitchFamily="2" charset="0"/>
                <a:ea typeface="Roboto Light" panose="02000000000000000000" pitchFamily="2" charset="0"/>
              </a:rPr>
              <a:t>/</a:t>
            </a:r>
            <a:r>
              <a:rPr lang="en-GB" sz="1300" dirty="0" err="1">
                <a:solidFill>
                  <a:srgbClr val="FFD966"/>
                </a:solidFill>
                <a:latin typeface="Roboto Light" panose="02000000000000000000" pitchFamily="2" charset="0"/>
                <a:ea typeface="Roboto Light" panose="02000000000000000000" pitchFamily="2" charset="0"/>
              </a:rPr>
              <a:t>jenkins</a:t>
            </a:r>
            <a:r>
              <a:rPr lang="en-GB" sz="1300" dirty="0">
                <a:solidFill>
                  <a:srgbClr val="FFD966"/>
                </a:solidFill>
                <a:latin typeface="Roboto Light" panose="02000000000000000000" pitchFamily="2" charset="0"/>
                <a:ea typeface="Roboto Light" panose="02000000000000000000" pitchFamily="2" charset="0"/>
              </a:rPr>
              <a:t>/pull/4378</a:t>
            </a:r>
            <a:endParaRPr lang="en-US" sz="1300" dirty="0">
              <a:solidFill>
                <a:srgbClr val="FFD966"/>
              </a:solidFill>
              <a:latin typeface="Roboto Light" panose="02000000000000000000" pitchFamily="2" charset="0"/>
              <a:ea typeface="Roboto Light"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C94D7E-7EA8-4070-A624-A7083F8B29F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1" normalizeH="0" baseline="0" noProof="0" dirty="0">
              <a:ln>
                <a:noFill/>
              </a:ln>
              <a:solidFill>
                <a:prstClr val="black"/>
              </a:solidFill>
              <a:effectLst/>
              <a:uLnTx/>
              <a:uFillTx/>
              <a:latin typeface="Arial"/>
            </a:endParaRPr>
          </a:p>
        </p:txBody>
      </p:sp>
      <p:sp>
        <p:nvSpPr>
          <p:cNvPr id="457" name="CustomShape 2"/>
          <p:cNvSpPr/>
          <p:nvPr/>
        </p:nvSpPr>
        <p:spPr>
          <a:xfrm>
            <a:off x="820079" y="1198440"/>
            <a:ext cx="7240419" cy="4247286"/>
          </a:xfrm>
          <a:prstGeom prst="rect">
            <a:avLst/>
          </a:prstGeom>
          <a:noFill/>
          <a:ln>
            <a:noFill/>
          </a:ln>
        </p:spPr>
        <p:txBody>
          <a:bodyPr spcFirstLastPara="1" wrap="square" lIns="91425" tIns="91425" rIns="91425" bIns="91425" anchor="t" anchorCtr="0">
            <a:spAutoFit/>
          </a:bodyPr>
          <a:lstStyle/>
          <a:p>
            <a:pPr marL="457200" indent="-361950">
              <a:lnSpc>
                <a:spcPct val="150000"/>
              </a:lnSpc>
              <a:buClr>
                <a:schemeClr val="lt1"/>
              </a:buClr>
              <a:buSzPts val="2100"/>
              <a:buFont typeface="Roboto"/>
              <a:buChar char="●"/>
            </a:pPr>
            <a:r>
              <a:rPr lang="en-GB" sz="2200" dirty="0">
                <a:solidFill>
                  <a:schemeClr val="lt1"/>
                </a:solidFill>
                <a:latin typeface="Equity Text A" pitchFamily="2" charset="77"/>
                <a:ea typeface="Roboto"/>
                <a:cs typeface="Arial"/>
              </a:rPr>
              <a:t>435 projects</a:t>
            </a:r>
            <a:endParaRPr lang="en-US" sz="2200" dirty="0">
              <a:solidFill>
                <a:schemeClr val="lt1"/>
              </a:solidFill>
              <a:latin typeface="Equity Text A" pitchFamily="2" charset="77"/>
              <a:ea typeface="Roboto"/>
              <a:cs typeface="Arial"/>
            </a:endParaRPr>
          </a:p>
          <a:p>
            <a:pPr marL="457200" indent="-361950">
              <a:lnSpc>
                <a:spcPct val="150000"/>
              </a:lnSpc>
              <a:buClr>
                <a:schemeClr val="lt1"/>
              </a:buClr>
              <a:buSzPts val="2100"/>
              <a:buFont typeface="Roboto"/>
              <a:buChar char="●"/>
            </a:pPr>
            <a:r>
              <a:rPr lang="en-GB" sz="2200" dirty="0">
                <a:solidFill>
                  <a:schemeClr val="lt1"/>
                </a:solidFill>
                <a:latin typeface="Equity Text A" pitchFamily="2" charset="77"/>
                <a:ea typeface="Roboto"/>
                <a:cs typeface="Arial"/>
              </a:rPr>
              <a:t>31515 dependency tree versions</a:t>
            </a:r>
          </a:p>
          <a:p>
            <a:pPr marL="457200" indent="-361950">
              <a:lnSpc>
                <a:spcPct val="150000"/>
              </a:lnSpc>
              <a:buClr>
                <a:schemeClr val="lt1"/>
              </a:buClr>
              <a:buSzPts val="2100"/>
              <a:buFont typeface="Roboto"/>
              <a:buChar char="●"/>
            </a:pPr>
            <a:endParaRPr lang="en-US" sz="2200" dirty="0">
              <a:solidFill>
                <a:schemeClr val="lt1"/>
              </a:solidFill>
              <a:latin typeface="Equity Text A" pitchFamily="2" charset="77"/>
              <a:ea typeface="Roboto"/>
              <a:cs typeface="Arial"/>
            </a:endParaRPr>
          </a:p>
          <a:p>
            <a:pPr marL="95250">
              <a:lnSpc>
                <a:spcPct val="150000"/>
              </a:lnSpc>
              <a:buClr>
                <a:schemeClr val="lt1"/>
              </a:buClr>
              <a:buSzPts val="2100"/>
            </a:pPr>
            <a:r>
              <a:rPr lang="en-GB" sz="2200" dirty="0">
                <a:solidFill>
                  <a:srgbClr val="FFD966"/>
                </a:solidFill>
                <a:latin typeface="Equity Text A" pitchFamily="2" charset="77"/>
                <a:ea typeface="Roboto"/>
                <a:cs typeface="Arial"/>
              </a:rPr>
              <a:t>Q: Do bloated dependencies stay bloated across time?</a:t>
            </a:r>
            <a:endParaRPr lang="en-US" sz="2200" dirty="0">
              <a:solidFill>
                <a:srgbClr val="FFD966"/>
              </a:solidFill>
              <a:latin typeface="Equity Text A" pitchFamily="2" charset="77"/>
              <a:ea typeface="Roboto"/>
              <a:cs typeface="Arial"/>
            </a:endParaRPr>
          </a:p>
          <a:p>
            <a:pPr marL="95250">
              <a:lnSpc>
                <a:spcPct val="150000"/>
              </a:lnSpc>
              <a:buClr>
                <a:schemeClr val="lt1"/>
              </a:buClr>
              <a:buSzPts val="2100"/>
            </a:pPr>
            <a:r>
              <a:rPr lang="en-GB" sz="2200" dirty="0">
                <a:solidFill>
                  <a:srgbClr val="FFD966"/>
                </a:solidFill>
                <a:latin typeface="Equity Text A" pitchFamily="2" charset="77"/>
                <a:ea typeface="Roboto"/>
                <a:cs typeface="Arial"/>
              </a:rPr>
              <a:t>Q: Do developers maintain dependencies that are bloated?</a:t>
            </a:r>
            <a:endParaRPr lang="en-US" sz="2200" dirty="0">
              <a:solidFill>
                <a:srgbClr val="FFD966"/>
              </a:solidFill>
              <a:latin typeface="Equity Text A" pitchFamily="2" charset="77"/>
              <a:ea typeface="Roboto"/>
              <a:cs typeface="Arial"/>
            </a:endParaRPr>
          </a:p>
          <a:p>
            <a:pPr marL="457200" indent="-361950">
              <a:lnSpc>
                <a:spcPct val="150000"/>
              </a:lnSpc>
              <a:buClr>
                <a:schemeClr val="lt1"/>
              </a:buClr>
              <a:buSzPts val="2100"/>
              <a:buFont typeface="Roboto"/>
              <a:buChar char="●"/>
            </a:pPr>
            <a:endParaRPr lang="en-US" sz="2200" dirty="0">
              <a:solidFill>
                <a:schemeClr val="lt1"/>
              </a:solidFill>
              <a:latin typeface="Equity Text A" pitchFamily="2" charset="77"/>
              <a:ea typeface="Roboto"/>
              <a:cs typeface="Arial"/>
            </a:endParaRPr>
          </a:p>
          <a:p>
            <a:pPr marL="457200" indent="-361950">
              <a:lnSpc>
                <a:spcPct val="150000"/>
              </a:lnSpc>
              <a:buClr>
                <a:schemeClr val="lt1"/>
              </a:buClr>
              <a:buSzPts val="2100"/>
              <a:buFont typeface="Roboto"/>
              <a:buChar char="●"/>
            </a:pPr>
            <a:endParaRPr lang="en-US" sz="2200" dirty="0">
              <a:solidFill>
                <a:schemeClr val="lt1"/>
              </a:solidFill>
              <a:latin typeface="Equity Text A" pitchFamily="2" charset="77"/>
              <a:ea typeface="Roboto"/>
              <a:cs typeface="Arial"/>
            </a:endParaRPr>
          </a:p>
          <a:p>
            <a:pPr marL="457200" indent="-361950">
              <a:lnSpc>
                <a:spcPct val="150000"/>
              </a:lnSpc>
              <a:buClr>
                <a:schemeClr val="lt1"/>
              </a:buClr>
              <a:buSzPts val="2100"/>
              <a:buFont typeface="Roboto"/>
              <a:buChar char="●"/>
            </a:pPr>
            <a:endParaRPr lang="en-US" sz="2200" dirty="0">
              <a:solidFill>
                <a:schemeClr val="lt1"/>
              </a:solidFill>
              <a:latin typeface="Equity Text A" pitchFamily="2" charset="77"/>
              <a:ea typeface="Roboto"/>
              <a:cs typeface="Arial"/>
            </a:endParaRPr>
          </a:p>
        </p:txBody>
      </p:sp>
      <p:sp>
        <p:nvSpPr>
          <p:cNvPr id="2" name="Google Shape;99;g10f0a995c24_0_21">
            <a:extLst>
              <a:ext uri="{FF2B5EF4-FFF2-40B4-BE49-F238E27FC236}">
                <a16:creationId xmlns:a16="http://schemas.microsoft.com/office/drawing/2014/main" id="{1FA1BE18-8652-32F3-5FA4-590C12A3178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Longitudinal study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CustomShape 1"/>
          <p:cNvSpPr/>
          <p:nvPr/>
        </p:nvSpPr>
        <p:spPr>
          <a:xfrm>
            <a:off x="6926760" y="4767120"/>
            <a:ext cx="20563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6470D-71C0-4A5C-81F5-C8B904B119D8}" type="slidenum">
              <a:rPr lang="en-SE" sz="900" kern="1200" spc="-1" smtClean="0">
                <a:solidFill>
                  <a:srgbClr val="847F7F"/>
                </a:solidFill>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lang="en-US" sz="900" kern="1200" spc="-1" dirty="0">
              <a:solidFill>
                <a:srgbClr val="847F7F"/>
              </a:solidFill>
              <a:latin typeface="BITSTREAM VERA SANS MONO"/>
              <a:ea typeface="Palatino"/>
            </a:endParaRPr>
          </a:p>
        </p:txBody>
      </p:sp>
      <p:pic>
        <p:nvPicPr>
          <p:cNvPr id="460" name="Picture 23_1"/>
          <p:cNvPicPr/>
          <p:nvPr/>
        </p:nvPicPr>
        <p:blipFill>
          <a:blip r:embed="rId3"/>
          <a:stretch/>
        </p:blipFill>
        <p:spPr>
          <a:xfrm>
            <a:off x="620640" y="1954080"/>
            <a:ext cx="6633000" cy="2520000"/>
          </a:xfrm>
          <a:prstGeom prst="rect">
            <a:avLst/>
          </a:prstGeom>
          <a:ln>
            <a:noFill/>
          </a:ln>
        </p:spPr>
      </p:pic>
      <p:sp>
        <p:nvSpPr>
          <p:cNvPr id="461" name="CustomShape 2"/>
          <p:cNvSpPr/>
          <p:nvPr/>
        </p:nvSpPr>
        <p:spPr>
          <a:xfrm>
            <a:off x="472577" y="1130953"/>
            <a:ext cx="7364259" cy="692467"/>
          </a:xfrm>
          <a:prstGeom prst="rect">
            <a:avLst/>
          </a:prstGeom>
          <a:noFill/>
          <a:ln>
            <a:noFill/>
          </a:ln>
        </p:spPr>
        <p:txBody>
          <a:bodyPr spcFirstLastPara="1" wrap="square" lIns="91425" tIns="91425" rIns="91425" bIns="91425" anchor="t" anchorCtr="0">
            <a:spAutoFit/>
          </a:bodyPr>
          <a:lstStyle/>
          <a:p>
            <a:pPr marL="95250">
              <a:lnSpc>
                <a:spcPct val="150000"/>
              </a:lnSpc>
              <a:buClr>
                <a:schemeClr val="lt1"/>
              </a:buClr>
              <a:buSzPts val="2100"/>
            </a:pPr>
            <a:r>
              <a:rPr lang="en-GB" sz="2200" dirty="0">
                <a:solidFill>
                  <a:srgbClr val="FFD966"/>
                </a:solidFill>
                <a:latin typeface="Equity Text A" pitchFamily="2" charset="77"/>
                <a:ea typeface="Roboto"/>
                <a:cs typeface="Arial"/>
              </a:rPr>
              <a:t>Q: Do bloated dependencies stay bloated across time?</a:t>
            </a:r>
            <a:endParaRPr lang="en-US" sz="2200" dirty="0">
              <a:solidFill>
                <a:srgbClr val="FFD966"/>
              </a:solidFill>
              <a:latin typeface="Equity Text A" pitchFamily="2" charset="77"/>
              <a:ea typeface="Roboto"/>
              <a:cs typeface="Arial"/>
            </a:endParaRPr>
          </a:p>
        </p:txBody>
      </p:sp>
      <p:sp>
        <p:nvSpPr>
          <p:cNvPr id="462" name="CustomShape 3"/>
          <p:cNvSpPr/>
          <p:nvPr/>
        </p:nvSpPr>
        <p:spPr>
          <a:xfrm>
            <a:off x="1889640" y="2643480"/>
            <a:ext cx="4487760" cy="497520"/>
          </a:xfrm>
          <a:prstGeom prst="ellipse">
            <a:avLst/>
          </a:prstGeom>
          <a:noFill/>
          <a:ln w="28440">
            <a:solidFill>
              <a:srgbClr val="C00000"/>
            </a:solidFill>
          </a:ln>
        </p:spPr>
        <p:style>
          <a:lnRef idx="2">
            <a:schemeClr val="accent1">
              <a:shade val="50000"/>
            </a:schemeClr>
          </a:lnRef>
          <a:fillRef idx="1">
            <a:schemeClr val="accent1"/>
          </a:fillRef>
          <a:effectRef idx="0">
            <a:schemeClr val="accent1"/>
          </a:effectRef>
          <a:fontRef idx="minor"/>
        </p:style>
      </p:sp>
      <p:sp>
        <p:nvSpPr>
          <p:cNvPr id="463" name="CustomShape 4"/>
          <p:cNvSpPr/>
          <p:nvPr/>
        </p:nvSpPr>
        <p:spPr>
          <a:xfrm>
            <a:off x="1889640" y="3208680"/>
            <a:ext cx="4487760" cy="497520"/>
          </a:xfrm>
          <a:prstGeom prst="ellipse">
            <a:avLst/>
          </a:prstGeom>
          <a:noFill/>
          <a:ln w="28440">
            <a:solidFill>
              <a:srgbClr val="C00000"/>
            </a:solidFill>
          </a:ln>
        </p:spPr>
        <p:style>
          <a:lnRef idx="2">
            <a:schemeClr val="accent1">
              <a:shade val="50000"/>
            </a:schemeClr>
          </a:lnRef>
          <a:fillRef idx="1">
            <a:schemeClr val="accent1"/>
          </a:fillRef>
          <a:effectRef idx="0">
            <a:schemeClr val="accent1"/>
          </a:effectRef>
          <a:fontRef idx="minor"/>
        </p:style>
      </p:sp>
      <p:sp>
        <p:nvSpPr>
          <p:cNvPr id="2" name="Google Shape;99;g10f0a995c24_0_21">
            <a:extLst>
              <a:ext uri="{FF2B5EF4-FFF2-40B4-BE49-F238E27FC236}">
                <a16:creationId xmlns:a16="http://schemas.microsoft.com/office/drawing/2014/main" id="{9CF9CC1F-A370-3617-CD06-22628ECC35DC}"/>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Result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wedge">
                                      <p:cBhvr>
                                        <p:cTn id="7" dur="2000"/>
                                        <p:tgtEl>
                                          <p:spTgt spid="462"/>
                                        </p:tgtEl>
                                      </p:cBhvr>
                                    </p:animEffect>
                                  </p:childTnLst>
                                </p:cTn>
                              </p:par>
                              <p:par>
                                <p:cTn id="8" presetID="20" presetClass="entr" presetSubtype="0" fill="hold" nodeType="withEffect">
                                  <p:stCondLst>
                                    <p:cond delay="0"/>
                                  </p:stCondLst>
                                  <p:childTnLst>
                                    <p:set>
                                      <p:cBhvr>
                                        <p:cTn id="9" dur="1" fill="hold">
                                          <p:stCondLst>
                                            <p:cond delay="0"/>
                                          </p:stCondLst>
                                        </p:cTn>
                                        <p:tgtEl>
                                          <p:spTgt spid="463"/>
                                        </p:tgtEl>
                                        <p:attrNameLst>
                                          <p:attrName>style.visibility</p:attrName>
                                        </p:attrNameLst>
                                      </p:cBhvr>
                                      <p:to>
                                        <p:strVal val="visible"/>
                                      </p:to>
                                    </p:set>
                                    <p:animEffect transition="in" filter="wedge">
                                      <p:cBhvr>
                                        <p:cTn id="10" dur="20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CustomShape 1"/>
          <p:cNvSpPr/>
          <p:nvPr/>
        </p:nvSpPr>
        <p:spPr>
          <a:xfrm>
            <a:off x="623880" y="1944360"/>
            <a:ext cx="7562520" cy="1661963"/>
          </a:xfrm>
          <a:prstGeom prst="rect">
            <a:avLst/>
          </a:prstGeom>
          <a:noFill/>
          <a:ln>
            <a:noFill/>
          </a:ln>
        </p:spPr>
        <p:txBody>
          <a:bodyPr spcFirstLastPara="1" wrap="square" lIns="91425" tIns="91425" rIns="91425" bIns="91425" anchor="t" anchorCtr="0">
            <a:spAutoFit/>
          </a:bodyPr>
          <a:lstStyle/>
          <a:p>
            <a:pPr marL="95250">
              <a:buClr>
                <a:schemeClr val="lt1"/>
              </a:buClr>
              <a:buSzPts val="2100"/>
            </a:pPr>
            <a:r>
              <a:rPr lang="en-GB" sz="2400" dirty="0">
                <a:solidFill>
                  <a:srgbClr val="FFD966"/>
                </a:solidFill>
                <a:latin typeface="Equity Text A" pitchFamily="2" charset="77"/>
                <a:ea typeface="Roboto"/>
                <a:cs typeface="Arial"/>
              </a:rPr>
              <a:t>89% </a:t>
            </a:r>
            <a:r>
              <a:rPr lang="en-GB" sz="2400" dirty="0">
                <a:solidFill>
                  <a:schemeClr val="lt1"/>
                </a:solidFill>
                <a:latin typeface="Equity Text A" pitchFamily="2" charset="77"/>
                <a:ea typeface="Roboto"/>
                <a:cs typeface="Arial"/>
              </a:rPr>
              <a:t>of bloated direct, and </a:t>
            </a:r>
            <a:r>
              <a:rPr lang="en-GB" sz="2400" dirty="0">
                <a:solidFill>
                  <a:srgbClr val="FFD966"/>
                </a:solidFill>
                <a:latin typeface="Equity Text A" pitchFamily="2" charset="77"/>
                <a:ea typeface="Roboto"/>
                <a:cs typeface="Arial"/>
              </a:rPr>
              <a:t>93%</a:t>
            </a:r>
            <a:r>
              <a:rPr lang="en-GB" sz="2400" dirty="0">
                <a:solidFill>
                  <a:schemeClr val="lt1"/>
                </a:solidFill>
                <a:latin typeface="Equity Text A" pitchFamily="2" charset="77"/>
                <a:ea typeface="Roboto"/>
                <a:cs typeface="Arial"/>
              </a:rPr>
              <a:t> of the transitive bloated dependencies remain bloated in all subsequent versions of the studied projects</a:t>
            </a:r>
            <a:br>
              <a:rPr sz="2400" dirty="0">
                <a:solidFill>
                  <a:schemeClr val="lt1"/>
                </a:solidFill>
                <a:latin typeface="Equity Text A" pitchFamily="2" charset="77"/>
                <a:ea typeface="Roboto"/>
                <a:cs typeface="Arial"/>
              </a:rPr>
            </a:br>
            <a:endParaRPr lang="en-US" sz="2400" dirty="0">
              <a:solidFill>
                <a:schemeClr val="lt1"/>
              </a:solidFill>
              <a:latin typeface="Equity Text A" pitchFamily="2" charset="77"/>
              <a:ea typeface="Roboto"/>
              <a:cs typeface="Arial"/>
            </a:endParaRPr>
          </a:p>
        </p:txBody>
      </p:sp>
      <p:sp>
        <p:nvSpPr>
          <p:cNvPr id="465" name="CustomShape 2"/>
          <p:cNvSpPr/>
          <p:nvPr/>
        </p:nvSpPr>
        <p:spPr>
          <a:xfrm>
            <a:off x="6926760" y="4767120"/>
            <a:ext cx="20563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FB49F-BB20-4A65-8035-B7926C9E3511}" type="slidenum">
              <a:rPr kumimoji="0" lang="en-SE" sz="900" b="0" i="0" u="none" strike="noStrike" kern="1200" cap="none" spc="-1" normalizeH="0" baseline="0" noProof="0">
                <a:ln>
                  <a:noFill/>
                </a:ln>
                <a:solidFill>
                  <a:srgbClr val="AFABAB"/>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BAA855B1-CB1E-769E-EB69-6E1E74CD7B1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Result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DFF44-A3E2-42D6-9748-52F7C87036D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1" normalizeH="0" baseline="0" noProof="0">
              <a:ln>
                <a:noFill/>
              </a:ln>
              <a:solidFill>
                <a:prstClr val="black"/>
              </a:solidFill>
              <a:effectLst/>
              <a:uLnTx/>
              <a:uFillTx/>
              <a:latin typeface="Arial"/>
            </a:endParaRPr>
          </a:p>
        </p:txBody>
      </p:sp>
      <p:sp>
        <p:nvSpPr>
          <p:cNvPr id="434" name="CustomShape 2"/>
          <p:cNvSpPr/>
          <p:nvPr/>
        </p:nvSpPr>
        <p:spPr>
          <a:xfrm>
            <a:off x="0" y="1686398"/>
            <a:ext cx="9144000" cy="132198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4000" kern="1200" spc="-1" dirty="0">
                <a:solidFill>
                  <a:schemeClr val="bg1"/>
                </a:solidFill>
                <a:latin typeface="Roboto Medium" panose="02000000000000000000" pitchFamily="2" charset="0"/>
                <a:ea typeface="Roboto Medium" panose="02000000000000000000" pitchFamily="2" charset="0"/>
              </a:rPr>
              <a:t>Bloated dependencies remain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SE" sz="4000" kern="1200" spc="-1" dirty="0">
                <a:solidFill>
                  <a:schemeClr val="bg1"/>
                </a:solidFill>
                <a:latin typeface="Roboto Medium" panose="02000000000000000000" pitchFamily="2" charset="0"/>
                <a:ea typeface="Roboto Medium" panose="02000000000000000000" pitchFamily="2" charset="0"/>
              </a:rPr>
              <a:t>bloated over time</a:t>
            </a:r>
            <a:endParaRPr kumimoji="0" lang="en-US" sz="4000" u="none" strike="noStrike" kern="1200" cap="none" spc="-1" normalizeH="0" baseline="0" noProof="0" dirty="0">
              <a:ln>
                <a:noFill/>
              </a:ln>
              <a:solidFill>
                <a:schemeClr val="bg1"/>
              </a:solidFill>
              <a:effectLst/>
              <a:uLnTx/>
              <a:uFillTx/>
              <a:latin typeface="Roboto Medium" panose="02000000000000000000" pitchFamily="2" charset="0"/>
              <a:ea typeface="Roboto Medium" panose="02000000000000000000" pitchFamily="2" charset="0"/>
            </a:endParaRPr>
          </a:p>
        </p:txBody>
      </p:sp>
      <p:sp>
        <p:nvSpPr>
          <p:cNvPr id="2" name="Google Shape;99;g10f0a995c24_0_21">
            <a:extLst>
              <a:ext uri="{FF2B5EF4-FFF2-40B4-BE49-F238E27FC236}">
                <a16:creationId xmlns:a16="http://schemas.microsoft.com/office/drawing/2014/main" id="{85396302-B352-AA26-F1E5-66297FD75901}"/>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err="1">
                <a:solidFill>
                  <a:schemeClr val="dk1"/>
                </a:solidFill>
                <a:highlight>
                  <a:srgbClr val="FFD966"/>
                </a:highlight>
                <a:latin typeface="Roboto Medium"/>
                <a:ea typeface="Roboto Medium"/>
                <a:cs typeface="Roboto Medium"/>
                <a:sym typeface="Roboto Medium"/>
              </a:rPr>
              <a:t>Takeway</a:t>
            </a:r>
            <a:endParaRPr lang="en-GB" sz="3000" dirty="0">
              <a:solidFill>
                <a:schemeClr val="dk1"/>
              </a:solidFill>
              <a:highlight>
                <a:srgbClr val="FFD966"/>
              </a:highlight>
              <a:latin typeface="Roboto Medium"/>
              <a:ea typeface="Roboto Medium"/>
              <a:cs typeface="Roboto Medium"/>
              <a:sym typeface="Roboto Medium"/>
            </a:endParaRPr>
          </a:p>
        </p:txBody>
      </p:sp>
    </p:spTree>
    <p:extLst>
      <p:ext uri="{BB962C8B-B14F-4D97-AF65-F5344CB8AC3E}">
        <p14:creationId xmlns:p14="http://schemas.microsoft.com/office/powerpoint/2010/main" val="248512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1" normalizeH="0" baseline="0" noProof="0">
              <a:ln>
                <a:noFill/>
              </a:ln>
              <a:solidFill>
                <a:prstClr val="black"/>
              </a:solidFill>
              <a:effectLst/>
              <a:uLnTx/>
              <a:uFillTx/>
              <a:latin typeface="Arial"/>
            </a:endParaRPr>
          </a:p>
        </p:txBody>
      </p:sp>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Software debloating</a:t>
            </a:r>
          </a:p>
        </p:txBody>
      </p:sp>
      <p:sp>
        <p:nvSpPr>
          <p:cNvPr id="3" name="TextBox 2">
            <a:extLst>
              <a:ext uri="{FF2B5EF4-FFF2-40B4-BE49-F238E27FC236}">
                <a16:creationId xmlns:a16="http://schemas.microsoft.com/office/drawing/2014/main" id="{F18FC2B8-1C90-78A9-FEF2-F04C934264B6}"/>
              </a:ext>
            </a:extLst>
          </p:cNvPr>
          <p:cNvSpPr txBox="1"/>
          <p:nvPr/>
        </p:nvSpPr>
        <p:spPr>
          <a:xfrm>
            <a:off x="434183" y="2026632"/>
            <a:ext cx="8029686" cy="707886"/>
          </a:xfrm>
          <a:prstGeom prst="rect">
            <a:avLst/>
          </a:prstGeom>
          <a:noFill/>
          <a:ln w="3175">
            <a:solidFill>
              <a:schemeClr val="bg1"/>
            </a:solidFill>
          </a:ln>
        </p:spPr>
        <p:txBody>
          <a:bodyPr wrap="square">
            <a:spAutoFit/>
          </a:bodyPr>
          <a:lstStyle/>
          <a:p>
            <a:pPr>
              <a:buClr>
                <a:schemeClr val="bg1"/>
              </a:buClr>
            </a:pPr>
            <a:r>
              <a:rPr lang="en-GB" sz="2000" kern="1200" dirty="0">
                <a:solidFill>
                  <a:schemeClr val="bg1"/>
                </a:solidFill>
                <a:latin typeface="Equity Text A" pitchFamily="2" charset="77"/>
                <a:ea typeface="Linux Biolinum" panose="02000503000000000000" pitchFamily="2" charset="0"/>
                <a:cs typeface="Linux Biolinum" panose="02000503000000000000" pitchFamily="2" charset="0"/>
              </a:rPr>
              <a:t>“</a:t>
            </a:r>
            <a:r>
              <a:rPr lang="en-GB" sz="2000" kern="1200" dirty="0">
                <a:solidFill>
                  <a:srgbClr val="FFD966"/>
                </a:solidFill>
                <a:latin typeface="Equity Text A" pitchFamily="2" charset="77"/>
                <a:ea typeface="Linux Biolinum" panose="02000503000000000000" pitchFamily="2" charset="0"/>
                <a:cs typeface="Linux Biolinum" panose="02000503000000000000" pitchFamily="2" charset="0"/>
              </a:rPr>
              <a:t>Software debloating </a:t>
            </a:r>
            <a:r>
              <a:rPr lang="en-GB" sz="2000" kern="1200" dirty="0">
                <a:solidFill>
                  <a:schemeClr val="bg1"/>
                </a:solidFill>
                <a:latin typeface="Equity Text A" pitchFamily="2" charset="77"/>
                <a:ea typeface="Linux Biolinum" panose="02000503000000000000" pitchFamily="2" charset="0"/>
                <a:cs typeface="Linux Biolinum" panose="02000503000000000000" pitchFamily="2" charset="0"/>
              </a:rPr>
              <a:t>is the process of automatically detecting and removing software bloat across the software development lifecycle.”</a:t>
            </a:r>
          </a:p>
        </p:txBody>
      </p:sp>
    </p:spTree>
    <p:extLst>
      <p:ext uri="{BB962C8B-B14F-4D97-AF65-F5344CB8AC3E}">
        <p14:creationId xmlns:p14="http://schemas.microsoft.com/office/powerpoint/2010/main" val="9239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p:nvPr/>
        </p:nvSpPr>
        <p:spPr>
          <a:xfrm>
            <a:off x="6926760" y="4767120"/>
            <a:ext cx="20563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D1A1-639B-4B32-8E4F-ADBB49BB09C7}" type="slidenum">
              <a:rPr lang="en-SE" sz="900" kern="1200" spc="-1" smtClean="0">
                <a:solidFill>
                  <a:srgbClr val="847F7F"/>
                </a:solidFill>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lang="en-US" sz="900" kern="1200" spc="-1" dirty="0">
              <a:solidFill>
                <a:srgbClr val="847F7F"/>
              </a:solidFill>
              <a:latin typeface="BITSTREAM VERA SANS MONO"/>
              <a:ea typeface="Palatino"/>
            </a:endParaRPr>
          </a:p>
        </p:txBody>
      </p:sp>
      <p:sp>
        <p:nvSpPr>
          <p:cNvPr id="467" name="CustomShape 2"/>
          <p:cNvSpPr/>
          <p:nvPr/>
        </p:nvSpPr>
        <p:spPr>
          <a:xfrm>
            <a:off x="447479" y="1491741"/>
            <a:ext cx="7393814" cy="692467"/>
          </a:xfrm>
          <a:prstGeom prst="rect">
            <a:avLst/>
          </a:prstGeom>
          <a:noFill/>
          <a:ln>
            <a:noFill/>
          </a:ln>
        </p:spPr>
        <p:txBody>
          <a:bodyPr spcFirstLastPara="1" wrap="square" lIns="91425" tIns="91425" rIns="91425" bIns="91425" anchor="t" anchorCtr="0">
            <a:spAutoFit/>
          </a:bodyPr>
          <a:lstStyle/>
          <a:p>
            <a:pPr marL="95250">
              <a:lnSpc>
                <a:spcPct val="150000"/>
              </a:lnSpc>
              <a:buClr>
                <a:schemeClr val="lt1"/>
              </a:buClr>
              <a:buSzPts val="2100"/>
            </a:pPr>
            <a:r>
              <a:rPr lang="en-GB" sz="2200" dirty="0">
                <a:solidFill>
                  <a:srgbClr val="FFD966"/>
                </a:solidFill>
                <a:latin typeface="Equity Text A" pitchFamily="2" charset="77"/>
                <a:ea typeface="Roboto"/>
                <a:cs typeface="Arial"/>
              </a:rPr>
              <a:t>Q: Do developers maintain dependencies that are bloated?</a:t>
            </a:r>
            <a:endParaRPr lang="en-US" sz="2200" dirty="0">
              <a:solidFill>
                <a:srgbClr val="FFD966"/>
              </a:solidFill>
              <a:latin typeface="Equity Text A" pitchFamily="2" charset="77"/>
              <a:ea typeface="Roboto"/>
              <a:cs typeface="Arial"/>
            </a:endParaRPr>
          </a:p>
        </p:txBody>
      </p:sp>
      <p:pic>
        <p:nvPicPr>
          <p:cNvPr id="468" name="Graphic 18_1"/>
          <p:cNvPicPr/>
          <p:nvPr/>
        </p:nvPicPr>
        <p:blipFill>
          <a:blip r:embed="rId3"/>
          <a:stretch/>
        </p:blipFill>
        <p:spPr>
          <a:xfrm rot="214200">
            <a:off x="5290560" y="2578320"/>
            <a:ext cx="1075680" cy="1075680"/>
          </a:xfrm>
          <a:prstGeom prst="rect">
            <a:avLst/>
          </a:prstGeom>
          <a:ln>
            <a:noFill/>
          </a:ln>
        </p:spPr>
      </p:pic>
      <p:pic>
        <p:nvPicPr>
          <p:cNvPr id="469" name="Picture 8_1"/>
          <p:cNvPicPr/>
          <p:nvPr/>
        </p:nvPicPr>
        <p:blipFill>
          <a:blip r:embed="rId4"/>
          <a:stretch/>
        </p:blipFill>
        <p:spPr>
          <a:xfrm>
            <a:off x="447480" y="2714040"/>
            <a:ext cx="4626720" cy="1077480"/>
          </a:xfrm>
          <a:prstGeom prst="rect">
            <a:avLst/>
          </a:prstGeom>
          <a:ln>
            <a:noFill/>
          </a:ln>
        </p:spPr>
      </p:pic>
      <p:sp>
        <p:nvSpPr>
          <p:cNvPr id="2" name="Google Shape;99;g10f0a995c24_0_21">
            <a:extLst>
              <a:ext uri="{FF2B5EF4-FFF2-40B4-BE49-F238E27FC236}">
                <a16:creationId xmlns:a16="http://schemas.microsoft.com/office/drawing/2014/main" id="{69BBA6AA-49B3-1659-A8F2-88E4688BD1FE}"/>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Longitudinal study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6926760" y="4767120"/>
            <a:ext cx="20563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2EAE1-9E0C-4D4B-BE5B-E4A44C91672E}" type="slidenum">
              <a:rPr lang="en-SE" sz="900" kern="1200" spc="-1" smtClean="0">
                <a:solidFill>
                  <a:srgbClr val="847F7F"/>
                </a:solidFill>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lang="en-US" sz="900" kern="1200" spc="-1" dirty="0">
              <a:solidFill>
                <a:srgbClr val="847F7F"/>
              </a:solidFill>
              <a:latin typeface="BITSTREAM VERA SANS MONO"/>
              <a:ea typeface="Palatino"/>
            </a:endParaRPr>
          </a:p>
        </p:txBody>
      </p:sp>
      <p:pic>
        <p:nvPicPr>
          <p:cNvPr id="479" name="Picture 12_1"/>
          <p:cNvPicPr/>
          <p:nvPr/>
        </p:nvPicPr>
        <p:blipFill>
          <a:blip r:embed="rId3"/>
          <a:stretch/>
        </p:blipFill>
        <p:spPr>
          <a:xfrm>
            <a:off x="655560" y="2472840"/>
            <a:ext cx="6420240" cy="1747800"/>
          </a:xfrm>
          <a:prstGeom prst="rect">
            <a:avLst/>
          </a:prstGeom>
          <a:ln>
            <a:noFill/>
          </a:ln>
        </p:spPr>
      </p:pic>
      <p:sp>
        <p:nvSpPr>
          <p:cNvPr id="480" name="CustomShape 2"/>
          <p:cNvSpPr/>
          <p:nvPr/>
        </p:nvSpPr>
        <p:spPr>
          <a:xfrm>
            <a:off x="822960" y="3142080"/>
            <a:ext cx="3408120" cy="406080"/>
          </a:xfrm>
          <a:prstGeom prst="ellipse">
            <a:avLst/>
          </a:prstGeom>
          <a:noFill/>
          <a:ln w="28440">
            <a:solidFill>
              <a:srgbClr val="C00000"/>
            </a:solidFill>
          </a:ln>
        </p:spPr>
        <p:style>
          <a:lnRef idx="2">
            <a:schemeClr val="accent1">
              <a:shade val="50000"/>
            </a:schemeClr>
          </a:lnRef>
          <a:fillRef idx="1">
            <a:schemeClr val="accent1"/>
          </a:fillRef>
          <a:effectRef idx="0">
            <a:schemeClr val="accent1"/>
          </a:effectRef>
          <a:fontRef idx="minor"/>
        </p:style>
      </p:sp>
      <p:pic>
        <p:nvPicPr>
          <p:cNvPr id="482" name="Graphic 19_1"/>
          <p:cNvPicPr/>
          <p:nvPr/>
        </p:nvPicPr>
        <p:blipFill>
          <a:blip r:embed="rId4"/>
          <a:stretch/>
        </p:blipFill>
        <p:spPr>
          <a:xfrm rot="214200">
            <a:off x="7186680" y="3657600"/>
            <a:ext cx="1075680" cy="1075680"/>
          </a:xfrm>
          <a:prstGeom prst="rect">
            <a:avLst/>
          </a:prstGeom>
          <a:ln>
            <a:noFill/>
          </a:ln>
        </p:spPr>
      </p:pic>
      <p:sp>
        <p:nvSpPr>
          <p:cNvPr id="2" name="Google Shape;99;g10f0a995c24_0_21">
            <a:extLst>
              <a:ext uri="{FF2B5EF4-FFF2-40B4-BE49-F238E27FC236}">
                <a16:creationId xmlns:a16="http://schemas.microsoft.com/office/drawing/2014/main" id="{449C555F-A182-DF39-0BDB-FEDA037CD4F6}"/>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Result</a:t>
            </a:r>
          </a:p>
        </p:txBody>
      </p:sp>
      <p:sp>
        <p:nvSpPr>
          <p:cNvPr id="3" name="CustomShape 2">
            <a:extLst>
              <a:ext uri="{FF2B5EF4-FFF2-40B4-BE49-F238E27FC236}">
                <a16:creationId xmlns:a16="http://schemas.microsoft.com/office/drawing/2014/main" id="{E8F8E3C9-E602-D557-0BBA-C5FA790704D0}"/>
              </a:ext>
            </a:extLst>
          </p:cNvPr>
          <p:cNvSpPr/>
          <p:nvPr/>
        </p:nvSpPr>
        <p:spPr>
          <a:xfrm>
            <a:off x="447479" y="1491741"/>
            <a:ext cx="7613020" cy="692467"/>
          </a:xfrm>
          <a:prstGeom prst="rect">
            <a:avLst/>
          </a:prstGeom>
          <a:noFill/>
          <a:ln>
            <a:noFill/>
          </a:ln>
        </p:spPr>
        <p:txBody>
          <a:bodyPr spcFirstLastPara="1" wrap="square" lIns="91425" tIns="91425" rIns="91425" bIns="91425" anchor="t" anchorCtr="0">
            <a:spAutoFit/>
          </a:bodyPr>
          <a:lstStyle/>
          <a:p>
            <a:pPr marL="95250">
              <a:lnSpc>
                <a:spcPct val="150000"/>
              </a:lnSpc>
              <a:buClr>
                <a:schemeClr val="lt1"/>
              </a:buClr>
              <a:buSzPts val="2100"/>
            </a:pPr>
            <a:r>
              <a:rPr lang="en-GB" sz="2200" dirty="0">
                <a:solidFill>
                  <a:srgbClr val="FFD966"/>
                </a:solidFill>
                <a:latin typeface="Equity Text A" pitchFamily="2" charset="77"/>
                <a:ea typeface="Roboto"/>
                <a:cs typeface="Arial"/>
              </a:rPr>
              <a:t>Q: Do developers maintain dependencies that are bloated?</a:t>
            </a:r>
            <a:endParaRPr lang="en-US" sz="2200" dirty="0">
              <a:solidFill>
                <a:srgbClr val="FFD966"/>
              </a:solidFill>
              <a:latin typeface="Equity Text A" pitchFamily="2" charset="77"/>
              <a:ea typeface="Roboto"/>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wheel(1)">
                                      <p:cBhvr>
                                        <p:cTn id="7" dur="20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DFF44-A3E2-42D6-9748-52F7C87036D8}"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1" normalizeH="0" baseline="0" noProof="0">
              <a:ln>
                <a:noFill/>
              </a:ln>
              <a:solidFill>
                <a:prstClr val="black"/>
              </a:solidFill>
              <a:effectLst/>
              <a:uLnTx/>
              <a:uFillTx/>
              <a:latin typeface="Arial"/>
            </a:endParaRPr>
          </a:p>
        </p:txBody>
      </p:sp>
      <p:sp>
        <p:nvSpPr>
          <p:cNvPr id="434" name="CustomShape 2"/>
          <p:cNvSpPr/>
          <p:nvPr/>
        </p:nvSpPr>
        <p:spPr>
          <a:xfrm>
            <a:off x="0" y="1686398"/>
            <a:ext cx="9144000" cy="132198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E" sz="4000" kern="1200" spc="-1" dirty="0">
                <a:solidFill>
                  <a:schemeClr val="bg1"/>
                </a:solidFill>
                <a:latin typeface="Roboto Medium" panose="02000000000000000000" pitchFamily="2" charset="0"/>
                <a:ea typeface="Roboto Medium" panose="02000000000000000000" pitchFamily="2" charset="0"/>
              </a:rPr>
              <a:t>Developers maintain dependencies that are bloated</a:t>
            </a:r>
            <a:endParaRPr kumimoji="0" lang="en-US" sz="4000" u="none" strike="noStrike" kern="1200" cap="none" spc="-1" normalizeH="0" baseline="0" noProof="0" dirty="0">
              <a:ln>
                <a:noFill/>
              </a:ln>
              <a:solidFill>
                <a:schemeClr val="bg1"/>
              </a:solidFill>
              <a:effectLst/>
              <a:uLnTx/>
              <a:uFillTx/>
              <a:latin typeface="Roboto Medium" panose="02000000000000000000" pitchFamily="2" charset="0"/>
              <a:ea typeface="Roboto Medium" panose="02000000000000000000" pitchFamily="2" charset="0"/>
            </a:endParaRPr>
          </a:p>
        </p:txBody>
      </p:sp>
      <p:sp>
        <p:nvSpPr>
          <p:cNvPr id="2" name="Google Shape;99;g10f0a995c24_0_21">
            <a:extLst>
              <a:ext uri="{FF2B5EF4-FFF2-40B4-BE49-F238E27FC236}">
                <a16:creationId xmlns:a16="http://schemas.microsoft.com/office/drawing/2014/main" id="{9DA681C7-1E15-C885-E65A-FBE72C931DE7}"/>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err="1">
                <a:solidFill>
                  <a:schemeClr val="dk1"/>
                </a:solidFill>
                <a:highlight>
                  <a:srgbClr val="FFD966"/>
                </a:highlight>
                <a:latin typeface="Roboto Medium"/>
                <a:ea typeface="Roboto Medium"/>
                <a:cs typeface="Roboto Medium"/>
                <a:sym typeface="Roboto Medium"/>
              </a:rPr>
              <a:t>Takeway</a:t>
            </a:r>
            <a:endParaRPr lang="en-GB" sz="3000" dirty="0">
              <a:solidFill>
                <a:schemeClr val="dk1"/>
              </a:solidFill>
              <a:highlight>
                <a:srgbClr val="FFD966"/>
              </a:highlight>
              <a:latin typeface="Roboto Medium"/>
              <a:ea typeface="Roboto Medium"/>
              <a:cs typeface="Roboto Medium"/>
              <a:sym typeface="Roboto Medium"/>
            </a:endParaRPr>
          </a:p>
        </p:txBody>
      </p:sp>
    </p:spTree>
    <p:extLst>
      <p:ext uri="{BB962C8B-B14F-4D97-AF65-F5344CB8AC3E}">
        <p14:creationId xmlns:p14="http://schemas.microsoft.com/office/powerpoint/2010/main" val="324587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1" normalizeH="0" baseline="0" noProof="0">
              <a:ln>
                <a:noFill/>
              </a:ln>
              <a:solidFill>
                <a:prstClr val="black"/>
              </a:solidFill>
              <a:effectLst/>
              <a:uLnTx/>
              <a:uFillTx/>
              <a:latin typeface="Arial"/>
            </a:endParaRPr>
          </a:p>
        </p:txBody>
      </p:sp>
      <p:sp>
        <p:nvSpPr>
          <p:cNvPr id="3" name="CustomShape 1">
            <a:extLst>
              <a:ext uri="{FF2B5EF4-FFF2-40B4-BE49-F238E27FC236}">
                <a16:creationId xmlns:a16="http://schemas.microsoft.com/office/drawing/2014/main" id="{77AFBBDD-1466-65AA-9DEF-AB3508FECBBA}"/>
              </a:ext>
            </a:extLst>
          </p:cNvPr>
          <p:cNvSpPr/>
          <p:nvPr/>
        </p:nvSpPr>
        <p:spPr>
          <a:xfrm>
            <a:off x="0" y="2086920"/>
            <a:ext cx="9144000" cy="800189"/>
          </a:xfrm>
          <a:prstGeom prst="rect">
            <a:avLst/>
          </a:prstGeom>
          <a:noFill/>
          <a:ln>
            <a:noFill/>
          </a:ln>
        </p:spPr>
        <p:txBody>
          <a:bodyPr spcFirstLastPara="1" wrap="square" lIns="91425" tIns="91425" rIns="91425" bIns="91425" anchor="t" anchorCtr="0">
            <a:spAutoFit/>
          </a:bodyPr>
          <a:lstStyle/>
          <a:p>
            <a:pPr algn="ctr"/>
            <a:r>
              <a:rPr lang="en-SE" sz="4000" dirty="0">
                <a:solidFill>
                  <a:schemeClr val="tx1"/>
                </a:solidFill>
                <a:highlight>
                  <a:srgbClr val="FFD966"/>
                </a:highlight>
                <a:latin typeface="Roboto Medium" panose="02000000000000000000" pitchFamily="2" charset="0"/>
                <a:ea typeface="Roboto Medium" panose="02000000000000000000" pitchFamily="2" charset="0"/>
              </a:rPr>
              <a:t>Conclusion</a:t>
            </a:r>
            <a:endParaRPr lang="en-US" sz="4000" dirty="0">
              <a:solidFill>
                <a:schemeClr val="tx1"/>
              </a:solidFill>
              <a:highlight>
                <a:srgbClr val="FFD966"/>
              </a:highlight>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6391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575CC-C8A8-4B61-BC41-98C9E2989D60}"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1" normalizeH="0" baseline="0" noProof="0">
              <a:ln>
                <a:noFill/>
              </a:ln>
              <a:solidFill>
                <a:prstClr val="black"/>
              </a:solidFill>
              <a:effectLst/>
              <a:uLnTx/>
              <a:uFillTx/>
              <a:latin typeface="Arial"/>
            </a:endParaRPr>
          </a:p>
        </p:txBody>
      </p:sp>
      <p:sp>
        <p:nvSpPr>
          <p:cNvPr id="491" name="CustomShape 2"/>
          <p:cNvSpPr/>
          <p:nvPr/>
        </p:nvSpPr>
        <p:spPr>
          <a:xfrm>
            <a:off x="820080" y="1246685"/>
            <a:ext cx="7855384" cy="4208814"/>
          </a:xfrm>
          <a:prstGeom prst="rect">
            <a:avLst/>
          </a:prstGeom>
          <a:noFill/>
          <a:ln>
            <a:noFill/>
          </a:ln>
        </p:spPr>
        <p:txBody>
          <a:bodyPr spcFirstLastPara="1" wrap="square" lIns="91425" tIns="91425" rIns="91425" bIns="91425" anchor="t" anchorCtr="0">
            <a:spAutoFit/>
          </a:bodyPr>
          <a:lstStyle/>
          <a:p>
            <a:pPr marL="457200" indent="-361950">
              <a:spcAft>
                <a:spcPts val="1800"/>
              </a:spcAft>
              <a:buClr>
                <a:schemeClr val="lt1"/>
              </a:buClr>
              <a:buSzPts val="2100"/>
              <a:buFont typeface="Roboto"/>
              <a:buChar char="●"/>
            </a:pPr>
            <a:r>
              <a:rPr lang="en-SE" sz="2000" dirty="0">
                <a:solidFill>
                  <a:schemeClr val="lt1"/>
                </a:solidFill>
                <a:latin typeface="Equity Text A" pitchFamily="2" charset="77"/>
                <a:ea typeface="Roboto"/>
              </a:rPr>
              <a:t>Maven </a:t>
            </a:r>
            <a:r>
              <a:rPr lang="en-SE" sz="2000" dirty="0">
                <a:solidFill>
                  <a:srgbClr val="FFD966"/>
                </a:solidFill>
                <a:latin typeface="Equity Text A" pitchFamily="2" charset="77"/>
                <a:ea typeface="Roboto"/>
              </a:rPr>
              <a:t>dependencies are bloated </a:t>
            </a:r>
            <a:r>
              <a:rPr lang="en-SE" sz="2000" dirty="0">
                <a:solidFill>
                  <a:schemeClr val="lt1"/>
                </a:solidFill>
                <a:latin typeface="Equity Text A" pitchFamily="2" charset="77"/>
                <a:ea typeface="Roboto"/>
              </a:rPr>
              <a:t>as a</a:t>
            </a:r>
            <a:r>
              <a:rPr lang="en-SE" sz="2000" dirty="0">
                <a:solidFill>
                  <a:srgbClr val="FFD966"/>
                </a:solidFill>
                <a:latin typeface="Equity Text A" pitchFamily="2" charset="77"/>
                <a:ea typeface="Roboto"/>
              </a:rPr>
              <a:t> </a:t>
            </a:r>
            <a:r>
              <a:rPr lang="en-SE" sz="2000" dirty="0">
                <a:solidFill>
                  <a:schemeClr val="lt1"/>
                </a:solidFill>
                <a:latin typeface="Equity Text A" pitchFamily="2" charset="77"/>
                <a:ea typeface="Roboto"/>
              </a:rPr>
              <a:t>consequence of</a:t>
            </a:r>
            <a:endParaRPr lang="en-US" sz="2000" dirty="0">
              <a:solidFill>
                <a:schemeClr val="lt1"/>
              </a:solidFill>
              <a:latin typeface="Equity Text A" pitchFamily="2" charset="77"/>
              <a:ea typeface="Roboto"/>
            </a:endParaRPr>
          </a:p>
          <a:p>
            <a:pPr marL="914400" lvl="1" indent="-361950">
              <a:spcAft>
                <a:spcPts val="1800"/>
              </a:spcAft>
              <a:buClr>
                <a:schemeClr val="lt1"/>
              </a:buClr>
              <a:buSzPts val="2100"/>
              <a:buFont typeface="Roboto"/>
              <a:buChar char="○"/>
            </a:pPr>
            <a:r>
              <a:rPr lang="en-GB" sz="2000" dirty="0">
                <a:solidFill>
                  <a:schemeClr val="lt1"/>
                </a:solidFill>
                <a:latin typeface="Equity Text A" pitchFamily="2" charset="77"/>
                <a:ea typeface="Roboto"/>
              </a:rPr>
              <a:t>the chain of transitive dependencies</a:t>
            </a:r>
            <a:endParaRPr lang="en-US" sz="2000" dirty="0">
              <a:solidFill>
                <a:schemeClr val="lt1"/>
              </a:solidFill>
              <a:latin typeface="Equity Text A" pitchFamily="2" charset="77"/>
              <a:ea typeface="Roboto"/>
            </a:endParaRPr>
          </a:p>
          <a:p>
            <a:pPr marL="914400" lvl="1" indent="-361950">
              <a:spcAft>
                <a:spcPts val="1800"/>
              </a:spcAft>
              <a:buClr>
                <a:schemeClr val="lt1"/>
              </a:buClr>
              <a:buSzPts val="2100"/>
              <a:buFont typeface="Roboto"/>
              <a:buChar char="○"/>
            </a:pPr>
            <a:r>
              <a:rPr lang="en-GB" sz="2000" dirty="0">
                <a:solidFill>
                  <a:schemeClr val="lt1"/>
                </a:solidFill>
                <a:latin typeface="Equity Text A" pitchFamily="2" charset="77"/>
                <a:ea typeface="Roboto"/>
              </a:rPr>
              <a:t>the heritage mechanism of multi-module projects</a:t>
            </a:r>
            <a:endParaRPr lang="en-US" sz="2000" dirty="0">
              <a:solidFill>
                <a:schemeClr val="lt1"/>
              </a:solidFill>
              <a:latin typeface="Equity Text A" pitchFamily="2" charset="77"/>
              <a:ea typeface="Roboto"/>
            </a:endParaRPr>
          </a:p>
          <a:p>
            <a:pPr marL="914400" lvl="1" indent="-361950">
              <a:spcAft>
                <a:spcPts val="1800"/>
              </a:spcAft>
              <a:buClr>
                <a:schemeClr val="lt1"/>
              </a:buClr>
              <a:buSzPts val="2100"/>
              <a:buFont typeface="Roboto"/>
              <a:buChar char="○"/>
            </a:pPr>
            <a:r>
              <a:rPr lang="en-GB" sz="2000" dirty="0">
                <a:solidFill>
                  <a:schemeClr val="lt1"/>
                </a:solidFill>
                <a:latin typeface="Equity Text A" pitchFamily="2" charset="77"/>
                <a:ea typeface="Roboto"/>
              </a:rPr>
              <a:t>the limited engineering of configuration files (</a:t>
            </a:r>
            <a:r>
              <a:rPr lang="en-GB" sz="2000" i="1" dirty="0" err="1">
                <a:solidFill>
                  <a:schemeClr val="lt1"/>
                </a:solidFill>
                <a:latin typeface="Equity Text A" pitchFamily="2" charset="77"/>
                <a:ea typeface="Roboto"/>
              </a:rPr>
              <a:t>pom.xml</a:t>
            </a:r>
            <a:r>
              <a:rPr lang="en-GB" sz="2000" dirty="0">
                <a:solidFill>
                  <a:schemeClr val="lt1"/>
                </a:solidFill>
                <a:latin typeface="Equity Text A" pitchFamily="2" charset="77"/>
                <a:ea typeface="Roboto"/>
              </a:rPr>
              <a:t>)</a:t>
            </a:r>
            <a:endParaRPr lang="en-US" sz="2000" dirty="0">
              <a:solidFill>
                <a:schemeClr val="lt1"/>
              </a:solidFill>
              <a:latin typeface="Equity Text A" pitchFamily="2" charset="77"/>
              <a:ea typeface="Roboto"/>
            </a:endParaRPr>
          </a:p>
          <a:p>
            <a:pPr marL="457200" indent="-361950">
              <a:spcAft>
                <a:spcPts val="1800"/>
              </a:spcAft>
              <a:buClr>
                <a:schemeClr val="lt1"/>
              </a:buClr>
              <a:buSzPts val="2100"/>
              <a:buFont typeface="Roboto"/>
              <a:buChar char="●"/>
            </a:pPr>
            <a:r>
              <a:rPr lang="en-SE" sz="2000" dirty="0">
                <a:solidFill>
                  <a:schemeClr val="lt1"/>
                </a:solidFill>
                <a:latin typeface="Equity Text A" pitchFamily="2" charset="77"/>
                <a:ea typeface="Roboto"/>
              </a:rPr>
              <a:t>Software </a:t>
            </a:r>
            <a:r>
              <a:rPr lang="en-SE" sz="2000" dirty="0">
                <a:solidFill>
                  <a:srgbClr val="FFD966"/>
                </a:solidFill>
                <a:latin typeface="Equity Text A" pitchFamily="2" charset="77"/>
                <a:ea typeface="Roboto"/>
              </a:rPr>
              <a:t>developers care </a:t>
            </a:r>
            <a:r>
              <a:rPr lang="en-SE" sz="2000" dirty="0">
                <a:solidFill>
                  <a:schemeClr val="lt1"/>
                </a:solidFill>
                <a:latin typeface="Equity Text A" pitchFamily="2" charset="77"/>
                <a:ea typeface="Roboto"/>
              </a:rPr>
              <a:t>about bloated dependencies</a:t>
            </a:r>
            <a:endParaRPr lang="en-US" sz="2000" dirty="0">
              <a:solidFill>
                <a:schemeClr val="lt1"/>
              </a:solidFill>
              <a:latin typeface="Equity Text A" pitchFamily="2" charset="77"/>
              <a:ea typeface="Roboto"/>
            </a:endParaRPr>
          </a:p>
          <a:p>
            <a:pPr marL="457200" lvl="1" indent="-361950">
              <a:spcAft>
                <a:spcPts val="1800"/>
              </a:spcAft>
              <a:buClr>
                <a:schemeClr val="lt1"/>
              </a:buClr>
              <a:buSzPts val="2100"/>
              <a:buFont typeface="Roboto"/>
              <a:buChar char="●"/>
            </a:pPr>
            <a:r>
              <a:rPr lang="en-US" sz="2000" dirty="0">
                <a:solidFill>
                  <a:schemeClr val="lt1"/>
                </a:solidFill>
                <a:latin typeface="Equity Text A" pitchFamily="2" charset="77"/>
                <a:ea typeface="Roboto"/>
              </a:rPr>
              <a:t>Debloating dependencies is recommended because empirical evidence suggests that  </a:t>
            </a:r>
            <a:r>
              <a:rPr lang="en-US" sz="2000" dirty="0">
                <a:solidFill>
                  <a:srgbClr val="FFD966"/>
                </a:solidFill>
                <a:latin typeface="Equity Text A" pitchFamily="2" charset="77"/>
                <a:ea typeface="Roboto"/>
              </a:rPr>
              <a:t>bloated dependencies remain bloated over time</a:t>
            </a:r>
          </a:p>
          <a:p>
            <a:pPr marL="457200" indent="-361950">
              <a:lnSpc>
                <a:spcPct val="150000"/>
              </a:lnSpc>
              <a:buClr>
                <a:schemeClr val="lt1"/>
              </a:buClr>
              <a:buSzPts val="2100"/>
              <a:buFont typeface="Roboto"/>
              <a:buChar char="●"/>
            </a:pPr>
            <a:endParaRPr lang="en-US" sz="2100" dirty="0">
              <a:solidFill>
                <a:schemeClr val="lt1"/>
              </a:solidFill>
              <a:latin typeface="Equity Text A" pitchFamily="2" charset="77"/>
              <a:ea typeface="Roboto"/>
            </a:endParaRPr>
          </a:p>
        </p:txBody>
      </p:sp>
      <p:sp>
        <p:nvSpPr>
          <p:cNvPr id="2" name="Google Shape;99;g10f0a995c24_0_21">
            <a:extLst>
              <a:ext uri="{FF2B5EF4-FFF2-40B4-BE49-F238E27FC236}">
                <a16:creationId xmlns:a16="http://schemas.microsoft.com/office/drawing/2014/main" id="{EBD4BFBB-5053-9581-DAF1-84A23D47A182}"/>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Conclusion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575CC-C8A8-4B61-BC41-98C9E2989D60}"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1" normalizeH="0" baseline="0" noProof="0">
              <a:ln>
                <a:noFill/>
              </a:ln>
              <a:solidFill>
                <a:prstClr val="black"/>
              </a:solidFill>
              <a:effectLst/>
              <a:uLnTx/>
              <a:uFillTx/>
              <a:latin typeface="Arial"/>
            </a:endParaRPr>
          </a:p>
        </p:txBody>
      </p:sp>
      <p:sp>
        <p:nvSpPr>
          <p:cNvPr id="491" name="CustomShape 2"/>
          <p:cNvSpPr/>
          <p:nvPr/>
        </p:nvSpPr>
        <p:spPr>
          <a:xfrm>
            <a:off x="820079" y="1057760"/>
            <a:ext cx="7621467" cy="3762538"/>
          </a:xfrm>
          <a:prstGeom prst="rect">
            <a:avLst/>
          </a:prstGeom>
          <a:noFill/>
          <a:ln>
            <a:noFill/>
          </a:ln>
        </p:spPr>
        <p:txBody>
          <a:bodyPr spcFirstLastPara="1" wrap="square" lIns="91425" tIns="91425" rIns="91425" bIns="91425" anchor="t" anchorCtr="0">
            <a:spAutoFit/>
          </a:bodyPr>
          <a:lstStyle/>
          <a:p>
            <a:pPr marL="457200" indent="-361950">
              <a:spcBef>
                <a:spcPts val="1200"/>
              </a:spcBef>
              <a:spcAft>
                <a:spcPts val="1800"/>
              </a:spcAft>
              <a:buClr>
                <a:schemeClr val="lt1"/>
              </a:buClr>
              <a:buSzPts val="2100"/>
              <a:buFont typeface="Roboto"/>
              <a:buChar char="●"/>
            </a:pPr>
            <a:r>
              <a:rPr lang="en-US" sz="2100" dirty="0">
                <a:solidFill>
                  <a:schemeClr val="lt1"/>
                </a:solidFill>
                <a:latin typeface="Equity Text A" pitchFamily="2" charset="77"/>
                <a:ea typeface="Roboto"/>
              </a:rPr>
              <a:t>Debloating Java </a:t>
            </a:r>
            <a:r>
              <a:rPr lang="en-US" sz="2100" dirty="0">
                <a:solidFill>
                  <a:srgbClr val="FFD966"/>
                </a:solidFill>
                <a:latin typeface="Equity Text A" pitchFamily="2" charset="77"/>
                <a:ea typeface="Roboto"/>
              </a:rPr>
              <a:t>dependencies</a:t>
            </a:r>
            <a:r>
              <a:rPr lang="en-US" sz="2100" dirty="0">
                <a:solidFill>
                  <a:schemeClr val="lt1"/>
                </a:solidFill>
                <a:latin typeface="Equity Text A" pitchFamily="2" charset="77"/>
                <a:ea typeface="Roboto"/>
              </a:rPr>
              <a:t> is a relevant problem</a:t>
            </a:r>
          </a:p>
          <a:p>
            <a:pPr marL="457200" indent="-361950">
              <a:spcBef>
                <a:spcPts val="1200"/>
              </a:spcBef>
              <a:spcAft>
                <a:spcPts val="1800"/>
              </a:spcAft>
              <a:buClr>
                <a:schemeClr val="lt1"/>
              </a:buClr>
              <a:buSzPts val="2100"/>
              <a:buFont typeface="Roboto"/>
              <a:buChar char="●"/>
            </a:pPr>
            <a:r>
              <a:rPr lang="en-US" sz="2100" dirty="0">
                <a:solidFill>
                  <a:schemeClr val="lt1"/>
                </a:solidFill>
                <a:latin typeface="Equity Text A" pitchFamily="2" charset="77"/>
                <a:ea typeface="Roboto"/>
              </a:rPr>
              <a:t>Automatically debloating a large number of </a:t>
            </a:r>
            <a:r>
              <a:rPr lang="en-US" sz="2100" dirty="0">
                <a:solidFill>
                  <a:srgbClr val="FFD966"/>
                </a:solidFill>
                <a:latin typeface="Equity Text A" pitchFamily="2" charset="77"/>
                <a:ea typeface="Roboto"/>
              </a:rPr>
              <a:t>real-world applications</a:t>
            </a:r>
            <a:r>
              <a:rPr lang="en-US" sz="2100" dirty="0">
                <a:solidFill>
                  <a:schemeClr val="lt1"/>
                </a:solidFill>
                <a:latin typeface="Equity Text A" pitchFamily="2" charset="77"/>
                <a:ea typeface="Roboto"/>
              </a:rPr>
              <a:t> presents a greater challenge than debloating a few hand-picked projects</a:t>
            </a:r>
          </a:p>
          <a:p>
            <a:pPr marL="457200" indent="-361950">
              <a:spcBef>
                <a:spcPts val="1200"/>
              </a:spcBef>
              <a:spcAft>
                <a:spcPts val="1800"/>
              </a:spcAft>
              <a:buClr>
                <a:schemeClr val="lt1"/>
              </a:buClr>
              <a:buSzPts val="2100"/>
              <a:buFont typeface="Roboto"/>
              <a:buChar char="●"/>
            </a:pPr>
            <a:r>
              <a:rPr lang="en-US" sz="2100" dirty="0">
                <a:solidFill>
                  <a:schemeClr val="lt1"/>
                </a:solidFill>
                <a:latin typeface="Equity Text A" pitchFamily="2" charset="77"/>
                <a:ea typeface="Roboto"/>
              </a:rPr>
              <a:t>Guaranteeing the </a:t>
            </a:r>
            <a:r>
              <a:rPr lang="en-US" sz="2100" dirty="0">
                <a:solidFill>
                  <a:srgbClr val="FFD966"/>
                </a:solidFill>
                <a:latin typeface="Equity Text A" pitchFamily="2" charset="77"/>
                <a:ea typeface="Roboto"/>
              </a:rPr>
              <a:t>safety</a:t>
            </a:r>
            <a:r>
              <a:rPr lang="en-US" sz="2100" dirty="0">
                <a:solidFill>
                  <a:schemeClr val="lt1"/>
                </a:solidFill>
                <a:latin typeface="Equity Text A" pitchFamily="2" charset="77"/>
                <a:ea typeface="Roboto"/>
              </a:rPr>
              <a:t> of the debloating procedure is difficult for dynamic languages </a:t>
            </a:r>
          </a:p>
          <a:p>
            <a:pPr marL="457200" indent="-361950">
              <a:lnSpc>
                <a:spcPct val="150000"/>
              </a:lnSpc>
              <a:buClr>
                <a:schemeClr val="lt1"/>
              </a:buClr>
              <a:buSzPts val="2100"/>
              <a:buFont typeface="Roboto"/>
              <a:buChar char="●"/>
            </a:pPr>
            <a:endParaRPr lang="en-US" sz="2100" dirty="0">
              <a:solidFill>
                <a:schemeClr val="lt1"/>
              </a:solidFill>
              <a:latin typeface="Equity Text A" pitchFamily="2" charset="77"/>
              <a:ea typeface="Roboto"/>
            </a:endParaRPr>
          </a:p>
        </p:txBody>
      </p:sp>
      <p:sp>
        <p:nvSpPr>
          <p:cNvPr id="2" name="Google Shape;99;g10f0a995c24_0_21">
            <a:extLst>
              <a:ext uri="{FF2B5EF4-FFF2-40B4-BE49-F238E27FC236}">
                <a16:creationId xmlns:a16="http://schemas.microsoft.com/office/drawing/2014/main" id="{EBD4BFBB-5053-9581-DAF1-84A23D47A182}"/>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Lessons learned</a:t>
            </a:r>
          </a:p>
        </p:txBody>
      </p:sp>
    </p:spTree>
    <p:extLst>
      <p:ext uri="{BB962C8B-B14F-4D97-AF65-F5344CB8AC3E}">
        <p14:creationId xmlns:p14="http://schemas.microsoft.com/office/powerpoint/2010/main" val="64913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E" sz="900" b="0" i="0" u="none" strike="noStrike" kern="1200" cap="none" spc="-1" normalizeH="0" baseline="0" noProof="0" dirty="0">
                <a:ln>
                  <a:noFill/>
                </a:ln>
                <a:solidFill>
                  <a:srgbClr val="847F7F"/>
                </a:solidFill>
                <a:effectLst/>
                <a:uLnTx/>
                <a:uFillTx/>
                <a:latin typeface="BITSTREAM VERA SANS MONO"/>
                <a:ea typeface="Palatino"/>
              </a:rPr>
              <a:t>cesarsv@kth.se</a:t>
            </a:r>
            <a:endParaRPr kumimoji="0" lang="en-US" sz="900" b="0" i="0" u="none" strike="noStrike" kern="1200" cap="none" spc="-1" normalizeH="0" baseline="0" noProof="0" dirty="0">
              <a:ln>
                <a:noFill/>
              </a:ln>
              <a:solidFill>
                <a:prstClr val="black"/>
              </a:solidFill>
              <a:effectLst/>
              <a:uLnTx/>
              <a:uFillTx/>
              <a:latin typeface="Arial"/>
            </a:endParaRPr>
          </a:p>
        </p:txBody>
      </p:sp>
      <p:sp>
        <p:nvSpPr>
          <p:cNvPr id="494" name="CustomShape 2"/>
          <p:cNvSpPr/>
          <p:nvPr/>
        </p:nvSpPr>
        <p:spPr>
          <a:xfrm>
            <a:off x="424080" y="1089033"/>
            <a:ext cx="8314884" cy="3924121"/>
          </a:xfrm>
          <a:prstGeom prst="rect">
            <a:avLst/>
          </a:prstGeom>
          <a:noFill/>
          <a:ln>
            <a:noFill/>
          </a:ln>
        </p:spPr>
        <p:txBody>
          <a:bodyPr spcFirstLastPara="1" wrap="square" lIns="91425" tIns="91425" rIns="91425" bIns="91425" anchor="t" anchorCtr="0">
            <a:spAutoFit/>
          </a:bodyPr>
          <a:lstStyle/>
          <a:p>
            <a:pPr marL="457200" indent="-361950">
              <a:lnSpc>
                <a:spcPct val="150000"/>
              </a:lnSpc>
              <a:buClr>
                <a:schemeClr val="lt1"/>
              </a:buClr>
              <a:buSzPts val="2100"/>
              <a:buFont typeface="Roboto"/>
              <a:buChar char="●"/>
            </a:pPr>
            <a:r>
              <a:rPr lang="en-US" sz="1800" dirty="0">
                <a:solidFill>
                  <a:schemeClr val="bg1"/>
                </a:solidFill>
                <a:latin typeface="Equity Text A" pitchFamily="2" charset="77"/>
                <a:ea typeface="Roboto"/>
              </a:rPr>
              <a:t>Blog (</a:t>
            </a:r>
            <a:r>
              <a:rPr lang="en-US" sz="1800" dirty="0" err="1">
                <a:solidFill>
                  <a:srgbClr val="FFD966"/>
                </a:solidFill>
                <a:latin typeface="Roboto Light" panose="02000000000000000000" pitchFamily="2" charset="0"/>
                <a:ea typeface="Roboto Light" panose="02000000000000000000" pitchFamily="2" charset="0"/>
              </a:rPr>
              <a:t>cesarsotovalero.net</a:t>
            </a:r>
            <a:r>
              <a:rPr lang="en-US" sz="1800" dirty="0">
                <a:solidFill>
                  <a:srgbClr val="FFD966"/>
                </a:solidFill>
                <a:latin typeface="Roboto Light" panose="02000000000000000000" pitchFamily="2" charset="0"/>
                <a:ea typeface="Roboto Light" panose="02000000000000000000" pitchFamily="2" charset="0"/>
              </a:rPr>
              <a:t>/blog</a:t>
            </a:r>
            <a:r>
              <a:rPr lang="en-US" sz="1800" dirty="0">
                <a:solidFill>
                  <a:schemeClr val="bg1"/>
                </a:solidFill>
                <a:latin typeface="Equity Text A" pitchFamily="2" charset="77"/>
                <a:ea typeface="Roboto"/>
              </a:rPr>
              <a:t>)</a:t>
            </a:r>
          </a:p>
          <a:p>
            <a:pPr marL="801688" lvl="1" indent="-266700">
              <a:lnSpc>
                <a:spcPct val="150000"/>
              </a:lnSpc>
              <a:buClr>
                <a:schemeClr val="lt1"/>
              </a:buClr>
              <a:buSzPts val="2100"/>
              <a:buFont typeface="Wingdings" pitchFamily="2" charset="2"/>
              <a:buChar char="§"/>
            </a:pPr>
            <a:r>
              <a:rPr lang="en-US" sz="1800" dirty="0">
                <a:solidFill>
                  <a:schemeClr val="bg1"/>
                </a:solidFill>
                <a:latin typeface="Equity Text A" pitchFamily="2" charset="77"/>
                <a:ea typeface="Roboto"/>
              </a:rPr>
              <a:t>Living review on software debloating </a:t>
            </a:r>
          </a:p>
          <a:p>
            <a:pPr marL="457200" lvl="1" indent="-361950">
              <a:lnSpc>
                <a:spcPct val="150000"/>
              </a:lnSpc>
              <a:buClr>
                <a:schemeClr val="lt1"/>
              </a:buClr>
              <a:buSzPts val="2100"/>
              <a:buFont typeface="Roboto"/>
              <a:buChar char="●"/>
            </a:pPr>
            <a:r>
              <a:rPr lang="en-US" sz="1800" dirty="0">
                <a:solidFill>
                  <a:schemeClr val="bg1"/>
                </a:solidFill>
                <a:latin typeface="Equity Text A" pitchFamily="2" charset="77"/>
                <a:ea typeface="Roboto"/>
              </a:rPr>
              <a:t>Service (</a:t>
            </a:r>
            <a:r>
              <a:rPr lang="en-US" sz="1800" dirty="0" err="1">
                <a:solidFill>
                  <a:srgbClr val="FFD966"/>
                </a:solidFill>
                <a:latin typeface="Roboto Light" panose="02000000000000000000" pitchFamily="2" charset="0"/>
                <a:ea typeface="Roboto Light" panose="02000000000000000000" pitchFamily="2" charset="0"/>
              </a:rPr>
              <a:t>cesarsotovalero.net</a:t>
            </a:r>
            <a:r>
              <a:rPr lang="en-US" sz="1800" dirty="0">
                <a:solidFill>
                  <a:srgbClr val="FFD966"/>
                </a:solidFill>
                <a:latin typeface="Roboto Light" panose="02000000000000000000" pitchFamily="2" charset="0"/>
                <a:ea typeface="Roboto Light" panose="02000000000000000000" pitchFamily="2" charset="0"/>
              </a:rPr>
              <a:t>/service</a:t>
            </a:r>
            <a:r>
              <a:rPr lang="en-US" sz="1800" dirty="0">
                <a:solidFill>
                  <a:schemeClr val="bg1"/>
                </a:solidFill>
                <a:latin typeface="Equity Text A" pitchFamily="2" charset="77"/>
                <a:ea typeface="Roboto"/>
              </a:rPr>
              <a:t>)</a:t>
            </a:r>
          </a:p>
          <a:p>
            <a:pPr marL="820738" indent="-285750">
              <a:lnSpc>
                <a:spcPct val="150000"/>
              </a:lnSpc>
              <a:buClr>
                <a:schemeClr val="lt1"/>
              </a:buClr>
              <a:buSzPts val="2100"/>
              <a:buFont typeface="Wingdings" pitchFamily="2" charset="2"/>
              <a:buChar char="§"/>
            </a:pPr>
            <a:r>
              <a:rPr lang="en-US" sz="1800" dirty="0">
                <a:solidFill>
                  <a:schemeClr val="bg1"/>
                </a:solidFill>
                <a:latin typeface="Equity Text A" pitchFamily="2" charset="77"/>
                <a:ea typeface="Roboto"/>
              </a:rPr>
              <a:t>Thesis supervision, teaching, and reviewer </a:t>
            </a:r>
          </a:p>
          <a:p>
            <a:pPr marL="447675" indent="-355600">
              <a:lnSpc>
                <a:spcPct val="150000"/>
              </a:lnSpc>
              <a:buClr>
                <a:schemeClr val="lt1"/>
              </a:buClr>
              <a:buSzPts val="2100"/>
              <a:buFont typeface="Roboto"/>
              <a:buChar char="●"/>
              <a:tabLst>
                <a:tab pos="85725" algn="l"/>
              </a:tabLst>
            </a:pPr>
            <a:r>
              <a:rPr lang="en-US" sz="1800" dirty="0">
                <a:solidFill>
                  <a:schemeClr val="bg1"/>
                </a:solidFill>
                <a:latin typeface="Equity Text A" pitchFamily="2" charset="77"/>
                <a:ea typeface="Roboto"/>
              </a:rPr>
              <a:t>Dissemination &amp; societal impact (</a:t>
            </a:r>
            <a:r>
              <a:rPr lang="en-US" sz="1800" dirty="0" err="1">
                <a:solidFill>
                  <a:srgbClr val="FFD966"/>
                </a:solidFill>
                <a:latin typeface="Roboto Light" panose="02000000000000000000" pitchFamily="2" charset="0"/>
                <a:ea typeface="Roboto Light" panose="02000000000000000000" pitchFamily="2" charset="0"/>
              </a:rPr>
              <a:t>cesarsotovalero.net</a:t>
            </a:r>
            <a:r>
              <a:rPr lang="en-US" sz="1800" dirty="0">
                <a:solidFill>
                  <a:srgbClr val="FFD966"/>
                </a:solidFill>
                <a:latin typeface="Roboto Light" panose="02000000000000000000" pitchFamily="2" charset="0"/>
                <a:ea typeface="Roboto Light" panose="02000000000000000000" pitchFamily="2" charset="0"/>
              </a:rPr>
              <a:t>/talks</a:t>
            </a:r>
            <a:r>
              <a:rPr lang="en-US" sz="1800" dirty="0">
                <a:solidFill>
                  <a:schemeClr val="bg1"/>
                </a:solidFill>
                <a:latin typeface="Equity Text A" pitchFamily="2" charset="77"/>
                <a:ea typeface="Roboto"/>
              </a:rPr>
              <a:t>)</a:t>
            </a:r>
            <a:endParaRPr lang="en-US" dirty="0">
              <a:solidFill>
                <a:srgbClr val="FFD966"/>
              </a:solidFill>
              <a:latin typeface="Roboto Light" panose="02000000000000000000" pitchFamily="2" charset="0"/>
              <a:ea typeface="Roboto Light" panose="02000000000000000000" pitchFamily="2" charset="0"/>
            </a:endParaRPr>
          </a:p>
          <a:p>
            <a:pPr marL="820738" lvl="8" indent="-285750">
              <a:lnSpc>
                <a:spcPct val="150000"/>
              </a:lnSpc>
              <a:buClr>
                <a:schemeClr val="lt1"/>
              </a:buClr>
              <a:buSzPts val="2100"/>
              <a:buFont typeface="Wingdings" pitchFamily="2" charset="2"/>
              <a:buChar char="§"/>
            </a:pPr>
            <a:r>
              <a:rPr lang="en-US" sz="1800" dirty="0">
                <a:solidFill>
                  <a:schemeClr val="bg1"/>
                </a:solidFill>
                <a:latin typeface="Equity Text A" pitchFamily="2" charset="77"/>
                <a:ea typeface="Roboto"/>
              </a:rPr>
              <a:t>WASP network</a:t>
            </a:r>
          </a:p>
          <a:p>
            <a:pPr marL="820738" lvl="8" indent="-285750">
              <a:lnSpc>
                <a:spcPct val="150000"/>
              </a:lnSpc>
              <a:buClr>
                <a:schemeClr val="lt1"/>
              </a:buClr>
              <a:buSzPts val="2100"/>
              <a:buFont typeface="Wingdings" pitchFamily="2" charset="2"/>
              <a:buChar char="§"/>
            </a:pPr>
            <a:r>
              <a:rPr lang="en-US" sz="1800" dirty="0">
                <a:solidFill>
                  <a:schemeClr val="bg1"/>
                </a:solidFill>
                <a:latin typeface="Equity Text A" pitchFamily="2" charset="77"/>
                <a:ea typeface="Roboto"/>
              </a:rPr>
              <a:t>Events &amp; talks</a:t>
            </a:r>
          </a:p>
          <a:p>
            <a:pPr marL="820738" lvl="8" indent="-285750">
              <a:lnSpc>
                <a:spcPct val="150000"/>
              </a:lnSpc>
              <a:buClr>
                <a:schemeClr val="lt1"/>
              </a:buClr>
              <a:buSzPts val="2100"/>
              <a:buFont typeface="Wingdings" pitchFamily="2" charset="2"/>
              <a:buChar char="§"/>
            </a:pPr>
            <a:r>
              <a:rPr lang="en-US" sz="1800" dirty="0">
                <a:solidFill>
                  <a:schemeClr val="bg1"/>
                </a:solidFill>
                <a:latin typeface="Equity Text A" pitchFamily="2" charset="77"/>
                <a:ea typeface="Roboto"/>
              </a:rPr>
              <a:t>Academic collaborations</a:t>
            </a:r>
          </a:p>
          <a:p>
            <a:pPr marL="820738" lvl="8" indent="-285750">
              <a:lnSpc>
                <a:spcPct val="150000"/>
              </a:lnSpc>
              <a:buClr>
                <a:schemeClr val="lt1"/>
              </a:buClr>
              <a:buSzPts val="2100"/>
              <a:buFont typeface="Wingdings" pitchFamily="2" charset="2"/>
              <a:buChar char="§"/>
            </a:pPr>
            <a:r>
              <a:rPr lang="en-US" sz="1800" dirty="0">
                <a:solidFill>
                  <a:schemeClr val="bg1"/>
                </a:solidFill>
                <a:latin typeface="Equity Text A" pitchFamily="2" charset="77"/>
                <a:ea typeface="Roboto"/>
              </a:rPr>
              <a:t>Outreach to developers</a:t>
            </a:r>
            <a:endParaRPr lang="en-US" sz="1800" dirty="0">
              <a:solidFill>
                <a:schemeClr val="lt1"/>
              </a:solidFill>
              <a:latin typeface="Equity Text A" pitchFamily="2" charset="77"/>
              <a:ea typeface="Roboto"/>
              <a:cs typeface="Arial"/>
            </a:endParaRPr>
          </a:p>
        </p:txBody>
      </p:sp>
      <p:sp>
        <p:nvSpPr>
          <p:cNvPr id="2" name="Google Shape;99;g10f0a995c24_0_21">
            <a:extLst>
              <a:ext uri="{FF2B5EF4-FFF2-40B4-BE49-F238E27FC236}">
                <a16:creationId xmlns:a16="http://schemas.microsoft.com/office/drawing/2014/main" id="{83839ACF-4020-50BB-AAF5-7B56BA2C2909}"/>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Other contributions</a:t>
            </a:r>
          </a:p>
        </p:txBody>
      </p:sp>
    </p:spTree>
    <p:extLst>
      <p:ext uri="{BB962C8B-B14F-4D97-AF65-F5344CB8AC3E}">
        <p14:creationId xmlns:p14="http://schemas.microsoft.com/office/powerpoint/2010/main" val="22408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1" normalizeH="0" baseline="0" noProof="0">
              <a:ln>
                <a:noFill/>
              </a:ln>
              <a:solidFill>
                <a:prstClr val="black"/>
              </a:solidFill>
              <a:effectLst/>
              <a:uLnTx/>
              <a:uFillTx/>
              <a:latin typeface="Arial"/>
            </a:endParaRPr>
          </a:p>
        </p:txBody>
      </p:sp>
      <p:sp>
        <p:nvSpPr>
          <p:cNvPr id="3" name="CustomShape 1">
            <a:extLst>
              <a:ext uri="{FF2B5EF4-FFF2-40B4-BE49-F238E27FC236}">
                <a16:creationId xmlns:a16="http://schemas.microsoft.com/office/drawing/2014/main" id="{77AFBBDD-1466-65AA-9DEF-AB3508FECBBA}"/>
              </a:ext>
            </a:extLst>
          </p:cNvPr>
          <p:cNvSpPr/>
          <p:nvPr/>
        </p:nvSpPr>
        <p:spPr>
          <a:xfrm>
            <a:off x="0" y="2086920"/>
            <a:ext cx="9144000" cy="800189"/>
          </a:xfrm>
          <a:prstGeom prst="rect">
            <a:avLst/>
          </a:prstGeom>
          <a:noFill/>
          <a:ln>
            <a:noFill/>
          </a:ln>
        </p:spPr>
        <p:txBody>
          <a:bodyPr spcFirstLastPara="1" wrap="square" lIns="91425" tIns="91425" rIns="91425" bIns="91425" anchor="t" anchorCtr="0">
            <a:spAutoFit/>
          </a:bodyPr>
          <a:lstStyle/>
          <a:p>
            <a:pPr algn="ctr"/>
            <a:r>
              <a:rPr lang="en-SE" sz="4000" dirty="0">
                <a:solidFill>
                  <a:schemeClr val="tx1"/>
                </a:solidFill>
                <a:highlight>
                  <a:srgbClr val="FFD966"/>
                </a:highlight>
                <a:latin typeface="Roboto Medium" panose="02000000000000000000" pitchFamily="2" charset="0"/>
                <a:ea typeface="Roboto Medium" panose="02000000000000000000" pitchFamily="2" charset="0"/>
              </a:rPr>
              <a:t>Future work</a:t>
            </a:r>
            <a:endParaRPr lang="en-US" sz="4000" dirty="0">
              <a:solidFill>
                <a:schemeClr val="tx1"/>
              </a:solidFill>
              <a:highlight>
                <a:srgbClr val="FFD966"/>
              </a:highlight>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9687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575CC-C8A8-4B61-BC41-98C9E2989D60}"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1" normalizeH="0" baseline="0" noProof="0">
              <a:ln>
                <a:noFill/>
              </a:ln>
              <a:solidFill>
                <a:prstClr val="black"/>
              </a:solidFill>
              <a:effectLst/>
              <a:uLnTx/>
              <a:uFillTx/>
              <a:latin typeface="Arial"/>
            </a:endParaRPr>
          </a:p>
        </p:txBody>
      </p:sp>
      <p:sp>
        <p:nvSpPr>
          <p:cNvPr id="491" name="CustomShape 2"/>
          <p:cNvSpPr/>
          <p:nvPr/>
        </p:nvSpPr>
        <p:spPr>
          <a:xfrm>
            <a:off x="820080" y="1171115"/>
            <a:ext cx="7875864" cy="830966"/>
          </a:xfrm>
          <a:prstGeom prst="rect">
            <a:avLst/>
          </a:prstGeom>
          <a:noFill/>
          <a:ln>
            <a:noFill/>
          </a:ln>
        </p:spPr>
        <p:txBody>
          <a:bodyPr spcFirstLastPara="1" wrap="square" lIns="91425" tIns="91425" rIns="91425" bIns="91425" anchor="t" anchorCtr="0">
            <a:spAutoFit/>
          </a:bodyPr>
          <a:lstStyle/>
          <a:p>
            <a:pPr marL="457200" indent="-361950">
              <a:buClr>
                <a:schemeClr val="lt1"/>
              </a:buClr>
              <a:buSzPts val="2100"/>
              <a:buFont typeface="Roboto"/>
              <a:buChar char="●"/>
            </a:pPr>
            <a:r>
              <a:rPr lang="en-GB" sz="2100" dirty="0">
                <a:solidFill>
                  <a:schemeClr val="lt1"/>
                </a:solidFill>
                <a:latin typeface="Equity Text A" pitchFamily="2" charset="77"/>
                <a:ea typeface="Roboto"/>
              </a:rPr>
              <a:t>To use debloating to </a:t>
            </a:r>
            <a:r>
              <a:rPr lang="en-GB" sz="2100" dirty="0">
                <a:solidFill>
                  <a:srgbClr val="FFD966"/>
                </a:solidFill>
                <a:latin typeface="Equity Text A" pitchFamily="2" charset="77"/>
                <a:ea typeface="Roboto"/>
              </a:rPr>
              <a:t>specialize and diversify the software supply chain </a:t>
            </a:r>
            <a:r>
              <a:rPr lang="en-GB" sz="2100" dirty="0">
                <a:solidFill>
                  <a:schemeClr val="lt1"/>
                </a:solidFill>
                <a:latin typeface="Equity Text A" pitchFamily="2" charset="77"/>
                <a:ea typeface="Roboto"/>
              </a:rPr>
              <a:t>of third-party dependencies</a:t>
            </a:r>
            <a:endParaRPr lang="en-US" sz="2100" dirty="0">
              <a:solidFill>
                <a:schemeClr val="lt1"/>
              </a:solidFill>
              <a:latin typeface="Equity Text A" pitchFamily="2" charset="77"/>
              <a:ea typeface="Roboto"/>
            </a:endParaRPr>
          </a:p>
        </p:txBody>
      </p:sp>
      <p:sp>
        <p:nvSpPr>
          <p:cNvPr id="2" name="Google Shape;99;g10f0a995c24_0_21">
            <a:extLst>
              <a:ext uri="{FF2B5EF4-FFF2-40B4-BE49-F238E27FC236}">
                <a16:creationId xmlns:a16="http://schemas.microsoft.com/office/drawing/2014/main" id="{EBD4BFBB-5053-9581-DAF1-84A23D47A182}"/>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Future work</a:t>
            </a:r>
          </a:p>
        </p:txBody>
      </p:sp>
      <p:sp>
        <p:nvSpPr>
          <p:cNvPr id="3" name="Rounded Rectangle 2">
            <a:extLst>
              <a:ext uri="{FF2B5EF4-FFF2-40B4-BE49-F238E27FC236}">
                <a16:creationId xmlns:a16="http://schemas.microsoft.com/office/drawing/2014/main" id="{71FE7085-1249-5753-1720-60A084BD4FFD}"/>
              </a:ext>
            </a:extLst>
          </p:cNvPr>
          <p:cNvSpPr/>
          <p:nvPr/>
        </p:nvSpPr>
        <p:spPr>
          <a:xfrm>
            <a:off x="2249370" y="3432505"/>
            <a:ext cx="1116405" cy="477786"/>
          </a:xfrm>
          <a:prstGeom prst="roundRect">
            <a:avLst>
              <a:gd name="adj" fmla="val 0"/>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D</a:t>
            </a:r>
          </a:p>
        </p:txBody>
      </p:sp>
      <p:sp>
        <p:nvSpPr>
          <p:cNvPr id="4" name="Oval 3">
            <a:extLst>
              <a:ext uri="{FF2B5EF4-FFF2-40B4-BE49-F238E27FC236}">
                <a16:creationId xmlns:a16="http://schemas.microsoft.com/office/drawing/2014/main" id="{286DE2DF-EA99-0C22-E0AE-B962F0ADC074}"/>
              </a:ext>
            </a:extLst>
          </p:cNvPr>
          <p:cNvSpPr/>
          <p:nvPr/>
        </p:nvSpPr>
        <p:spPr>
          <a:xfrm>
            <a:off x="5465781" y="2398678"/>
            <a:ext cx="676551" cy="676551"/>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P</a:t>
            </a:r>
          </a:p>
        </p:txBody>
      </p:sp>
      <p:sp>
        <p:nvSpPr>
          <p:cNvPr id="6" name="Snip and Round Single Corner of Rectangle 5">
            <a:extLst>
              <a:ext uri="{FF2B5EF4-FFF2-40B4-BE49-F238E27FC236}">
                <a16:creationId xmlns:a16="http://schemas.microsoft.com/office/drawing/2014/main" id="{E5E1E7F6-D165-E326-B957-74A376505413}"/>
              </a:ext>
            </a:extLst>
          </p:cNvPr>
          <p:cNvSpPr/>
          <p:nvPr/>
        </p:nvSpPr>
        <p:spPr>
          <a:xfrm>
            <a:off x="7185010" y="3410868"/>
            <a:ext cx="940952" cy="445242"/>
          </a:xfrm>
          <a:prstGeom prst="snipRoundRect">
            <a:avLst/>
          </a:prstGeom>
          <a:solidFill>
            <a:srgbClr val="FF0000"/>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D</a:t>
            </a:r>
            <a:r>
              <a:rPr lang="en-SE" sz="1600" baseline="-25000" dirty="0">
                <a:solidFill>
                  <a:schemeClr val="dk1"/>
                </a:solidFill>
                <a:latin typeface="Barlow"/>
                <a:cs typeface="Arial"/>
              </a:rPr>
              <a:t>2</a:t>
            </a:r>
            <a:endParaRPr lang="en-SE" sz="1600" dirty="0">
              <a:solidFill>
                <a:schemeClr val="dk1"/>
              </a:solidFill>
              <a:latin typeface="Barlow"/>
              <a:cs typeface="Arial"/>
            </a:endParaRPr>
          </a:p>
        </p:txBody>
      </p:sp>
      <p:sp>
        <p:nvSpPr>
          <p:cNvPr id="7" name="Chord 6">
            <a:extLst>
              <a:ext uri="{FF2B5EF4-FFF2-40B4-BE49-F238E27FC236}">
                <a16:creationId xmlns:a16="http://schemas.microsoft.com/office/drawing/2014/main" id="{C16020C7-F080-260F-4C7F-E20A20489CE2}"/>
              </a:ext>
            </a:extLst>
          </p:cNvPr>
          <p:cNvSpPr/>
          <p:nvPr/>
        </p:nvSpPr>
        <p:spPr>
          <a:xfrm>
            <a:off x="7185010" y="4265954"/>
            <a:ext cx="1332238" cy="538951"/>
          </a:xfrm>
          <a:prstGeom prst="chord">
            <a:avLst/>
          </a:prstGeom>
          <a:solidFill>
            <a:schemeClr val="accent4">
              <a:lumMod val="75000"/>
            </a:schemeClr>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D</a:t>
            </a:r>
            <a:r>
              <a:rPr lang="en-SE" sz="1600" baseline="-25000" dirty="0">
                <a:solidFill>
                  <a:schemeClr val="dk1"/>
                </a:solidFill>
                <a:latin typeface="Barlow"/>
                <a:cs typeface="Arial"/>
              </a:rPr>
              <a:t>3</a:t>
            </a:r>
            <a:endParaRPr lang="en-SE" sz="1600" dirty="0">
              <a:solidFill>
                <a:schemeClr val="dk1"/>
              </a:solidFill>
              <a:latin typeface="Barlow"/>
              <a:cs typeface="Arial"/>
            </a:endParaRPr>
          </a:p>
        </p:txBody>
      </p:sp>
      <p:sp>
        <p:nvSpPr>
          <p:cNvPr id="8" name="Triangle 7">
            <a:extLst>
              <a:ext uri="{FF2B5EF4-FFF2-40B4-BE49-F238E27FC236}">
                <a16:creationId xmlns:a16="http://schemas.microsoft.com/office/drawing/2014/main" id="{A56FBD01-BA8B-8500-7AAF-F236EA0E27B5}"/>
              </a:ext>
            </a:extLst>
          </p:cNvPr>
          <p:cNvSpPr/>
          <p:nvPr/>
        </p:nvSpPr>
        <p:spPr>
          <a:xfrm>
            <a:off x="7185010" y="2326796"/>
            <a:ext cx="859899" cy="741292"/>
          </a:xfrm>
          <a:prstGeom prst="triangle">
            <a:avLst/>
          </a:prstGeom>
          <a:solidFill>
            <a:schemeClr val="accent5">
              <a:lumMod val="75000"/>
            </a:schemeClr>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D</a:t>
            </a:r>
            <a:r>
              <a:rPr lang="en-SE" sz="1600" baseline="-25000" dirty="0">
                <a:solidFill>
                  <a:schemeClr val="dk1"/>
                </a:solidFill>
                <a:latin typeface="Barlow"/>
                <a:cs typeface="Arial"/>
              </a:rPr>
              <a:t>1</a:t>
            </a:r>
            <a:endParaRPr lang="en-SE" sz="1600" dirty="0">
              <a:solidFill>
                <a:schemeClr val="dk1"/>
              </a:solidFill>
              <a:latin typeface="Barlow"/>
              <a:cs typeface="Arial"/>
            </a:endParaRPr>
          </a:p>
        </p:txBody>
      </p:sp>
      <p:cxnSp>
        <p:nvCxnSpPr>
          <p:cNvPr id="9" name="Google Shape;485;p14">
            <a:extLst>
              <a:ext uri="{FF2B5EF4-FFF2-40B4-BE49-F238E27FC236}">
                <a16:creationId xmlns:a16="http://schemas.microsoft.com/office/drawing/2014/main" id="{7BDC84FD-BDFF-14CE-261D-7461504F9A07}"/>
              </a:ext>
            </a:extLst>
          </p:cNvPr>
          <p:cNvCxnSpPr>
            <a:cxnSpLocks/>
            <a:endCxn id="3" idx="1"/>
          </p:cNvCxnSpPr>
          <p:nvPr/>
        </p:nvCxnSpPr>
        <p:spPr>
          <a:xfrm flipV="1">
            <a:off x="1252623" y="3671398"/>
            <a:ext cx="996747" cy="4008"/>
          </a:xfrm>
          <a:prstGeom prst="straightConnector1">
            <a:avLst/>
          </a:prstGeom>
          <a:noFill/>
          <a:ln w="12700" cap="flat" cmpd="sng">
            <a:solidFill>
              <a:schemeClr val="lt1"/>
            </a:solidFill>
            <a:prstDash val="solid"/>
            <a:miter lim="800000"/>
            <a:headEnd type="none" w="sm" len="sm"/>
            <a:tailEnd type="triangle" w="lg" len="lg"/>
          </a:ln>
        </p:spPr>
      </p:cxnSp>
      <p:sp>
        <p:nvSpPr>
          <p:cNvPr id="24" name="Google Shape;471;p14">
            <a:extLst>
              <a:ext uri="{FF2B5EF4-FFF2-40B4-BE49-F238E27FC236}">
                <a16:creationId xmlns:a16="http://schemas.microsoft.com/office/drawing/2014/main" id="{60FEAD7B-22E7-528D-42AB-979F9933FF58}"/>
              </a:ext>
            </a:extLst>
          </p:cNvPr>
          <p:cNvSpPr/>
          <p:nvPr/>
        </p:nvSpPr>
        <p:spPr>
          <a:xfrm>
            <a:off x="2135765" y="3085436"/>
            <a:ext cx="1343615" cy="253875"/>
          </a:xfrm>
          <a:prstGeom prst="rect">
            <a:avLst/>
          </a:prstGeom>
          <a:noFill/>
          <a:ln>
            <a:noFill/>
          </a:ln>
        </p:spPr>
        <p:txBody>
          <a:bodyPr spcFirstLastPara="1" wrap="square" lIns="91425" tIns="45700" rIns="91425" bIns="45700" anchor="t" anchorCtr="0">
            <a:spAutoFit/>
          </a:bodyPr>
          <a:lstStyle/>
          <a:p>
            <a:pPr lvl="0" algn="ctr"/>
            <a:r>
              <a:rPr lang="en-GB" sz="1050" dirty="0">
                <a:solidFill>
                  <a:schemeClr val="lt1"/>
                </a:solidFill>
                <a:latin typeface="Barlow" pitchFamily="2" charset="77"/>
              </a:rPr>
              <a:t>Original </a:t>
            </a:r>
          </a:p>
        </p:txBody>
      </p:sp>
      <p:sp>
        <p:nvSpPr>
          <p:cNvPr id="25" name="Google Shape;471;p14">
            <a:extLst>
              <a:ext uri="{FF2B5EF4-FFF2-40B4-BE49-F238E27FC236}">
                <a16:creationId xmlns:a16="http://schemas.microsoft.com/office/drawing/2014/main" id="{9D9DE891-6B0E-73A8-63D7-2664491CFFA5}"/>
              </a:ext>
            </a:extLst>
          </p:cNvPr>
          <p:cNvSpPr/>
          <p:nvPr/>
        </p:nvSpPr>
        <p:spPr>
          <a:xfrm>
            <a:off x="6943151" y="1996412"/>
            <a:ext cx="1343615" cy="253875"/>
          </a:xfrm>
          <a:prstGeom prst="rect">
            <a:avLst/>
          </a:prstGeom>
          <a:noFill/>
          <a:ln>
            <a:noFill/>
          </a:ln>
        </p:spPr>
        <p:txBody>
          <a:bodyPr spcFirstLastPara="1" wrap="square" lIns="91425" tIns="45700" rIns="91425" bIns="45700" anchor="t" anchorCtr="0">
            <a:spAutoFit/>
          </a:bodyPr>
          <a:lstStyle/>
          <a:p>
            <a:pPr lvl="0" algn="ctr"/>
            <a:r>
              <a:rPr lang="en-GB" sz="1050" dirty="0">
                <a:solidFill>
                  <a:schemeClr val="lt1"/>
                </a:solidFill>
                <a:latin typeface="Barlow" pitchFamily="2" charset="77"/>
              </a:rPr>
              <a:t>Variants </a:t>
            </a:r>
          </a:p>
        </p:txBody>
      </p:sp>
      <p:sp>
        <p:nvSpPr>
          <p:cNvPr id="18" name="Oval 17">
            <a:extLst>
              <a:ext uri="{FF2B5EF4-FFF2-40B4-BE49-F238E27FC236}">
                <a16:creationId xmlns:a16="http://schemas.microsoft.com/office/drawing/2014/main" id="{0EF08B5A-FF3E-0A53-352D-5E7CBDFC1A60}"/>
              </a:ext>
            </a:extLst>
          </p:cNvPr>
          <p:cNvSpPr/>
          <p:nvPr/>
        </p:nvSpPr>
        <p:spPr>
          <a:xfrm>
            <a:off x="692759" y="3347839"/>
            <a:ext cx="676551" cy="676551"/>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P</a:t>
            </a:r>
          </a:p>
        </p:txBody>
      </p:sp>
      <p:cxnSp>
        <p:nvCxnSpPr>
          <p:cNvPr id="19" name="Google Shape;485;p14">
            <a:extLst>
              <a:ext uri="{FF2B5EF4-FFF2-40B4-BE49-F238E27FC236}">
                <a16:creationId xmlns:a16="http://schemas.microsoft.com/office/drawing/2014/main" id="{DEFC6D87-4015-1148-A03A-B486B48EAD9D}"/>
              </a:ext>
            </a:extLst>
          </p:cNvPr>
          <p:cNvCxnSpPr>
            <a:cxnSpLocks/>
          </p:cNvCxnSpPr>
          <p:nvPr/>
        </p:nvCxnSpPr>
        <p:spPr>
          <a:xfrm>
            <a:off x="6148992" y="2736182"/>
            <a:ext cx="1212706" cy="0"/>
          </a:xfrm>
          <a:prstGeom prst="straightConnector1">
            <a:avLst/>
          </a:prstGeom>
          <a:noFill/>
          <a:ln w="12700" cap="flat" cmpd="sng">
            <a:solidFill>
              <a:schemeClr val="lt1"/>
            </a:solidFill>
            <a:prstDash val="solid"/>
            <a:miter lim="800000"/>
            <a:headEnd type="none" w="sm" len="sm"/>
            <a:tailEnd type="triangle" w="lg" len="lg"/>
          </a:ln>
        </p:spPr>
      </p:cxnSp>
      <p:cxnSp>
        <p:nvCxnSpPr>
          <p:cNvPr id="20" name="Google Shape;485;p14">
            <a:extLst>
              <a:ext uri="{FF2B5EF4-FFF2-40B4-BE49-F238E27FC236}">
                <a16:creationId xmlns:a16="http://schemas.microsoft.com/office/drawing/2014/main" id="{64C6C4A0-83B9-8A5F-6F08-F617783029BF}"/>
              </a:ext>
            </a:extLst>
          </p:cNvPr>
          <p:cNvCxnSpPr>
            <a:cxnSpLocks/>
          </p:cNvCxnSpPr>
          <p:nvPr/>
        </p:nvCxnSpPr>
        <p:spPr>
          <a:xfrm flipV="1">
            <a:off x="6148992" y="3638301"/>
            <a:ext cx="996747" cy="4008"/>
          </a:xfrm>
          <a:prstGeom prst="straightConnector1">
            <a:avLst/>
          </a:prstGeom>
          <a:noFill/>
          <a:ln w="12700" cap="flat" cmpd="sng">
            <a:solidFill>
              <a:schemeClr val="lt1"/>
            </a:solidFill>
            <a:prstDash val="solid"/>
            <a:miter lim="800000"/>
            <a:headEnd type="none" w="sm" len="sm"/>
            <a:tailEnd type="triangle" w="lg" len="lg"/>
          </a:ln>
        </p:spPr>
      </p:cxnSp>
      <p:cxnSp>
        <p:nvCxnSpPr>
          <p:cNvPr id="21" name="Google Shape;485;p14">
            <a:extLst>
              <a:ext uri="{FF2B5EF4-FFF2-40B4-BE49-F238E27FC236}">
                <a16:creationId xmlns:a16="http://schemas.microsoft.com/office/drawing/2014/main" id="{C91B7D9B-78F6-4B61-64EE-92FAD2BCD2CD}"/>
              </a:ext>
            </a:extLst>
          </p:cNvPr>
          <p:cNvCxnSpPr>
            <a:cxnSpLocks/>
          </p:cNvCxnSpPr>
          <p:nvPr/>
        </p:nvCxnSpPr>
        <p:spPr>
          <a:xfrm flipV="1">
            <a:off x="6188263" y="4532385"/>
            <a:ext cx="996747" cy="4008"/>
          </a:xfrm>
          <a:prstGeom prst="straightConnector1">
            <a:avLst/>
          </a:prstGeom>
          <a:noFill/>
          <a:ln w="12700" cap="flat" cmpd="sng">
            <a:solidFill>
              <a:schemeClr val="lt1"/>
            </a:solidFill>
            <a:prstDash val="solid"/>
            <a:miter lim="800000"/>
            <a:headEnd type="none" w="sm" len="sm"/>
            <a:tailEnd type="triangle" w="lg" len="lg"/>
          </a:ln>
        </p:spPr>
      </p:cxnSp>
      <p:sp>
        <p:nvSpPr>
          <p:cNvPr id="23" name="Oval 22">
            <a:extLst>
              <a:ext uri="{FF2B5EF4-FFF2-40B4-BE49-F238E27FC236}">
                <a16:creationId xmlns:a16="http://schemas.microsoft.com/office/drawing/2014/main" id="{5D677778-A069-BAC7-39FD-86A4BA4CD424}"/>
              </a:ext>
            </a:extLst>
          </p:cNvPr>
          <p:cNvSpPr/>
          <p:nvPr/>
        </p:nvSpPr>
        <p:spPr>
          <a:xfrm>
            <a:off x="5483033" y="3297466"/>
            <a:ext cx="676551" cy="676551"/>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P</a:t>
            </a:r>
          </a:p>
        </p:txBody>
      </p:sp>
      <p:sp>
        <p:nvSpPr>
          <p:cNvPr id="26" name="Oval 25">
            <a:extLst>
              <a:ext uri="{FF2B5EF4-FFF2-40B4-BE49-F238E27FC236}">
                <a16:creationId xmlns:a16="http://schemas.microsoft.com/office/drawing/2014/main" id="{B6B223BA-931B-DA22-2B82-02EFC25B39F0}"/>
              </a:ext>
            </a:extLst>
          </p:cNvPr>
          <p:cNvSpPr/>
          <p:nvPr/>
        </p:nvSpPr>
        <p:spPr>
          <a:xfrm>
            <a:off x="5502669" y="4201666"/>
            <a:ext cx="676551" cy="676551"/>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P</a:t>
            </a:r>
          </a:p>
        </p:txBody>
      </p:sp>
      <p:sp>
        <p:nvSpPr>
          <p:cNvPr id="27" name="CustomShape 3">
            <a:extLst>
              <a:ext uri="{FF2B5EF4-FFF2-40B4-BE49-F238E27FC236}">
                <a16:creationId xmlns:a16="http://schemas.microsoft.com/office/drawing/2014/main" id="{0292F552-7DD5-9587-F2F0-DF8A02CB148E}"/>
              </a:ext>
            </a:extLst>
          </p:cNvPr>
          <p:cNvSpPr/>
          <p:nvPr/>
        </p:nvSpPr>
        <p:spPr>
          <a:xfrm>
            <a:off x="3847259" y="3327771"/>
            <a:ext cx="1192680" cy="664200"/>
          </a:xfrm>
          <a:prstGeom prst="rightArrow">
            <a:avLst>
              <a:gd name="adj1" fmla="val 50000"/>
              <a:gd name="adj2" fmla="val 50000"/>
            </a:avLst>
          </a:prstGeom>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260" b="0" i="0" u="none" strike="noStrike" kern="1200" cap="none" spc="-1" normalizeH="0" baseline="0" noProof="0" dirty="0">
                <a:ln>
                  <a:noFill/>
                </a:ln>
                <a:solidFill>
                  <a:srgbClr val="012639"/>
                </a:solidFill>
                <a:effectLst/>
                <a:uLnTx/>
                <a:uFillTx/>
                <a:latin typeface="Roboto" panose="02000000000000000000" pitchFamily="2" charset="0"/>
                <a:ea typeface="Roboto" panose="02000000000000000000" pitchFamily="2" charset="0"/>
              </a:rPr>
              <a:t>debloating</a:t>
            </a:r>
            <a:endParaRPr kumimoji="0" lang="en-US" sz="1260" b="0" i="0" u="none" strike="noStrike" kern="1200" cap="none" spc="-1"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7017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22" presetClass="entr" presetSubtype="8"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22" presetClass="entr" presetSubtype="8"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24" grpId="0"/>
      <p:bldP spid="25" grpId="0"/>
      <p:bldP spid="18" grpId="0" animBg="1"/>
      <p:bldP spid="23" grpId="0" animBg="1"/>
      <p:bldP spid="26"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E" sz="900" b="0" i="0" u="none" strike="noStrike" kern="1200" cap="none" spc="-1" normalizeH="0" baseline="0" noProof="0" dirty="0">
                <a:ln>
                  <a:noFill/>
                </a:ln>
                <a:solidFill>
                  <a:srgbClr val="847F7F"/>
                </a:solidFill>
                <a:effectLst/>
                <a:uLnTx/>
                <a:uFillTx/>
                <a:latin typeface="BITSTREAM VERA SANS MONO"/>
                <a:ea typeface="Palatino"/>
              </a:rPr>
              <a:t>cesarsv@kth.se</a:t>
            </a:r>
            <a:endParaRPr kumimoji="0" lang="en-US" sz="900" b="0" i="0" u="none" strike="noStrike" kern="1200" cap="none" spc="-1" normalizeH="0" baseline="0" noProof="0" dirty="0">
              <a:ln>
                <a:noFill/>
              </a:ln>
              <a:solidFill>
                <a:prstClr val="black"/>
              </a:solidFill>
              <a:effectLst/>
              <a:uLnTx/>
              <a:uFillTx/>
              <a:latin typeface="Arial"/>
            </a:endParaRPr>
          </a:p>
        </p:txBody>
      </p:sp>
      <p:sp>
        <p:nvSpPr>
          <p:cNvPr id="494" name="CustomShape 2"/>
          <p:cNvSpPr/>
          <p:nvPr/>
        </p:nvSpPr>
        <p:spPr>
          <a:xfrm>
            <a:off x="424080" y="968121"/>
            <a:ext cx="8314884" cy="4362702"/>
          </a:xfrm>
          <a:prstGeom prst="rect">
            <a:avLst/>
          </a:prstGeom>
          <a:noFill/>
          <a:ln>
            <a:noFill/>
          </a:ln>
        </p:spPr>
        <p:txBody>
          <a:bodyPr spcFirstLastPara="1" wrap="square" lIns="91425" tIns="91425" rIns="91425" bIns="91425" anchor="t" anchorCtr="0">
            <a:spAutoFit/>
          </a:bodyPr>
          <a:lstStyle/>
          <a:p>
            <a:pPr marL="457200" indent="-361950">
              <a:lnSpc>
                <a:spcPct val="150000"/>
              </a:lnSpc>
              <a:buClr>
                <a:schemeClr val="lt1"/>
              </a:buClr>
              <a:buSzPts val="2100"/>
              <a:buFont typeface="+mj-lt"/>
              <a:buAutoNum type="arabicPeriod"/>
            </a:pPr>
            <a:r>
              <a:rPr lang="en-SE" dirty="0">
                <a:solidFill>
                  <a:srgbClr val="FFD966"/>
                </a:solidFill>
                <a:latin typeface="Equity Text A" pitchFamily="2" charset="77"/>
                <a:ea typeface="Roboto"/>
              </a:rPr>
              <a:t>A Comprehensive Study of Bloated Dependencies in the Maven Ecosystem</a:t>
            </a:r>
            <a:r>
              <a:rPr lang="en-SE" dirty="0">
                <a:solidFill>
                  <a:schemeClr val="lt1"/>
                </a:solidFill>
                <a:latin typeface="Equity Text A" pitchFamily="2" charset="77"/>
                <a:ea typeface="Roboto"/>
                <a:cs typeface="Arial"/>
              </a:rPr>
              <a:t>. </a:t>
            </a:r>
            <a:r>
              <a:rPr lang="en-SE" i="1" dirty="0">
                <a:solidFill>
                  <a:schemeClr val="lt1"/>
                </a:solidFill>
                <a:latin typeface="Equity Text A" pitchFamily="2" charset="77"/>
                <a:ea typeface="Roboto"/>
                <a:cs typeface="Arial"/>
              </a:rPr>
              <a:t>EMSE</a:t>
            </a:r>
            <a:r>
              <a:rPr lang="en-SE" dirty="0">
                <a:solidFill>
                  <a:schemeClr val="lt1"/>
                </a:solidFill>
                <a:latin typeface="Equity Text A" pitchFamily="2" charset="77"/>
                <a:ea typeface="Roboto"/>
                <a:cs typeface="Arial"/>
              </a:rPr>
              <a:t>, 2021. </a:t>
            </a:r>
          </a:p>
          <a:p>
            <a:pPr marL="95250">
              <a:lnSpc>
                <a:spcPct val="150000"/>
              </a:lnSpc>
              <a:buClr>
                <a:schemeClr val="lt1"/>
              </a:buClr>
              <a:buSzPts val="2100"/>
            </a:pPr>
            <a:r>
              <a:rPr lang="en-SE" sz="1100" dirty="0">
                <a:solidFill>
                  <a:schemeClr val="lt1"/>
                </a:solidFill>
                <a:latin typeface="Equity Text A" pitchFamily="2" charset="77"/>
                <a:ea typeface="Roboto"/>
              </a:rPr>
              <a:t>          </a:t>
            </a:r>
            <a:r>
              <a:rPr lang="en-GB" sz="1100" b="1" dirty="0">
                <a:solidFill>
                  <a:schemeClr val="lt1"/>
                </a:solidFill>
                <a:latin typeface="Roboto Black" panose="02000000000000000000" pitchFamily="2" charset="0"/>
                <a:ea typeface="Roboto Black" panose="02000000000000000000" pitchFamily="2" charset="0"/>
              </a:rPr>
              <a:t>César Soto-Valero</a:t>
            </a:r>
            <a:r>
              <a:rPr lang="en-GB" sz="1100" dirty="0">
                <a:solidFill>
                  <a:schemeClr val="lt1"/>
                </a:solidFill>
                <a:latin typeface="Roboto Light" panose="02000000000000000000" pitchFamily="2" charset="0"/>
                <a:ea typeface="Roboto Light" panose="02000000000000000000" pitchFamily="2" charset="0"/>
              </a:rPr>
              <a:t>, Nicolas </a:t>
            </a:r>
            <a:r>
              <a:rPr lang="en-GB" sz="1100" dirty="0" err="1">
                <a:solidFill>
                  <a:schemeClr val="lt1"/>
                </a:solidFill>
                <a:latin typeface="Roboto Light" panose="02000000000000000000" pitchFamily="2" charset="0"/>
                <a:ea typeface="Roboto Light" panose="02000000000000000000" pitchFamily="2" charset="0"/>
              </a:rPr>
              <a:t>Harrand</a:t>
            </a:r>
            <a:r>
              <a:rPr lang="en-GB" sz="1100" dirty="0">
                <a:solidFill>
                  <a:schemeClr val="lt1"/>
                </a:solidFill>
                <a:latin typeface="Roboto Light" panose="02000000000000000000" pitchFamily="2" charset="0"/>
                <a:ea typeface="Roboto Light" panose="02000000000000000000" pitchFamily="2" charset="0"/>
              </a:rPr>
              <a:t>, Martin </a:t>
            </a:r>
            <a:r>
              <a:rPr lang="en-GB" sz="1100" dirty="0" err="1">
                <a:solidFill>
                  <a:schemeClr val="lt1"/>
                </a:solidFill>
                <a:latin typeface="Roboto Light" panose="02000000000000000000" pitchFamily="2" charset="0"/>
                <a:ea typeface="Roboto Light" panose="02000000000000000000" pitchFamily="2" charset="0"/>
              </a:rPr>
              <a:t>Monperrus</a:t>
            </a:r>
            <a:r>
              <a:rPr lang="en-GB" sz="1100" dirty="0">
                <a:solidFill>
                  <a:schemeClr val="lt1"/>
                </a:solidFill>
                <a:latin typeface="Roboto Light" panose="02000000000000000000" pitchFamily="2" charset="0"/>
                <a:ea typeface="Roboto Light" panose="02000000000000000000" pitchFamily="2" charset="0"/>
              </a:rPr>
              <a:t>, and Benoit </a:t>
            </a:r>
            <a:r>
              <a:rPr lang="en-GB" sz="1100" dirty="0" err="1">
                <a:solidFill>
                  <a:schemeClr val="lt1"/>
                </a:solidFill>
                <a:latin typeface="Roboto Light" panose="02000000000000000000" pitchFamily="2" charset="0"/>
                <a:ea typeface="Roboto Light" panose="02000000000000000000" pitchFamily="2" charset="0"/>
              </a:rPr>
              <a:t>Baudry</a:t>
            </a:r>
            <a:endParaRPr lang="en-US" dirty="0">
              <a:solidFill>
                <a:schemeClr val="lt1"/>
              </a:solidFill>
              <a:latin typeface="Roboto Light" panose="02000000000000000000" pitchFamily="2" charset="0"/>
              <a:ea typeface="Roboto Light" panose="02000000000000000000" pitchFamily="2" charset="0"/>
            </a:endParaRPr>
          </a:p>
          <a:p>
            <a:pPr marL="457200" indent="-361950">
              <a:lnSpc>
                <a:spcPct val="150000"/>
              </a:lnSpc>
              <a:buClr>
                <a:schemeClr val="lt1"/>
              </a:buClr>
              <a:buSzPts val="2100"/>
              <a:buFont typeface="+mj-lt"/>
              <a:buAutoNum type="arabicPeriod" startAt="2"/>
            </a:pPr>
            <a:r>
              <a:rPr lang="en-SE" dirty="0">
                <a:solidFill>
                  <a:srgbClr val="FFD966"/>
                </a:solidFill>
                <a:latin typeface="Equity Text A" pitchFamily="2" charset="77"/>
                <a:ea typeface="Roboto"/>
                <a:cs typeface="Arial"/>
              </a:rPr>
              <a:t>A Longitudinal Analysis of Bloated Java Dependencies</a:t>
            </a:r>
            <a:r>
              <a:rPr lang="en-SE" dirty="0">
                <a:solidFill>
                  <a:schemeClr val="lt1"/>
                </a:solidFill>
                <a:latin typeface="Equity Text A" pitchFamily="2" charset="77"/>
                <a:ea typeface="Roboto"/>
                <a:cs typeface="Arial"/>
              </a:rPr>
              <a:t>. </a:t>
            </a:r>
            <a:r>
              <a:rPr lang="en-SE" i="1" dirty="0">
                <a:solidFill>
                  <a:schemeClr val="lt1"/>
                </a:solidFill>
                <a:latin typeface="Equity Text A" pitchFamily="2" charset="77"/>
                <a:ea typeface="Roboto"/>
                <a:cs typeface="Arial"/>
              </a:rPr>
              <a:t>ESEC/FSE, </a:t>
            </a:r>
            <a:r>
              <a:rPr lang="en-SE" dirty="0">
                <a:solidFill>
                  <a:schemeClr val="lt1"/>
                </a:solidFill>
                <a:latin typeface="Equity Text A" pitchFamily="2" charset="77"/>
                <a:ea typeface="Roboto"/>
                <a:cs typeface="Arial"/>
              </a:rPr>
              <a:t>2021. </a:t>
            </a:r>
          </a:p>
          <a:p>
            <a:pPr marL="95250" lvl="1">
              <a:lnSpc>
                <a:spcPct val="150000"/>
              </a:lnSpc>
              <a:buClr>
                <a:schemeClr val="lt1"/>
              </a:buClr>
              <a:buSzPts val="2100"/>
            </a:pPr>
            <a:r>
              <a:rPr lang="en-SE" dirty="0">
                <a:solidFill>
                  <a:schemeClr val="lt1"/>
                </a:solidFill>
                <a:latin typeface="Equity Text A" pitchFamily="2" charset="77"/>
                <a:ea typeface="Roboto"/>
                <a:cs typeface="Arial"/>
              </a:rPr>
              <a:t>        </a:t>
            </a:r>
            <a:r>
              <a:rPr lang="en-GB" sz="1100" b="1" dirty="0">
                <a:solidFill>
                  <a:schemeClr val="lt1"/>
                </a:solidFill>
                <a:latin typeface="Roboto Black" panose="02000000000000000000" pitchFamily="2" charset="0"/>
                <a:ea typeface="Roboto Black" panose="02000000000000000000" pitchFamily="2" charset="0"/>
              </a:rPr>
              <a:t>César Soto-Valero</a:t>
            </a:r>
            <a:r>
              <a:rPr lang="en-GB" sz="1100" dirty="0">
                <a:solidFill>
                  <a:schemeClr val="lt1"/>
                </a:solidFill>
                <a:latin typeface="Roboto Light" panose="02000000000000000000" pitchFamily="2" charset="0"/>
                <a:ea typeface="Roboto Light" panose="02000000000000000000" pitchFamily="2" charset="0"/>
              </a:rPr>
              <a:t>, Thomas Durieux, and Benoit </a:t>
            </a:r>
            <a:r>
              <a:rPr lang="en-GB" sz="1100" dirty="0" err="1">
                <a:solidFill>
                  <a:schemeClr val="lt1"/>
                </a:solidFill>
                <a:latin typeface="Roboto Light" panose="02000000000000000000" pitchFamily="2" charset="0"/>
                <a:ea typeface="Roboto Light" panose="02000000000000000000" pitchFamily="2" charset="0"/>
              </a:rPr>
              <a:t>Baudry</a:t>
            </a:r>
            <a:endParaRPr lang="en-SE" sz="1100" dirty="0">
              <a:solidFill>
                <a:schemeClr val="lt1"/>
              </a:solidFill>
              <a:latin typeface="Roboto Light" panose="02000000000000000000" pitchFamily="2" charset="0"/>
              <a:ea typeface="Roboto Light" panose="02000000000000000000" pitchFamily="2" charset="0"/>
            </a:endParaRPr>
          </a:p>
          <a:p>
            <a:pPr marL="457200" indent="-361950">
              <a:lnSpc>
                <a:spcPct val="150000"/>
              </a:lnSpc>
              <a:buClr>
                <a:schemeClr val="lt1"/>
              </a:buClr>
              <a:buSzPts val="2100"/>
              <a:buFont typeface="+mj-lt"/>
              <a:buAutoNum type="arabicPeriod" startAt="3"/>
            </a:pPr>
            <a:r>
              <a:rPr lang="en-GB" dirty="0">
                <a:solidFill>
                  <a:srgbClr val="FFD966"/>
                </a:solidFill>
                <a:latin typeface="Equity Text A" pitchFamily="2" charset="77"/>
                <a:ea typeface="Roboto"/>
              </a:rPr>
              <a:t>Coverage-Based Debloating for Java Bytecode</a:t>
            </a:r>
            <a:r>
              <a:rPr lang="en-SE" dirty="0">
                <a:solidFill>
                  <a:schemeClr val="lt1"/>
                </a:solidFill>
                <a:latin typeface="Equity Text A" pitchFamily="2" charset="77"/>
                <a:ea typeface="Roboto"/>
                <a:cs typeface="Arial"/>
              </a:rPr>
              <a:t>. </a:t>
            </a:r>
            <a:r>
              <a:rPr lang="en-SE" i="1" dirty="0">
                <a:solidFill>
                  <a:schemeClr val="lt1"/>
                </a:solidFill>
                <a:latin typeface="Equity Text A" pitchFamily="2" charset="77"/>
                <a:ea typeface="Roboto"/>
                <a:cs typeface="Arial"/>
              </a:rPr>
              <a:t>TOSEM</a:t>
            </a:r>
            <a:r>
              <a:rPr lang="en-SE" dirty="0">
                <a:solidFill>
                  <a:schemeClr val="lt1"/>
                </a:solidFill>
                <a:latin typeface="Equity Text A" pitchFamily="2" charset="77"/>
                <a:ea typeface="Roboto"/>
                <a:cs typeface="Arial"/>
              </a:rPr>
              <a:t>, 2022.</a:t>
            </a:r>
          </a:p>
          <a:p>
            <a:pPr marL="95250">
              <a:lnSpc>
                <a:spcPct val="150000"/>
              </a:lnSpc>
              <a:buClr>
                <a:schemeClr val="lt1"/>
              </a:buClr>
              <a:buSzPts val="2100"/>
            </a:pPr>
            <a:r>
              <a:rPr lang="en-GB" dirty="0">
                <a:solidFill>
                  <a:schemeClr val="lt1"/>
                </a:solidFill>
                <a:latin typeface="Equity Text A" pitchFamily="2" charset="77"/>
                <a:ea typeface="Roboto"/>
              </a:rPr>
              <a:t>        </a:t>
            </a:r>
            <a:r>
              <a:rPr lang="en-GB" sz="1100" b="1" dirty="0">
                <a:solidFill>
                  <a:schemeClr val="lt1"/>
                </a:solidFill>
                <a:latin typeface="Roboto Black" panose="02000000000000000000" pitchFamily="2" charset="0"/>
                <a:ea typeface="Roboto Black" panose="02000000000000000000" pitchFamily="2" charset="0"/>
              </a:rPr>
              <a:t>César Soto-Valero</a:t>
            </a:r>
            <a:r>
              <a:rPr lang="en-GB" sz="1100" dirty="0">
                <a:solidFill>
                  <a:schemeClr val="lt1"/>
                </a:solidFill>
                <a:latin typeface="Roboto Light" panose="02000000000000000000" pitchFamily="2" charset="0"/>
                <a:ea typeface="Roboto Light" panose="02000000000000000000" pitchFamily="2" charset="0"/>
              </a:rPr>
              <a:t>, Thomas Durieux, Nicolas </a:t>
            </a:r>
            <a:r>
              <a:rPr lang="en-GB" sz="1100" dirty="0" err="1">
                <a:solidFill>
                  <a:schemeClr val="lt1"/>
                </a:solidFill>
                <a:latin typeface="Roboto Light" panose="02000000000000000000" pitchFamily="2" charset="0"/>
                <a:ea typeface="Roboto Light" panose="02000000000000000000" pitchFamily="2" charset="0"/>
              </a:rPr>
              <a:t>Harrand</a:t>
            </a:r>
            <a:r>
              <a:rPr lang="en-GB" sz="1100" dirty="0">
                <a:solidFill>
                  <a:schemeClr val="lt1"/>
                </a:solidFill>
                <a:latin typeface="Roboto Light" panose="02000000000000000000" pitchFamily="2" charset="0"/>
                <a:ea typeface="Roboto Light" panose="02000000000000000000" pitchFamily="2" charset="0"/>
              </a:rPr>
              <a:t>, and Benoit </a:t>
            </a:r>
            <a:r>
              <a:rPr lang="en-GB" sz="1100" dirty="0" err="1">
                <a:solidFill>
                  <a:schemeClr val="lt1"/>
                </a:solidFill>
                <a:latin typeface="Roboto Light" panose="02000000000000000000" pitchFamily="2" charset="0"/>
                <a:ea typeface="Roboto Light" panose="02000000000000000000" pitchFamily="2" charset="0"/>
              </a:rPr>
              <a:t>Baudry</a:t>
            </a:r>
            <a:endParaRPr lang="en-SE" sz="1100" dirty="0">
              <a:solidFill>
                <a:schemeClr val="lt1"/>
              </a:solidFill>
              <a:latin typeface="Roboto Light" panose="02000000000000000000" pitchFamily="2" charset="0"/>
              <a:ea typeface="Roboto Light" panose="02000000000000000000" pitchFamily="2" charset="0"/>
            </a:endParaRPr>
          </a:p>
          <a:p>
            <a:pPr marL="457200" indent="-361950">
              <a:lnSpc>
                <a:spcPct val="150000"/>
              </a:lnSpc>
              <a:buClr>
                <a:schemeClr val="lt1"/>
              </a:buClr>
              <a:buSzPts val="2100"/>
              <a:buFont typeface="+mj-lt"/>
              <a:buAutoNum type="arabicPeriod" startAt="4"/>
            </a:pPr>
            <a:r>
              <a:rPr lang="en-GB" dirty="0">
                <a:solidFill>
                  <a:srgbClr val="FFD966"/>
                </a:solidFill>
                <a:latin typeface="Equity Text A" pitchFamily="2" charset="77"/>
                <a:ea typeface="Roboto"/>
              </a:rPr>
              <a:t>The Emergence of Software Diversity in Maven Central. </a:t>
            </a:r>
            <a:r>
              <a:rPr lang="en-SE" i="1" dirty="0">
                <a:solidFill>
                  <a:schemeClr val="lt1"/>
                </a:solidFill>
                <a:latin typeface="Equity Text A" pitchFamily="2" charset="77"/>
                <a:ea typeface="Roboto"/>
                <a:cs typeface="Arial"/>
              </a:rPr>
              <a:t>MSR</a:t>
            </a:r>
            <a:r>
              <a:rPr lang="en-SE" dirty="0">
                <a:solidFill>
                  <a:schemeClr val="lt1"/>
                </a:solidFill>
                <a:latin typeface="Equity Text A" pitchFamily="2" charset="77"/>
                <a:ea typeface="Roboto"/>
                <a:cs typeface="Arial"/>
              </a:rPr>
              <a:t>, 2019.</a:t>
            </a:r>
          </a:p>
          <a:p>
            <a:pPr marL="95250">
              <a:lnSpc>
                <a:spcPct val="150000"/>
              </a:lnSpc>
              <a:buClr>
                <a:schemeClr val="lt1"/>
              </a:buClr>
              <a:buSzPts val="2100"/>
            </a:pPr>
            <a:r>
              <a:rPr lang="en-GB" dirty="0">
                <a:solidFill>
                  <a:schemeClr val="lt1"/>
                </a:solidFill>
                <a:latin typeface="Equity Text A" pitchFamily="2" charset="77"/>
                <a:ea typeface="Roboto"/>
              </a:rPr>
              <a:t>        </a:t>
            </a:r>
            <a:r>
              <a:rPr lang="en-GB" sz="1100" b="1" dirty="0">
                <a:solidFill>
                  <a:schemeClr val="lt1"/>
                </a:solidFill>
                <a:latin typeface="Roboto Black" panose="02000000000000000000" pitchFamily="2" charset="0"/>
                <a:ea typeface="Roboto Black" panose="02000000000000000000" pitchFamily="2" charset="0"/>
              </a:rPr>
              <a:t>César Soto-Valero</a:t>
            </a:r>
            <a:r>
              <a:rPr lang="en-GB" sz="1100" dirty="0">
                <a:solidFill>
                  <a:schemeClr val="lt1"/>
                </a:solidFill>
                <a:latin typeface="Roboto Light" panose="02000000000000000000" pitchFamily="2" charset="0"/>
                <a:ea typeface="Roboto Light" panose="02000000000000000000" pitchFamily="2" charset="0"/>
              </a:rPr>
              <a:t>, Amine </a:t>
            </a:r>
            <a:r>
              <a:rPr lang="en-GB" sz="1100" dirty="0" err="1">
                <a:solidFill>
                  <a:schemeClr val="lt1"/>
                </a:solidFill>
                <a:latin typeface="Roboto Light" panose="02000000000000000000" pitchFamily="2" charset="0"/>
                <a:ea typeface="Roboto Light" panose="02000000000000000000" pitchFamily="2" charset="0"/>
              </a:rPr>
              <a:t>Benelallam</a:t>
            </a:r>
            <a:r>
              <a:rPr lang="en-GB" sz="1100" dirty="0">
                <a:solidFill>
                  <a:schemeClr val="lt1"/>
                </a:solidFill>
                <a:latin typeface="Roboto Light" panose="02000000000000000000" pitchFamily="2" charset="0"/>
                <a:ea typeface="Roboto Light" panose="02000000000000000000" pitchFamily="2" charset="0"/>
              </a:rPr>
              <a:t>, Nicolas </a:t>
            </a:r>
            <a:r>
              <a:rPr lang="en-GB" sz="1100" dirty="0" err="1">
                <a:solidFill>
                  <a:schemeClr val="lt1"/>
                </a:solidFill>
                <a:latin typeface="Roboto Light" panose="02000000000000000000" pitchFamily="2" charset="0"/>
                <a:ea typeface="Roboto Light" panose="02000000000000000000" pitchFamily="2" charset="0"/>
              </a:rPr>
              <a:t>Harrand</a:t>
            </a:r>
            <a:r>
              <a:rPr lang="en-GB" sz="1100" dirty="0">
                <a:solidFill>
                  <a:schemeClr val="lt1"/>
                </a:solidFill>
                <a:latin typeface="Roboto Light" panose="02000000000000000000" pitchFamily="2" charset="0"/>
                <a:ea typeface="Roboto Light" panose="02000000000000000000" pitchFamily="2" charset="0"/>
              </a:rPr>
              <a:t>, Olivier </a:t>
            </a:r>
            <a:r>
              <a:rPr lang="en-GB" sz="1100" dirty="0" err="1">
                <a:solidFill>
                  <a:schemeClr val="lt1"/>
                </a:solidFill>
                <a:latin typeface="Roboto Light" panose="02000000000000000000" pitchFamily="2" charset="0"/>
                <a:ea typeface="Roboto Light" panose="02000000000000000000" pitchFamily="2" charset="0"/>
              </a:rPr>
              <a:t>Barais</a:t>
            </a:r>
            <a:r>
              <a:rPr lang="en-GB" sz="1100" dirty="0">
                <a:solidFill>
                  <a:schemeClr val="lt1"/>
                </a:solidFill>
                <a:latin typeface="Roboto Light" panose="02000000000000000000" pitchFamily="2" charset="0"/>
                <a:ea typeface="Roboto Light" panose="02000000000000000000" pitchFamily="2" charset="0"/>
              </a:rPr>
              <a:t>, and Benoit </a:t>
            </a:r>
            <a:r>
              <a:rPr lang="en-GB" sz="1100" dirty="0" err="1">
                <a:solidFill>
                  <a:schemeClr val="lt1"/>
                </a:solidFill>
                <a:latin typeface="Roboto Light" panose="02000000000000000000" pitchFamily="2" charset="0"/>
                <a:ea typeface="Roboto Light" panose="02000000000000000000" pitchFamily="2" charset="0"/>
              </a:rPr>
              <a:t>Baudry</a:t>
            </a:r>
            <a:endParaRPr lang="en-SE" sz="1100" dirty="0">
              <a:solidFill>
                <a:schemeClr val="lt1"/>
              </a:solidFill>
              <a:latin typeface="Roboto Light" panose="02000000000000000000" pitchFamily="2" charset="0"/>
              <a:ea typeface="Roboto Light" panose="02000000000000000000" pitchFamily="2" charset="0"/>
            </a:endParaRPr>
          </a:p>
          <a:p>
            <a:pPr marL="457200" indent="-361950">
              <a:lnSpc>
                <a:spcPct val="150000"/>
              </a:lnSpc>
              <a:buClr>
                <a:schemeClr val="lt1"/>
              </a:buClr>
              <a:buSzPts val="2100"/>
              <a:buFont typeface="+mj-lt"/>
              <a:buAutoNum type="arabicPeriod" startAt="5"/>
            </a:pPr>
            <a:r>
              <a:rPr lang="en-GB" dirty="0">
                <a:solidFill>
                  <a:srgbClr val="FFD966"/>
                </a:solidFill>
                <a:latin typeface="Equity Text A" pitchFamily="2" charset="77"/>
                <a:ea typeface="Roboto"/>
              </a:rPr>
              <a:t>The Multibillion Dollar Software Supply Chain of Ethereum</a:t>
            </a:r>
            <a:r>
              <a:rPr lang="en-SE" dirty="0">
                <a:solidFill>
                  <a:schemeClr val="lt1"/>
                </a:solidFill>
                <a:latin typeface="Equity Text A" pitchFamily="2" charset="77"/>
                <a:ea typeface="Roboto"/>
                <a:cs typeface="Arial"/>
              </a:rPr>
              <a:t>. </a:t>
            </a:r>
            <a:r>
              <a:rPr lang="en-SE" i="1" dirty="0">
                <a:solidFill>
                  <a:schemeClr val="lt1"/>
                </a:solidFill>
                <a:latin typeface="Equity Text A" pitchFamily="2" charset="77"/>
                <a:ea typeface="Roboto"/>
                <a:cs typeface="Arial"/>
              </a:rPr>
              <a:t>IEEE Computer</a:t>
            </a:r>
            <a:r>
              <a:rPr lang="en-SE" dirty="0">
                <a:solidFill>
                  <a:schemeClr val="lt1"/>
                </a:solidFill>
                <a:latin typeface="Equity Text A" pitchFamily="2" charset="77"/>
                <a:ea typeface="Roboto"/>
                <a:cs typeface="Arial"/>
              </a:rPr>
              <a:t>, 2022.</a:t>
            </a:r>
          </a:p>
          <a:p>
            <a:pPr marL="95250">
              <a:lnSpc>
                <a:spcPct val="150000"/>
              </a:lnSpc>
              <a:buClr>
                <a:schemeClr val="lt1"/>
              </a:buClr>
              <a:buSzPts val="2100"/>
            </a:pPr>
            <a:r>
              <a:rPr lang="en-GB" dirty="0">
                <a:solidFill>
                  <a:schemeClr val="lt1"/>
                </a:solidFill>
                <a:latin typeface="Equity Text A" pitchFamily="2" charset="77"/>
                <a:ea typeface="Roboto"/>
                <a:cs typeface="Arial"/>
              </a:rPr>
              <a:t>        </a:t>
            </a:r>
            <a:r>
              <a:rPr lang="en-GB" sz="1100" b="1" dirty="0">
                <a:solidFill>
                  <a:schemeClr val="lt1"/>
                </a:solidFill>
                <a:latin typeface="Roboto Black" panose="02000000000000000000" pitchFamily="2" charset="0"/>
                <a:ea typeface="Roboto Black" panose="02000000000000000000" pitchFamily="2" charset="0"/>
              </a:rPr>
              <a:t>César Soto-Valero</a:t>
            </a:r>
            <a:r>
              <a:rPr lang="en-GB" sz="1100" dirty="0">
                <a:solidFill>
                  <a:schemeClr val="lt1"/>
                </a:solidFill>
                <a:latin typeface="Roboto Light" panose="02000000000000000000" pitchFamily="2" charset="0"/>
                <a:ea typeface="Roboto Light" panose="02000000000000000000" pitchFamily="2" charset="0"/>
              </a:rPr>
              <a:t>, Martin </a:t>
            </a:r>
            <a:r>
              <a:rPr lang="en-GB" sz="1100" dirty="0" err="1">
                <a:solidFill>
                  <a:schemeClr val="lt1"/>
                </a:solidFill>
                <a:latin typeface="Roboto Light" panose="02000000000000000000" pitchFamily="2" charset="0"/>
                <a:ea typeface="Roboto Light" panose="02000000000000000000" pitchFamily="2" charset="0"/>
              </a:rPr>
              <a:t>Monperrus</a:t>
            </a:r>
            <a:r>
              <a:rPr lang="en-GB" sz="1100" dirty="0">
                <a:solidFill>
                  <a:schemeClr val="lt1"/>
                </a:solidFill>
                <a:latin typeface="Roboto Light" panose="02000000000000000000" pitchFamily="2" charset="0"/>
                <a:ea typeface="Roboto Light" panose="02000000000000000000" pitchFamily="2" charset="0"/>
              </a:rPr>
              <a:t>, and Benoit </a:t>
            </a:r>
            <a:r>
              <a:rPr lang="en-GB" sz="1100" dirty="0" err="1">
                <a:solidFill>
                  <a:schemeClr val="lt1"/>
                </a:solidFill>
                <a:latin typeface="Roboto Light" panose="02000000000000000000" pitchFamily="2" charset="0"/>
                <a:ea typeface="Roboto Light" panose="02000000000000000000" pitchFamily="2" charset="0"/>
              </a:rPr>
              <a:t>Baudry</a:t>
            </a:r>
            <a:endParaRPr lang="en-SE" sz="1100" dirty="0">
              <a:solidFill>
                <a:schemeClr val="lt1"/>
              </a:solidFill>
              <a:latin typeface="Roboto Light" panose="02000000000000000000" pitchFamily="2" charset="0"/>
              <a:ea typeface="Roboto Light" panose="02000000000000000000" pitchFamily="2" charset="0"/>
            </a:endParaRPr>
          </a:p>
          <a:p>
            <a:pPr marL="457200" indent="-361950">
              <a:lnSpc>
                <a:spcPct val="150000"/>
              </a:lnSpc>
              <a:buClr>
                <a:schemeClr val="lt1"/>
              </a:buClr>
              <a:buSzPts val="2100"/>
              <a:buFont typeface="+mj-lt"/>
              <a:buAutoNum type="arabicPeriod" startAt="6"/>
            </a:pPr>
            <a:r>
              <a:rPr lang="en-GB" dirty="0">
                <a:solidFill>
                  <a:srgbClr val="FFD966"/>
                </a:solidFill>
                <a:latin typeface="Equity Text A" pitchFamily="2" charset="77"/>
                <a:ea typeface="Roboto"/>
              </a:rPr>
              <a:t>Automatic Specialization of Third-Party Java Dependencies. </a:t>
            </a:r>
            <a:r>
              <a:rPr lang="en-SE" i="1" dirty="0">
                <a:solidFill>
                  <a:schemeClr val="lt1"/>
                </a:solidFill>
                <a:latin typeface="Equity Text A" pitchFamily="2" charset="77"/>
                <a:ea typeface="Roboto"/>
                <a:cs typeface="Arial"/>
              </a:rPr>
              <a:t>TSE (under major revision)</a:t>
            </a:r>
            <a:r>
              <a:rPr lang="en-SE" dirty="0">
                <a:solidFill>
                  <a:schemeClr val="lt1"/>
                </a:solidFill>
                <a:latin typeface="Equity Text A" pitchFamily="2" charset="77"/>
                <a:ea typeface="Roboto"/>
                <a:cs typeface="Arial"/>
              </a:rPr>
              <a:t>, 2023.</a:t>
            </a:r>
          </a:p>
          <a:p>
            <a:pPr marL="95250">
              <a:lnSpc>
                <a:spcPct val="150000"/>
              </a:lnSpc>
              <a:buClr>
                <a:schemeClr val="lt1"/>
              </a:buClr>
              <a:buSzPts val="2100"/>
            </a:pPr>
            <a:r>
              <a:rPr lang="en-GB" dirty="0">
                <a:solidFill>
                  <a:schemeClr val="lt1"/>
                </a:solidFill>
                <a:latin typeface="Equity Text A" pitchFamily="2" charset="77"/>
                <a:ea typeface="Roboto"/>
                <a:cs typeface="Arial"/>
              </a:rPr>
              <a:t>        </a:t>
            </a:r>
            <a:r>
              <a:rPr lang="en-GB" sz="1100" b="1" dirty="0">
                <a:solidFill>
                  <a:schemeClr val="lt1"/>
                </a:solidFill>
                <a:latin typeface="Roboto Black" panose="02000000000000000000" pitchFamily="2" charset="0"/>
                <a:ea typeface="Roboto Black" panose="02000000000000000000" pitchFamily="2" charset="0"/>
              </a:rPr>
              <a:t>César Soto-Valero</a:t>
            </a:r>
            <a:r>
              <a:rPr lang="en-GB" sz="1100" dirty="0">
                <a:solidFill>
                  <a:schemeClr val="lt1"/>
                </a:solidFill>
                <a:latin typeface="Roboto Light" panose="02000000000000000000" pitchFamily="2" charset="0"/>
                <a:ea typeface="Roboto Light" panose="02000000000000000000" pitchFamily="2" charset="0"/>
              </a:rPr>
              <a:t>, Deepika Tiwari, Tim Toady, and Benoit </a:t>
            </a:r>
            <a:r>
              <a:rPr lang="en-GB" sz="1100" dirty="0" err="1">
                <a:solidFill>
                  <a:schemeClr val="lt1"/>
                </a:solidFill>
                <a:latin typeface="Roboto Light" panose="02000000000000000000" pitchFamily="2" charset="0"/>
                <a:ea typeface="Roboto Light" panose="02000000000000000000" pitchFamily="2" charset="0"/>
              </a:rPr>
              <a:t>Baudry</a:t>
            </a:r>
            <a:endParaRPr lang="en-SE" sz="1100" dirty="0">
              <a:solidFill>
                <a:schemeClr val="lt1"/>
              </a:solidFill>
              <a:latin typeface="Roboto Light" panose="02000000000000000000" pitchFamily="2" charset="0"/>
              <a:ea typeface="Roboto Light" panose="02000000000000000000" pitchFamily="2" charset="0"/>
            </a:endParaRPr>
          </a:p>
          <a:p>
            <a:pPr marL="457200" indent="-361950">
              <a:lnSpc>
                <a:spcPct val="150000"/>
              </a:lnSpc>
              <a:buClr>
                <a:schemeClr val="lt1"/>
              </a:buClr>
              <a:buSzPts val="2100"/>
              <a:buFont typeface="Roboto"/>
              <a:buChar char="●"/>
            </a:pPr>
            <a:endParaRPr lang="en-US" dirty="0">
              <a:solidFill>
                <a:schemeClr val="lt1"/>
              </a:solidFill>
              <a:latin typeface="Equity Text A" pitchFamily="2" charset="77"/>
              <a:ea typeface="Roboto"/>
              <a:cs typeface="Arial"/>
            </a:endParaRPr>
          </a:p>
        </p:txBody>
      </p:sp>
      <p:sp>
        <p:nvSpPr>
          <p:cNvPr id="2" name="Google Shape;99;g10f0a995c24_0_21">
            <a:extLst>
              <a:ext uri="{FF2B5EF4-FFF2-40B4-BE49-F238E27FC236}">
                <a16:creationId xmlns:a16="http://schemas.microsoft.com/office/drawing/2014/main" id="{83839ACF-4020-50BB-AAF5-7B56BA2C2909}"/>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Publications</a:t>
            </a:r>
          </a:p>
        </p:txBody>
      </p:sp>
      <p:pic>
        <p:nvPicPr>
          <p:cNvPr id="4" name="Picture 3">
            <a:extLst>
              <a:ext uri="{FF2B5EF4-FFF2-40B4-BE49-F238E27FC236}">
                <a16:creationId xmlns:a16="http://schemas.microsoft.com/office/drawing/2014/main" id="{99103C51-798A-D42E-D657-32535900B1EA}"/>
              </a:ext>
            </a:extLst>
          </p:cNvPr>
          <p:cNvPicPr>
            <a:picLocks noChangeAspect="1"/>
          </p:cNvPicPr>
          <p:nvPr/>
        </p:nvPicPr>
        <p:blipFill>
          <a:blip r:embed="rId3"/>
          <a:stretch>
            <a:fillRect/>
          </a:stretch>
        </p:blipFill>
        <p:spPr>
          <a:xfrm>
            <a:off x="8046185" y="168869"/>
            <a:ext cx="864261" cy="864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1" normalizeH="0" baseline="0" noProof="0">
              <a:ln>
                <a:noFill/>
              </a:ln>
              <a:solidFill>
                <a:prstClr val="black"/>
              </a:solidFill>
              <a:effectLst/>
              <a:uLnTx/>
              <a:uFillTx/>
              <a:latin typeface="Arial"/>
            </a:endParaRPr>
          </a:p>
        </p:txBody>
      </p:sp>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Three papers that I love</a:t>
            </a:r>
          </a:p>
        </p:txBody>
      </p:sp>
      <p:sp>
        <p:nvSpPr>
          <p:cNvPr id="7" name="TextBox 6">
            <a:extLst>
              <a:ext uri="{FF2B5EF4-FFF2-40B4-BE49-F238E27FC236}">
                <a16:creationId xmlns:a16="http://schemas.microsoft.com/office/drawing/2014/main" id="{77837E90-B18B-1E4A-A4F6-A470D7AC28F6}"/>
              </a:ext>
            </a:extLst>
          </p:cNvPr>
          <p:cNvSpPr txBox="1"/>
          <p:nvPr/>
        </p:nvSpPr>
        <p:spPr>
          <a:xfrm>
            <a:off x="479524" y="1423083"/>
            <a:ext cx="7115286" cy="379591"/>
          </a:xfrm>
          <a:prstGeom prst="rect">
            <a:avLst/>
          </a:prstGeom>
          <a:noFill/>
        </p:spPr>
        <p:txBody>
          <a:bodyPr wrap="square">
            <a:spAutoFit/>
          </a:bodyPr>
          <a:lstStyle/>
          <a:p>
            <a:pPr marL="342900" indent="-342900">
              <a:lnSpc>
                <a:spcPct val="150000"/>
              </a:lnSpc>
              <a:buClr>
                <a:schemeClr val="bg1"/>
              </a:buClr>
              <a:buFont typeface="+mj-lt"/>
              <a:buAutoNum type="arabicPeriod"/>
            </a:pPr>
            <a:r>
              <a:rPr lang="en-GB" b="1" dirty="0">
                <a:solidFill>
                  <a:srgbClr val="FFC000"/>
                </a:solidFill>
                <a:latin typeface="Roboto" panose="02000000000000000000" pitchFamily="2" charset="0"/>
                <a:ea typeface="Roboto" panose="02000000000000000000" pitchFamily="2" charset="0"/>
              </a:rPr>
              <a:t>[USENIX 2019] </a:t>
            </a:r>
            <a:r>
              <a:rPr lang="en-GB" b="1" dirty="0">
                <a:solidFill>
                  <a:schemeClr val="bg1"/>
                </a:solidFill>
                <a:latin typeface="Roboto" panose="02000000000000000000" pitchFamily="2" charset="0"/>
                <a:ea typeface="Roboto" panose="02000000000000000000" pitchFamily="2" charset="0"/>
              </a:rPr>
              <a:t>RAZOR: A Framework for Post-deployment Software Debloating</a:t>
            </a:r>
            <a:endParaRPr lang="en-SE" sz="1100" b="1" dirty="0">
              <a:solidFill>
                <a:schemeClr val="bg1"/>
              </a:solidFill>
              <a:latin typeface="Roboto" panose="02000000000000000000" pitchFamily="2" charset="0"/>
              <a:ea typeface="Roboto" panose="02000000000000000000" pitchFamily="2" charset="0"/>
            </a:endParaRPr>
          </a:p>
        </p:txBody>
      </p:sp>
      <p:sp>
        <p:nvSpPr>
          <p:cNvPr id="2" name="Google Shape;116;g15a319e5189_0_0">
            <a:extLst>
              <a:ext uri="{FF2B5EF4-FFF2-40B4-BE49-F238E27FC236}">
                <a16:creationId xmlns:a16="http://schemas.microsoft.com/office/drawing/2014/main" id="{41650484-8B89-1DA3-03AD-2B07EA252771}"/>
              </a:ext>
            </a:extLst>
          </p:cNvPr>
          <p:cNvSpPr txBox="1"/>
          <p:nvPr/>
        </p:nvSpPr>
        <p:spPr>
          <a:xfrm>
            <a:off x="720925" y="1848016"/>
            <a:ext cx="4121063" cy="2277516"/>
          </a:xfrm>
          <a:prstGeom prst="rect">
            <a:avLst/>
          </a:prstGeom>
          <a:noFill/>
          <a:ln>
            <a:noFill/>
          </a:ln>
        </p:spPr>
        <p:txBody>
          <a:bodyPr spcFirstLastPara="1" wrap="square" lIns="91425" tIns="91425" rIns="91425" bIns="91425" anchor="t" anchorCtr="0">
            <a:spAutoFit/>
          </a:bodyPr>
          <a:lstStyle/>
          <a:p>
            <a:pPr marL="95250" marR="0" lvl="0" algn="l" rtl="0">
              <a:lnSpc>
                <a:spcPct val="150000"/>
              </a:lnSpc>
              <a:spcBef>
                <a:spcPts val="0"/>
              </a:spcBef>
              <a:spcAft>
                <a:spcPts val="1200"/>
              </a:spcAft>
              <a:buClr>
                <a:schemeClr val="lt1"/>
              </a:buClr>
              <a:buSzPts val="2100"/>
            </a:pPr>
            <a:r>
              <a:rPr lang="en-US" sz="1800" dirty="0">
                <a:solidFill>
                  <a:schemeClr val="tx1"/>
                </a:solidFill>
                <a:highlight>
                  <a:srgbClr val="FFD966"/>
                </a:highlight>
                <a:latin typeface="Equity Text A" pitchFamily="2" charset="77"/>
                <a:ea typeface="Roboto"/>
                <a:cs typeface="Roboto"/>
                <a:sym typeface="Roboto"/>
              </a:rPr>
              <a:t>Relevance</a:t>
            </a:r>
          </a:p>
          <a:p>
            <a:pPr marL="312738" indent="-217488">
              <a:spcAft>
                <a:spcPts val="1800"/>
              </a:spcAft>
              <a:buClr>
                <a:schemeClr val="lt1"/>
              </a:buClr>
              <a:buSzPts val="2100"/>
              <a:buFont typeface="Arial" panose="020B0604020202020204" pitchFamily="34" charset="0"/>
              <a:buChar char="•"/>
            </a:pPr>
            <a:r>
              <a:rPr lang="en-US" sz="1800" dirty="0">
                <a:solidFill>
                  <a:schemeClr val="bg1"/>
                </a:solidFill>
                <a:latin typeface="Equity Text A" pitchFamily="2" charset="77"/>
                <a:ea typeface="Roboto"/>
                <a:cs typeface="Roboto"/>
                <a:sym typeface="Roboto"/>
              </a:rPr>
              <a:t>Code reduction for deployed binaries</a:t>
            </a:r>
          </a:p>
          <a:p>
            <a:pPr marL="312738" indent="-217488">
              <a:spcAft>
                <a:spcPts val="1800"/>
              </a:spcAft>
              <a:buClr>
                <a:schemeClr val="lt1"/>
              </a:buClr>
              <a:buSzPts val="2100"/>
              <a:buFont typeface="Arial" panose="020B0604020202020204" pitchFamily="34" charset="0"/>
              <a:buChar char="•"/>
            </a:pPr>
            <a:r>
              <a:rPr lang="en-US" sz="1800" dirty="0">
                <a:solidFill>
                  <a:schemeClr val="bg1"/>
                </a:solidFill>
                <a:latin typeface="Equity Text A" pitchFamily="2" charset="77"/>
                <a:ea typeface="Roboto"/>
                <a:cs typeface="Roboto"/>
                <a:sym typeface="Roboto"/>
              </a:rPr>
              <a:t>Evaluated on Firefox &amp; </a:t>
            </a:r>
            <a:r>
              <a:rPr lang="en-GB" sz="1800" dirty="0" err="1">
                <a:solidFill>
                  <a:schemeClr val="bg1"/>
                </a:solidFill>
                <a:latin typeface="Equity Text A" pitchFamily="2" charset="77"/>
                <a:ea typeface="Roboto"/>
                <a:cs typeface="Roboto"/>
              </a:rPr>
              <a:t>FoxitReader</a:t>
            </a:r>
            <a:endParaRPr lang="en-GB" sz="1800" dirty="0">
              <a:solidFill>
                <a:schemeClr val="bg1"/>
              </a:solidFill>
              <a:latin typeface="Equity Text A" pitchFamily="2" charset="77"/>
              <a:ea typeface="Roboto"/>
              <a:cs typeface="Roboto"/>
            </a:endParaRPr>
          </a:p>
          <a:p>
            <a:pPr marL="312738" indent="-217488">
              <a:spcAft>
                <a:spcPts val="1800"/>
              </a:spcAft>
              <a:buClr>
                <a:schemeClr val="lt1"/>
              </a:buClr>
              <a:buSzPts val="2100"/>
              <a:buFont typeface="Arial" panose="020B0604020202020204" pitchFamily="34" charset="0"/>
              <a:buChar char="•"/>
            </a:pPr>
            <a:r>
              <a:rPr lang="en-US" sz="1800" dirty="0">
                <a:solidFill>
                  <a:schemeClr val="bg1"/>
                </a:solidFill>
                <a:latin typeface="Equity Text A" pitchFamily="2" charset="77"/>
                <a:ea typeface="Roboto"/>
                <a:cs typeface="Roboto"/>
                <a:sym typeface="Roboto"/>
              </a:rPr>
              <a:t>70% code reduction</a:t>
            </a:r>
            <a:endParaRPr sz="1800" dirty="0">
              <a:solidFill>
                <a:schemeClr val="bg1"/>
              </a:solidFill>
              <a:latin typeface="Equity Text A" pitchFamily="2" charset="77"/>
              <a:ea typeface="Roboto"/>
              <a:cs typeface="Roboto"/>
              <a:sym typeface="Roboto"/>
            </a:endParaRPr>
          </a:p>
        </p:txBody>
      </p:sp>
    </p:spTree>
    <p:extLst>
      <p:ext uri="{BB962C8B-B14F-4D97-AF65-F5344CB8AC3E}">
        <p14:creationId xmlns:p14="http://schemas.microsoft.com/office/powerpoint/2010/main" val="101125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0" name="CustomShape 1"/>
          <p:cNvSpPr/>
          <p:nvPr/>
        </p:nvSpPr>
        <p:spPr>
          <a:xfrm>
            <a:off x="6926760" y="4767120"/>
            <a:ext cx="20563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23F0D-799A-4507-A598-1A50F983F1A0}" type="slidenum">
              <a:rPr lang="en-SE" sz="900" kern="1200" spc="-1" smtClean="0">
                <a:solidFill>
                  <a:srgbClr val="847F7F"/>
                </a:solidFill>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lang="en-US" sz="900" kern="1200" spc="-1" dirty="0">
              <a:solidFill>
                <a:srgbClr val="847F7F"/>
              </a:solidFill>
              <a:latin typeface="BITSTREAM VERA SANS MONO"/>
              <a:ea typeface="Palatino"/>
            </a:endParaRPr>
          </a:p>
        </p:txBody>
      </p:sp>
      <p:pic>
        <p:nvPicPr>
          <p:cNvPr id="472" name="Picture 7_1"/>
          <p:cNvPicPr/>
          <p:nvPr/>
        </p:nvPicPr>
        <p:blipFill>
          <a:blip r:embed="rId3"/>
          <a:stretch/>
        </p:blipFill>
        <p:spPr>
          <a:xfrm>
            <a:off x="432360" y="3543840"/>
            <a:ext cx="5950800" cy="1381320"/>
          </a:xfrm>
          <a:prstGeom prst="rect">
            <a:avLst/>
          </a:prstGeom>
          <a:ln>
            <a:noFill/>
          </a:ln>
        </p:spPr>
      </p:pic>
      <p:sp>
        <p:nvSpPr>
          <p:cNvPr id="473" name="CustomShape 3"/>
          <p:cNvSpPr/>
          <p:nvPr/>
        </p:nvSpPr>
        <p:spPr>
          <a:xfrm>
            <a:off x="4592160" y="4251600"/>
            <a:ext cx="1662480" cy="209880"/>
          </a:xfrm>
          <a:prstGeom prst="ellipse">
            <a:avLst/>
          </a:prstGeom>
          <a:noFill/>
          <a:ln w="28440">
            <a:solidFill>
              <a:srgbClr val="C00000"/>
            </a:solidFill>
          </a:ln>
        </p:spPr>
        <p:style>
          <a:lnRef idx="2">
            <a:schemeClr val="accent1">
              <a:shade val="50000"/>
            </a:schemeClr>
          </a:lnRef>
          <a:fillRef idx="1">
            <a:schemeClr val="accent1"/>
          </a:fillRef>
          <a:effectRef idx="0">
            <a:schemeClr val="accent1"/>
          </a:effectRef>
          <a:fontRef idx="minor"/>
        </p:style>
      </p:sp>
      <p:grpSp>
        <p:nvGrpSpPr>
          <p:cNvPr id="474" name="Group 4"/>
          <p:cNvGrpSpPr/>
          <p:nvPr/>
        </p:nvGrpSpPr>
        <p:grpSpPr>
          <a:xfrm>
            <a:off x="5100120" y="2312280"/>
            <a:ext cx="1959120" cy="1002240"/>
            <a:chOff x="5100120" y="2312280"/>
            <a:chExt cx="1959120" cy="1002240"/>
          </a:xfrm>
        </p:grpSpPr>
        <p:sp>
          <p:nvSpPr>
            <p:cNvPr id="475" name="CustomShape 5"/>
            <p:cNvSpPr/>
            <p:nvPr/>
          </p:nvSpPr>
          <p:spPr>
            <a:xfrm rot="746400">
              <a:off x="5144040" y="2506320"/>
              <a:ext cx="1870920" cy="613800"/>
            </a:xfrm>
            <a:prstGeom prst="rect">
              <a:avLst/>
            </a:prstGeom>
            <a:solidFill>
              <a:schemeClr val="bg1"/>
            </a:solidFill>
            <a:ln>
              <a:noFill/>
            </a:ln>
          </p:spPr>
          <p:style>
            <a:lnRef idx="0">
              <a:scrgbClr r="0" g="0" b="0"/>
            </a:lnRef>
            <a:fillRef idx="0">
              <a:scrgbClr r="0" g="0" b="0"/>
            </a:fillRef>
            <a:effectRef idx="0">
              <a:scrgbClr r="0" g="0" b="0"/>
            </a:effectRef>
            <a:fontRef idx="minor"/>
          </p:style>
        </p:sp>
        <p:pic>
          <p:nvPicPr>
            <p:cNvPr id="476" name="Picture 4_1" descr="GitHub - dependabot/dependabot-core: 🤖 The core logic behind Dependabot&amp;#39;s  update PR creation, and the public issue tracker for all things Dependabot"/>
            <p:cNvPicPr/>
            <p:nvPr/>
          </p:nvPicPr>
          <p:blipFill>
            <a:blip r:embed="rId4"/>
            <a:stretch/>
          </p:blipFill>
          <p:spPr>
            <a:xfrm rot="746400">
              <a:off x="5224320" y="2573640"/>
              <a:ext cx="1700280" cy="484920"/>
            </a:xfrm>
            <a:prstGeom prst="rect">
              <a:avLst/>
            </a:prstGeom>
            <a:ln>
              <a:noFill/>
            </a:ln>
          </p:spPr>
        </p:pic>
      </p:grpSp>
      <p:pic>
        <p:nvPicPr>
          <p:cNvPr id="477" name="Picture 1_1"/>
          <p:cNvPicPr/>
          <p:nvPr/>
        </p:nvPicPr>
        <p:blipFill>
          <a:blip r:embed="rId5"/>
          <a:stretch/>
        </p:blipFill>
        <p:spPr>
          <a:xfrm>
            <a:off x="1212480" y="2450160"/>
            <a:ext cx="2615400" cy="865440"/>
          </a:xfrm>
          <a:prstGeom prst="rect">
            <a:avLst/>
          </a:prstGeom>
          <a:ln>
            <a:noFill/>
          </a:ln>
        </p:spPr>
      </p:pic>
      <p:sp>
        <p:nvSpPr>
          <p:cNvPr id="3" name="Google Shape;99;g10f0a995c24_0_21">
            <a:extLst>
              <a:ext uri="{FF2B5EF4-FFF2-40B4-BE49-F238E27FC236}">
                <a16:creationId xmlns:a16="http://schemas.microsoft.com/office/drawing/2014/main" id="{BBDF792E-F856-D0E9-4BE0-029FC468D16D}"/>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Longitudinal study</a:t>
            </a:r>
          </a:p>
        </p:txBody>
      </p:sp>
      <p:sp>
        <p:nvSpPr>
          <p:cNvPr id="4" name="CustomShape 2">
            <a:extLst>
              <a:ext uri="{FF2B5EF4-FFF2-40B4-BE49-F238E27FC236}">
                <a16:creationId xmlns:a16="http://schemas.microsoft.com/office/drawing/2014/main" id="{F15F36EF-6F4D-9DBB-1C65-129A2F4F6C96}"/>
              </a:ext>
            </a:extLst>
          </p:cNvPr>
          <p:cNvSpPr/>
          <p:nvPr/>
        </p:nvSpPr>
        <p:spPr>
          <a:xfrm>
            <a:off x="447479" y="1491741"/>
            <a:ext cx="7008869" cy="692467"/>
          </a:xfrm>
          <a:prstGeom prst="rect">
            <a:avLst/>
          </a:prstGeom>
          <a:noFill/>
          <a:ln>
            <a:noFill/>
          </a:ln>
        </p:spPr>
        <p:txBody>
          <a:bodyPr spcFirstLastPara="1" wrap="square" lIns="91425" tIns="91425" rIns="91425" bIns="91425" anchor="t" anchorCtr="0">
            <a:spAutoFit/>
          </a:bodyPr>
          <a:lstStyle/>
          <a:p>
            <a:pPr marL="95250">
              <a:lnSpc>
                <a:spcPct val="150000"/>
              </a:lnSpc>
              <a:buClr>
                <a:schemeClr val="lt1"/>
              </a:buClr>
              <a:buSzPts val="2100"/>
            </a:pPr>
            <a:r>
              <a:rPr lang="en-GB" sz="2200" dirty="0">
                <a:solidFill>
                  <a:srgbClr val="FFD966"/>
                </a:solidFill>
                <a:latin typeface="Equity Text A" pitchFamily="2" charset="77"/>
                <a:ea typeface="Roboto"/>
                <a:cs typeface="Arial"/>
              </a:rPr>
              <a:t>Q: Do developers maintain dependencies that are bloated?</a:t>
            </a:r>
            <a:endParaRPr lang="en-US" sz="2200" dirty="0">
              <a:solidFill>
                <a:srgbClr val="FFD966"/>
              </a:solidFill>
              <a:latin typeface="Equity Text A" pitchFamily="2" charset="77"/>
              <a:ea typeface="Roboto"/>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3" name="CustomShape 1"/>
          <p:cNvSpPr/>
          <p:nvPr/>
        </p:nvSpPr>
        <p:spPr>
          <a:xfrm>
            <a:off x="6926760" y="4767120"/>
            <a:ext cx="20563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502F6-32B5-4338-9FFC-B6C0F099A951}" type="slidenum">
              <a:rPr lang="en-SE" sz="900" kern="1200" spc="-1" smtClean="0">
                <a:solidFill>
                  <a:srgbClr val="847F7F"/>
                </a:solidFill>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lang="en-US" sz="900" kern="1200" spc="-1" dirty="0">
              <a:solidFill>
                <a:srgbClr val="847F7F"/>
              </a:solidFill>
              <a:latin typeface="BITSTREAM VERA SANS MONO"/>
              <a:ea typeface="Palatino"/>
            </a:endParaRPr>
          </a:p>
        </p:txBody>
      </p:sp>
      <p:pic>
        <p:nvPicPr>
          <p:cNvPr id="484" name="Picture 1_0"/>
          <p:cNvPicPr/>
          <p:nvPr/>
        </p:nvPicPr>
        <p:blipFill>
          <a:blip r:embed="rId3"/>
          <a:stretch/>
        </p:blipFill>
        <p:spPr>
          <a:xfrm>
            <a:off x="598320" y="2489760"/>
            <a:ext cx="6535080" cy="1763280"/>
          </a:xfrm>
          <a:prstGeom prst="rect">
            <a:avLst/>
          </a:prstGeom>
          <a:ln>
            <a:noFill/>
          </a:ln>
        </p:spPr>
      </p:pic>
      <p:grpSp>
        <p:nvGrpSpPr>
          <p:cNvPr id="485" name="Group 2"/>
          <p:cNvGrpSpPr/>
          <p:nvPr/>
        </p:nvGrpSpPr>
        <p:grpSpPr>
          <a:xfrm>
            <a:off x="6622920" y="3974400"/>
            <a:ext cx="1921320" cy="791640"/>
            <a:chOff x="6622920" y="3974400"/>
            <a:chExt cx="1921320" cy="791640"/>
          </a:xfrm>
        </p:grpSpPr>
        <p:sp>
          <p:nvSpPr>
            <p:cNvPr id="486" name="CustomShape 3"/>
            <p:cNvSpPr/>
            <p:nvPr/>
          </p:nvSpPr>
          <p:spPr>
            <a:xfrm rot="21267600">
              <a:off x="6648120" y="4063320"/>
              <a:ext cx="1870920" cy="613800"/>
            </a:xfrm>
            <a:prstGeom prst="rect">
              <a:avLst/>
            </a:prstGeom>
            <a:solidFill>
              <a:schemeClr val="bg1"/>
            </a:solidFill>
            <a:ln>
              <a:noFill/>
            </a:ln>
          </p:spPr>
          <p:style>
            <a:lnRef idx="0">
              <a:scrgbClr r="0" g="0" b="0"/>
            </a:lnRef>
            <a:fillRef idx="0">
              <a:scrgbClr r="0" g="0" b="0"/>
            </a:fillRef>
            <a:effectRef idx="0">
              <a:scrgbClr r="0" g="0" b="0"/>
            </a:effectRef>
            <a:fontRef idx="minor"/>
          </p:style>
        </p:sp>
        <p:pic>
          <p:nvPicPr>
            <p:cNvPr id="487" name="Picture 4_0" descr="GitHub - dependabot/dependabot-core: 🤖 The core logic behind Dependabot&amp;#39;s  update PR creation, and the public issue tracker for all things Dependabot"/>
            <p:cNvPicPr/>
            <p:nvPr/>
          </p:nvPicPr>
          <p:blipFill>
            <a:blip r:embed="rId4"/>
            <a:stretch/>
          </p:blipFill>
          <p:spPr>
            <a:xfrm rot="21267600">
              <a:off x="6729120" y="4130640"/>
              <a:ext cx="1700280" cy="484920"/>
            </a:xfrm>
            <a:prstGeom prst="rect">
              <a:avLst/>
            </a:prstGeom>
            <a:ln>
              <a:noFill/>
            </a:ln>
          </p:spPr>
        </p:pic>
      </p:grpSp>
      <p:sp>
        <p:nvSpPr>
          <p:cNvPr id="489" name="CustomShape 5"/>
          <p:cNvSpPr/>
          <p:nvPr/>
        </p:nvSpPr>
        <p:spPr>
          <a:xfrm>
            <a:off x="822960" y="3142080"/>
            <a:ext cx="3408120" cy="406080"/>
          </a:xfrm>
          <a:prstGeom prst="ellipse">
            <a:avLst/>
          </a:prstGeom>
          <a:noFill/>
          <a:ln w="28440">
            <a:solidFill>
              <a:srgbClr val="C00000"/>
            </a:solidFill>
          </a:ln>
        </p:spPr>
        <p:style>
          <a:lnRef idx="2">
            <a:schemeClr val="accent1">
              <a:shade val="50000"/>
            </a:schemeClr>
          </a:lnRef>
          <a:fillRef idx="1">
            <a:schemeClr val="accent1"/>
          </a:fillRef>
          <a:effectRef idx="0">
            <a:schemeClr val="accent1"/>
          </a:effectRef>
          <a:fontRef idx="minor"/>
        </p:style>
      </p:sp>
      <p:sp>
        <p:nvSpPr>
          <p:cNvPr id="2" name="CustomShape 2">
            <a:extLst>
              <a:ext uri="{FF2B5EF4-FFF2-40B4-BE49-F238E27FC236}">
                <a16:creationId xmlns:a16="http://schemas.microsoft.com/office/drawing/2014/main" id="{9D24BC33-ADB4-35CE-0C07-A4636048212E}"/>
              </a:ext>
            </a:extLst>
          </p:cNvPr>
          <p:cNvSpPr/>
          <p:nvPr/>
        </p:nvSpPr>
        <p:spPr>
          <a:xfrm>
            <a:off x="447479" y="1491741"/>
            <a:ext cx="7008869" cy="692467"/>
          </a:xfrm>
          <a:prstGeom prst="rect">
            <a:avLst/>
          </a:prstGeom>
          <a:noFill/>
          <a:ln>
            <a:noFill/>
          </a:ln>
        </p:spPr>
        <p:txBody>
          <a:bodyPr spcFirstLastPara="1" wrap="square" lIns="91425" tIns="91425" rIns="91425" bIns="91425" anchor="t" anchorCtr="0">
            <a:spAutoFit/>
          </a:bodyPr>
          <a:lstStyle/>
          <a:p>
            <a:pPr marL="95250">
              <a:lnSpc>
                <a:spcPct val="150000"/>
              </a:lnSpc>
              <a:buClr>
                <a:schemeClr val="lt1"/>
              </a:buClr>
              <a:buSzPts val="2100"/>
            </a:pPr>
            <a:r>
              <a:rPr lang="en-GB" sz="2200" dirty="0">
                <a:solidFill>
                  <a:srgbClr val="FFD966"/>
                </a:solidFill>
                <a:latin typeface="Equity Text A" pitchFamily="2" charset="77"/>
                <a:ea typeface="Roboto"/>
                <a:cs typeface="Arial"/>
              </a:rPr>
              <a:t>Q: Do developers maintain dependencies that are bloated?</a:t>
            </a:r>
            <a:endParaRPr lang="en-US" sz="2200" dirty="0">
              <a:solidFill>
                <a:srgbClr val="FFD966"/>
              </a:solidFill>
              <a:latin typeface="Equity Text A" pitchFamily="2" charset="77"/>
              <a:ea typeface="Roboto"/>
              <a:cs typeface="Arial"/>
            </a:endParaRPr>
          </a:p>
        </p:txBody>
      </p:sp>
      <p:sp>
        <p:nvSpPr>
          <p:cNvPr id="3" name="Google Shape;99;g10f0a995c24_0_21">
            <a:extLst>
              <a:ext uri="{FF2B5EF4-FFF2-40B4-BE49-F238E27FC236}">
                <a16:creationId xmlns:a16="http://schemas.microsoft.com/office/drawing/2014/main" id="{9276D2A8-CD1D-0E16-98FF-8DB4D7FF8686}"/>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Result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wheel(1)">
                                      <p:cBhvr>
                                        <p:cTn id="7" dur="20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D8986-8D4C-4686-AA1B-B6D5246D8BA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1" normalizeH="0" baseline="0" noProof="0">
              <a:ln>
                <a:noFill/>
              </a:ln>
              <a:solidFill>
                <a:prstClr val="black"/>
              </a:solidFill>
              <a:effectLst/>
              <a:uLnTx/>
              <a:uFillTx/>
              <a:latin typeface="Arial"/>
            </a:endParaRPr>
          </a:p>
        </p:txBody>
      </p:sp>
      <p:sp>
        <p:nvSpPr>
          <p:cNvPr id="446" name="CustomShape 2"/>
          <p:cNvSpPr/>
          <p:nvPr/>
        </p:nvSpPr>
        <p:spPr>
          <a:xfrm>
            <a:off x="820080" y="1198440"/>
            <a:ext cx="7906610" cy="2769959"/>
          </a:xfrm>
          <a:prstGeom prst="rect">
            <a:avLst/>
          </a:prstGeom>
          <a:noFill/>
          <a:ln>
            <a:noFill/>
          </a:ln>
        </p:spPr>
        <p:txBody>
          <a:bodyPr spcFirstLastPara="1" wrap="square" lIns="91425" tIns="91425" rIns="91425" bIns="91425" anchor="t" anchorCtr="0">
            <a:spAutoFit/>
          </a:bodyPr>
          <a:lstStyle/>
          <a:p>
            <a:pPr marL="457200" indent="-361950">
              <a:lnSpc>
                <a:spcPct val="150000"/>
              </a:lnSpc>
              <a:buClr>
                <a:schemeClr val="lt1"/>
              </a:buClr>
              <a:buSzPts val="2100"/>
              <a:buFont typeface="Roboto"/>
              <a:buChar char="●"/>
            </a:pPr>
            <a:r>
              <a:rPr lang="en-GB" sz="1600" dirty="0">
                <a:solidFill>
                  <a:srgbClr val="FFD966"/>
                </a:solidFill>
                <a:latin typeface="JetBrains Mono" panose="020B0509020102050004" pitchFamily="49" charset="77"/>
                <a:ea typeface="Fira Code" panose="020B0809050000020004" pitchFamily="49" charset="0"/>
                <a:cs typeface="Courier New" panose="02070309020205020404" pitchFamily="49" charset="0"/>
              </a:rPr>
              <a:t>j</a:t>
            </a:r>
            <a:r>
              <a:rPr lang="en-SE" sz="1600" dirty="0">
                <a:solidFill>
                  <a:srgbClr val="FFD966"/>
                </a:solidFill>
                <a:latin typeface="JetBrains Mono" panose="020B0509020102050004" pitchFamily="49" charset="77"/>
                <a:ea typeface="Fira Code" panose="020B0809050000020004" pitchFamily="49" charset="0"/>
                <a:cs typeface="Courier New" panose="02070309020205020404" pitchFamily="49" charset="0"/>
              </a:rPr>
              <a:t>enkins-core</a:t>
            </a:r>
            <a:endParaRPr lang="en-US" sz="1600" dirty="0">
              <a:solidFill>
                <a:srgbClr val="FFD966"/>
              </a:solidFill>
              <a:latin typeface="JetBrains Mono" panose="020B0509020102050004" pitchFamily="49" charset="77"/>
              <a:ea typeface="Fira Code" panose="020B0809050000020004" pitchFamily="49" charset="0"/>
              <a:cs typeface="Courier New" panose="02070309020205020404" pitchFamily="49" charset="0"/>
            </a:endParaRPr>
          </a:p>
          <a:p>
            <a:pPr marL="914400" lvl="1" indent="-361950">
              <a:lnSpc>
                <a:spcPct val="150000"/>
              </a:lnSpc>
              <a:buClr>
                <a:schemeClr val="lt1"/>
              </a:buClr>
              <a:buSzPts val="2100"/>
              <a:buFont typeface="Roboto"/>
              <a:buChar char="○"/>
            </a:pPr>
            <a:r>
              <a:rPr lang="en-GB" sz="1600" dirty="0" err="1">
                <a:solidFill>
                  <a:schemeClr val="lt1"/>
                </a:solidFill>
                <a:latin typeface="JetBrains Mono" panose="020B0509020102050004" pitchFamily="49" charset="77"/>
                <a:ea typeface="Fira Code" panose="020B0809050000020004" pitchFamily="49" charset="0"/>
                <a:cs typeface="Courier New" panose="02070309020205020404" pitchFamily="49" charset="0"/>
              </a:rPr>
              <a:t>org.jvnet.hudson:jtidy</a:t>
            </a:r>
            <a:r>
              <a:rPr lang="en-GB" sz="1600" dirty="0">
                <a:solidFill>
                  <a:schemeClr val="lt1"/>
                </a:solidFill>
                <a:latin typeface="JetBrains Mono" panose="020B0509020102050004" pitchFamily="49" charset="77"/>
                <a:ea typeface="Fira Code" panose="020B0809050000020004" pitchFamily="49" charset="0"/>
                <a:cs typeface="Courier New" panose="02070309020205020404" pitchFamily="49" charset="0"/>
              </a:rPr>
              <a:t> </a:t>
            </a:r>
            <a:r>
              <a:rPr lang="en-GB" sz="2000" dirty="0">
                <a:solidFill>
                  <a:schemeClr val="lt1"/>
                </a:solidFill>
                <a:latin typeface="Equity Text A" pitchFamily="2" charset="77"/>
                <a:ea typeface="Roboto"/>
                <a:cs typeface="Arial"/>
              </a:rPr>
              <a:t>(</a:t>
            </a:r>
            <a:r>
              <a:rPr lang="en-GB" sz="2000" i="1" dirty="0">
                <a:solidFill>
                  <a:schemeClr val="lt1"/>
                </a:solidFill>
                <a:latin typeface="Equity Text A" pitchFamily="2" charset="77"/>
                <a:ea typeface="Roboto"/>
                <a:cs typeface="Arial"/>
              </a:rPr>
              <a:t>direct</a:t>
            </a:r>
            <a:r>
              <a:rPr lang="en-GB" sz="2000" dirty="0">
                <a:solidFill>
                  <a:schemeClr val="lt1"/>
                </a:solidFill>
                <a:latin typeface="Equity Text A" pitchFamily="2" charset="77"/>
                <a:ea typeface="Roboto"/>
                <a:cs typeface="Arial"/>
              </a:rPr>
              <a:t>)</a:t>
            </a:r>
            <a:endParaRPr lang="en-US" sz="20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GB" sz="1600" dirty="0" err="1">
                <a:solidFill>
                  <a:schemeClr val="lt1"/>
                </a:solidFill>
                <a:latin typeface="JetBrains Mono" panose="020B0509020102050004" pitchFamily="49" charset="77"/>
                <a:ea typeface="Fira Code" panose="020B0809050000020004" pitchFamily="49" charset="0"/>
                <a:cs typeface="Courier New" panose="02070309020205020404" pitchFamily="49" charset="0"/>
              </a:rPr>
              <a:t>org.jenkins-ci:constant-pool-scanner</a:t>
            </a:r>
            <a:r>
              <a:rPr lang="en-GB" sz="1600" dirty="0">
                <a:solidFill>
                  <a:schemeClr val="lt1"/>
                </a:solidFill>
                <a:latin typeface="JetBrains Mono" panose="020B0509020102050004" pitchFamily="49" charset="77"/>
                <a:ea typeface="Fira Code" panose="020B0809050000020004" pitchFamily="49" charset="0"/>
                <a:cs typeface="Courier New" panose="02070309020205020404" pitchFamily="49" charset="0"/>
              </a:rPr>
              <a:t> </a:t>
            </a:r>
            <a:r>
              <a:rPr lang="en-GB" sz="2000" dirty="0">
                <a:solidFill>
                  <a:schemeClr val="lt1"/>
                </a:solidFill>
                <a:latin typeface="Equity Text A" pitchFamily="2" charset="77"/>
                <a:ea typeface="Roboto"/>
                <a:cs typeface="Arial"/>
              </a:rPr>
              <a:t>(</a:t>
            </a:r>
            <a:r>
              <a:rPr lang="en-GB" sz="2000" i="1" dirty="0">
                <a:solidFill>
                  <a:schemeClr val="lt1"/>
                </a:solidFill>
                <a:latin typeface="Equity Text A" pitchFamily="2" charset="77"/>
                <a:ea typeface="Roboto"/>
                <a:cs typeface="Arial"/>
              </a:rPr>
              <a:t>transitive</a:t>
            </a:r>
            <a:r>
              <a:rPr lang="en-GB" sz="2000" dirty="0">
                <a:solidFill>
                  <a:schemeClr val="lt1"/>
                </a:solidFill>
                <a:latin typeface="Equity Text A" pitchFamily="2" charset="77"/>
                <a:ea typeface="Roboto"/>
                <a:cs typeface="Arial"/>
              </a:rPr>
              <a:t>)</a:t>
            </a:r>
            <a:endParaRPr lang="en-US" sz="2000" dirty="0">
              <a:solidFill>
                <a:schemeClr val="lt1"/>
              </a:solidFill>
              <a:latin typeface="Equity Text A" pitchFamily="2" charset="77"/>
              <a:ea typeface="Roboto"/>
              <a:cs typeface="Arial"/>
            </a:endParaRPr>
          </a:p>
          <a:p>
            <a:pPr marL="914400" lvl="1" indent="-361950">
              <a:lnSpc>
                <a:spcPct val="150000"/>
              </a:lnSpc>
              <a:buClr>
                <a:schemeClr val="lt1"/>
              </a:buClr>
              <a:buSzPts val="2100"/>
              <a:buFont typeface="Roboto"/>
              <a:buChar char="○"/>
            </a:pPr>
            <a:r>
              <a:rPr lang="en-GB" sz="1600" dirty="0">
                <a:solidFill>
                  <a:schemeClr val="lt1"/>
                </a:solidFill>
                <a:latin typeface="JetBrains Mono" panose="020B0509020102050004" pitchFamily="49" charset="77"/>
                <a:ea typeface="Fira Code" panose="020B0809050000020004" pitchFamily="49" charset="0"/>
                <a:cs typeface="Courier New" panose="02070309020205020404" pitchFamily="49" charset="0"/>
              </a:rPr>
              <a:t>net.i2p.crypto:eddsa </a:t>
            </a:r>
            <a:r>
              <a:rPr lang="en-GB" sz="2000" dirty="0">
                <a:solidFill>
                  <a:schemeClr val="lt1"/>
                </a:solidFill>
                <a:latin typeface="Equity Text A" pitchFamily="2" charset="77"/>
                <a:ea typeface="Roboto"/>
                <a:cs typeface="Arial"/>
              </a:rPr>
              <a:t>(</a:t>
            </a:r>
            <a:r>
              <a:rPr lang="en-GB" sz="2000" i="1" dirty="0">
                <a:solidFill>
                  <a:schemeClr val="lt1"/>
                </a:solidFill>
                <a:latin typeface="Equity Text A" pitchFamily="2" charset="77"/>
                <a:ea typeface="Roboto"/>
                <a:cs typeface="Arial"/>
              </a:rPr>
              <a:t>transitive</a:t>
            </a:r>
            <a:r>
              <a:rPr lang="en-GB" sz="2000" dirty="0">
                <a:solidFill>
                  <a:schemeClr val="lt1"/>
                </a:solidFill>
                <a:latin typeface="Equity Text A" pitchFamily="2" charset="77"/>
                <a:ea typeface="Roboto"/>
                <a:cs typeface="Arial"/>
              </a:rPr>
              <a:t>)</a:t>
            </a:r>
            <a:endParaRPr lang="en-US" sz="2000" dirty="0">
              <a:solidFill>
                <a:schemeClr val="lt1"/>
              </a:solidFill>
              <a:latin typeface="Equity Text A" pitchFamily="2" charset="77"/>
              <a:ea typeface="Roboto"/>
              <a:cs typeface="Arial"/>
            </a:endParaRPr>
          </a:p>
          <a:p>
            <a:pPr marL="457200" indent="-361950">
              <a:lnSpc>
                <a:spcPct val="150000"/>
              </a:lnSpc>
              <a:buClr>
                <a:schemeClr val="lt1"/>
              </a:buClr>
              <a:buSzPts val="2100"/>
              <a:buFont typeface="Roboto"/>
              <a:buChar char="●"/>
            </a:pPr>
            <a:r>
              <a:rPr lang="en-GB" sz="1600" dirty="0">
                <a:solidFill>
                  <a:srgbClr val="FFD966"/>
                </a:solidFill>
                <a:latin typeface="JetBrains Mono" panose="020B0509020102050004" pitchFamily="49" charset="77"/>
                <a:ea typeface="Fira Code" panose="020B0809050000020004" pitchFamily="49" charset="0"/>
                <a:cs typeface="Courier New" panose="02070309020205020404" pitchFamily="49" charset="0"/>
              </a:rPr>
              <a:t>j</a:t>
            </a:r>
            <a:r>
              <a:rPr lang="en-SE" sz="1600" dirty="0">
                <a:solidFill>
                  <a:srgbClr val="FFD966"/>
                </a:solidFill>
                <a:latin typeface="JetBrains Mono" panose="020B0509020102050004" pitchFamily="49" charset="77"/>
                <a:ea typeface="Fira Code" panose="020B0809050000020004" pitchFamily="49" charset="0"/>
                <a:cs typeface="Courier New" panose="02070309020205020404" pitchFamily="49" charset="0"/>
              </a:rPr>
              <a:t>enkins-cli</a:t>
            </a:r>
            <a:r>
              <a:rPr lang="en-SE" sz="1600" dirty="0">
                <a:solidFill>
                  <a:schemeClr val="lt1"/>
                </a:solidFill>
                <a:latin typeface="JetBrains Mono" panose="020B0509020102050004" pitchFamily="49" charset="77"/>
                <a:ea typeface="Fira Code" panose="020B0809050000020004" pitchFamily="49" charset="0"/>
                <a:cs typeface="Courier New" panose="02070309020205020404" pitchFamily="49" charset="0"/>
              </a:rPr>
              <a:t>	 </a:t>
            </a:r>
            <a:endParaRPr lang="en-US" sz="1600" dirty="0">
              <a:solidFill>
                <a:schemeClr val="lt1"/>
              </a:solidFill>
              <a:latin typeface="JetBrains Mono" panose="020B0509020102050004" pitchFamily="49" charset="77"/>
              <a:ea typeface="Fira Code" panose="020B0809050000020004" pitchFamily="49" charset="0"/>
              <a:cs typeface="Courier New" panose="02070309020205020404" pitchFamily="49" charset="0"/>
            </a:endParaRPr>
          </a:p>
          <a:p>
            <a:pPr marL="914400" lvl="1" indent="-361950">
              <a:lnSpc>
                <a:spcPct val="150000"/>
              </a:lnSpc>
              <a:buClr>
                <a:schemeClr val="lt1"/>
              </a:buClr>
              <a:buSzPts val="2100"/>
              <a:buFont typeface="Roboto"/>
              <a:buChar char="○"/>
            </a:pPr>
            <a:r>
              <a:rPr lang="en-GB" sz="1600" dirty="0">
                <a:solidFill>
                  <a:schemeClr val="lt1"/>
                </a:solidFill>
                <a:latin typeface="JetBrains Mono" panose="020B0509020102050004" pitchFamily="49" charset="77"/>
                <a:ea typeface="Fira Code" panose="020B0809050000020004" pitchFamily="49" charset="0"/>
                <a:cs typeface="Courier New" panose="02070309020205020404" pitchFamily="49" charset="0"/>
              </a:rPr>
              <a:t>commons-codec </a:t>
            </a:r>
            <a:r>
              <a:rPr lang="en-GB" sz="2000" dirty="0">
                <a:solidFill>
                  <a:schemeClr val="lt1"/>
                </a:solidFill>
                <a:latin typeface="Equity Text A" pitchFamily="2" charset="77"/>
                <a:ea typeface="Roboto"/>
                <a:cs typeface="Arial"/>
              </a:rPr>
              <a:t>(</a:t>
            </a:r>
            <a:r>
              <a:rPr lang="en-GB" sz="2000" i="1" dirty="0">
                <a:solidFill>
                  <a:schemeClr val="lt1"/>
                </a:solidFill>
                <a:latin typeface="Equity Text A" pitchFamily="2" charset="77"/>
                <a:ea typeface="Roboto"/>
                <a:cs typeface="Arial"/>
              </a:rPr>
              <a:t>direct</a:t>
            </a:r>
            <a:r>
              <a:rPr lang="en-GB" sz="2000" dirty="0">
                <a:solidFill>
                  <a:schemeClr val="lt1"/>
                </a:solidFill>
                <a:latin typeface="Equity Text A" pitchFamily="2" charset="77"/>
                <a:ea typeface="Roboto"/>
                <a:cs typeface="Arial"/>
              </a:rPr>
              <a:t>)</a:t>
            </a:r>
            <a:endParaRPr lang="en-US" sz="2000" dirty="0">
              <a:solidFill>
                <a:schemeClr val="lt1"/>
              </a:solidFill>
              <a:latin typeface="Equity Text A" pitchFamily="2" charset="77"/>
              <a:ea typeface="Roboto"/>
              <a:cs typeface="Arial"/>
            </a:endParaRPr>
          </a:p>
        </p:txBody>
      </p:sp>
      <p:sp>
        <p:nvSpPr>
          <p:cNvPr id="2" name="Google Shape;99;g10f0a995c24_0_21">
            <a:extLst>
              <a:ext uri="{FF2B5EF4-FFF2-40B4-BE49-F238E27FC236}">
                <a16:creationId xmlns:a16="http://schemas.microsoft.com/office/drawing/2014/main" id="{3F576802-E5B6-27ED-8769-7C88434C0AB3}"/>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Example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0"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575CC-C8A8-4B61-BC41-98C9E2989D60}"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1" normalizeH="0" baseline="0" noProof="0">
              <a:ln>
                <a:noFill/>
              </a:ln>
              <a:solidFill>
                <a:prstClr val="black"/>
              </a:solidFill>
              <a:effectLst/>
              <a:uLnTx/>
              <a:uFillTx/>
              <a:latin typeface="Arial"/>
            </a:endParaRPr>
          </a:p>
        </p:txBody>
      </p:sp>
      <p:sp>
        <p:nvSpPr>
          <p:cNvPr id="491" name="CustomShape 2"/>
          <p:cNvSpPr/>
          <p:nvPr/>
        </p:nvSpPr>
        <p:spPr>
          <a:xfrm>
            <a:off x="820080" y="1057760"/>
            <a:ext cx="6915600" cy="1315715"/>
          </a:xfrm>
          <a:prstGeom prst="rect">
            <a:avLst/>
          </a:prstGeom>
          <a:noFill/>
          <a:ln>
            <a:noFill/>
          </a:ln>
        </p:spPr>
        <p:txBody>
          <a:bodyPr spcFirstLastPara="1" wrap="square" lIns="91425" tIns="91425" rIns="91425" bIns="91425" anchor="t" anchorCtr="0">
            <a:spAutoFit/>
          </a:bodyPr>
          <a:lstStyle/>
          <a:p>
            <a:pPr marL="457200" indent="-361950">
              <a:buClr>
                <a:schemeClr val="lt1"/>
              </a:buClr>
              <a:buSzPts val="2100"/>
              <a:buFont typeface="Roboto"/>
              <a:buChar char="●"/>
            </a:pPr>
            <a:r>
              <a:rPr lang="en-GB" sz="2100" dirty="0">
                <a:solidFill>
                  <a:schemeClr val="lt1"/>
                </a:solidFill>
                <a:latin typeface="Equity Text A" pitchFamily="2" charset="77"/>
                <a:ea typeface="Roboto"/>
              </a:rPr>
              <a:t>Debloating applications with respect to usage profiles collected in </a:t>
            </a:r>
            <a:r>
              <a:rPr lang="en-GB" sz="2100" dirty="0">
                <a:solidFill>
                  <a:srgbClr val="FFD966"/>
                </a:solidFill>
                <a:latin typeface="Equity Text A" pitchFamily="2" charset="77"/>
                <a:ea typeface="Roboto"/>
              </a:rPr>
              <a:t>production environments</a:t>
            </a:r>
            <a:endParaRPr lang="en-GB" sz="2100" dirty="0">
              <a:solidFill>
                <a:schemeClr val="lt1"/>
              </a:solidFill>
              <a:latin typeface="Equity Text A" pitchFamily="2" charset="77"/>
              <a:ea typeface="Roboto"/>
            </a:endParaRPr>
          </a:p>
          <a:p>
            <a:pPr marL="457200" indent="-361950">
              <a:lnSpc>
                <a:spcPct val="150000"/>
              </a:lnSpc>
              <a:buClr>
                <a:schemeClr val="lt1"/>
              </a:buClr>
              <a:buSzPts val="2100"/>
              <a:buFont typeface="Roboto"/>
              <a:buChar char="●"/>
            </a:pPr>
            <a:endParaRPr lang="en-US" sz="2100" dirty="0">
              <a:solidFill>
                <a:schemeClr val="lt1"/>
              </a:solidFill>
              <a:latin typeface="Equity Text A" pitchFamily="2" charset="77"/>
              <a:ea typeface="Roboto"/>
            </a:endParaRPr>
          </a:p>
        </p:txBody>
      </p:sp>
      <p:sp>
        <p:nvSpPr>
          <p:cNvPr id="2" name="Google Shape;99;g10f0a995c24_0_21">
            <a:extLst>
              <a:ext uri="{FF2B5EF4-FFF2-40B4-BE49-F238E27FC236}">
                <a16:creationId xmlns:a16="http://schemas.microsoft.com/office/drawing/2014/main" id="{EBD4BFBB-5053-9581-DAF1-84A23D47A182}"/>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Future work</a:t>
            </a:r>
          </a:p>
        </p:txBody>
      </p:sp>
      <p:pic>
        <p:nvPicPr>
          <p:cNvPr id="3" name="Graphic 2">
            <a:extLst>
              <a:ext uri="{FF2B5EF4-FFF2-40B4-BE49-F238E27FC236}">
                <a16:creationId xmlns:a16="http://schemas.microsoft.com/office/drawing/2014/main" id="{17A8A396-6D22-97C7-12C6-9A85F20A55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339" y="2736229"/>
            <a:ext cx="1670781" cy="1670781"/>
          </a:xfrm>
          <a:prstGeom prst="rect">
            <a:avLst/>
          </a:prstGeom>
        </p:spPr>
      </p:pic>
      <p:sp>
        <p:nvSpPr>
          <p:cNvPr id="4" name="Rounded Rectangle 3">
            <a:extLst>
              <a:ext uri="{FF2B5EF4-FFF2-40B4-BE49-F238E27FC236}">
                <a16:creationId xmlns:a16="http://schemas.microsoft.com/office/drawing/2014/main" id="{2A8CA14D-E38F-8DAC-64FF-881F94BC6FF3}"/>
              </a:ext>
            </a:extLst>
          </p:cNvPr>
          <p:cNvSpPr/>
          <p:nvPr/>
        </p:nvSpPr>
        <p:spPr>
          <a:xfrm>
            <a:off x="4013797" y="2636781"/>
            <a:ext cx="1116405" cy="477786"/>
          </a:xfrm>
          <a:prstGeom prst="roundRect">
            <a:avLst>
              <a:gd name="adj" fmla="val 0"/>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P</a:t>
            </a:r>
            <a:r>
              <a:rPr lang="en-SE" sz="1600" baseline="-25000" dirty="0">
                <a:solidFill>
                  <a:schemeClr val="dk1"/>
                </a:solidFill>
                <a:latin typeface="Barlow"/>
                <a:cs typeface="Arial"/>
              </a:rPr>
              <a:t>1</a:t>
            </a:r>
            <a:endParaRPr lang="en-SE" sz="1600" dirty="0">
              <a:solidFill>
                <a:schemeClr val="dk1"/>
              </a:solidFill>
              <a:latin typeface="Barlow"/>
              <a:cs typeface="Arial"/>
            </a:endParaRPr>
          </a:p>
        </p:txBody>
      </p:sp>
      <p:cxnSp>
        <p:nvCxnSpPr>
          <p:cNvPr id="5" name="Google Shape;485;p14">
            <a:extLst>
              <a:ext uri="{FF2B5EF4-FFF2-40B4-BE49-F238E27FC236}">
                <a16:creationId xmlns:a16="http://schemas.microsoft.com/office/drawing/2014/main" id="{A4B48AED-AB33-E95E-9A4B-7F86F84F1D0A}"/>
              </a:ext>
            </a:extLst>
          </p:cNvPr>
          <p:cNvCxnSpPr>
            <a:cxnSpLocks/>
            <a:endCxn id="4" idx="1"/>
          </p:cNvCxnSpPr>
          <p:nvPr/>
        </p:nvCxnSpPr>
        <p:spPr>
          <a:xfrm>
            <a:off x="2580468" y="2875674"/>
            <a:ext cx="1433329" cy="0"/>
          </a:xfrm>
          <a:prstGeom prst="straightConnector1">
            <a:avLst/>
          </a:prstGeom>
          <a:noFill/>
          <a:ln w="12700" cap="flat" cmpd="sng">
            <a:solidFill>
              <a:schemeClr val="lt1"/>
            </a:solidFill>
            <a:prstDash val="solid"/>
            <a:miter lim="800000"/>
            <a:headEnd type="none" w="sm" len="sm"/>
            <a:tailEnd type="triangle" w="lg" len="lg"/>
          </a:ln>
        </p:spPr>
      </p:cxnSp>
      <p:sp>
        <p:nvSpPr>
          <p:cNvPr id="6" name="Rounded Rectangle 5">
            <a:extLst>
              <a:ext uri="{FF2B5EF4-FFF2-40B4-BE49-F238E27FC236}">
                <a16:creationId xmlns:a16="http://schemas.microsoft.com/office/drawing/2014/main" id="{D7E5D238-185D-F5F8-40BF-6203123C78DB}"/>
              </a:ext>
            </a:extLst>
          </p:cNvPr>
          <p:cNvSpPr/>
          <p:nvPr/>
        </p:nvSpPr>
        <p:spPr>
          <a:xfrm>
            <a:off x="4013797" y="3336735"/>
            <a:ext cx="1116405" cy="477786"/>
          </a:xfrm>
          <a:prstGeom prst="roundRect">
            <a:avLst>
              <a:gd name="adj" fmla="val 0"/>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P</a:t>
            </a:r>
            <a:r>
              <a:rPr lang="en-SE" sz="1600" baseline="-25000" dirty="0">
                <a:solidFill>
                  <a:schemeClr val="dk1"/>
                </a:solidFill>
                <a:latin typeface="Barlow"/>
                <a:cs typeface="Arial"/>
              </a:rPr>
              <a:t>2</a:t>
            </a:r>
            <a:endParaRPr lang="en-SE" sz="1600" dirty="0">
              <a:solidFill>
                <a:schemeClr val="dk1"/>
              </a:solidFill>
              <a:latin typeface="Barlow"/>
              <a:cs typeface="Arial"/>
            </a:endParaRPr>
          </a:p>
        </p:txBody>
      </p:sp>
      <p:cxnSp>
        <p:nvCxnSpPr>
          <p:cNvPr id="7" name="Google Shape;485;p14">
            <a:extLst>
              <a:ext uri="{FF2B5EF4-FFF2-40B4-BE49-F238E27FC236}">
                <a16:creationId xmlns:a16="http://schemas.microsoft.com/office/drawing/2014/main" id="{316F40C1-A962-37F6-E79B-1384F99F8843}"/>
              </a:ext>
            </a:extLst>
          </p:cNvPr>
          <p:cNvCxnSpPr>
            <a:cxnSpLocks/>
            <a:endCxn id="6" idx="1"/>
          </p:cNvCxnSpPr>
          <p:nvPr/>
        </p:nvCxnSpPr>
        <p:spPr>
          <a:xfrm>
            <a:off x="2580468" y="3571620"/>
            <a:ext cx="1433329" cy="4008"/>
          </a:xfrm>
          <a:prstGeom prst="straightConnector1">
            <a:avLst/>
          </a:prstGeom>
          <a:noFill/>
          <a:ln w="12700" cap="flat" cmpd="sng">
            <a:solidFill>
              <a:schemeClr val="lt1"/>
            </a:solidFill>
            <a:prstDash val="solid"/>
            <a:miter lim="800000"/>
            <a:headEnd type="none" w="sm" len="sm"/>
            <a:tailEnd type="triangle" w="lg" len="lg"/>
          </a:ln>
        </p:spPr>
      </p:cxnSp>
      <p:sp>
        <p:nvSpPr>
          <p:cNvPr id="8" name="Rounded Rectangle 7">
            <a:extLst>
              <a:ext uri="{FF2B5EF4-FFF2-40B4-BE49-F238E27FC236}">
                <a16:creationId xmlns:a16="http://schemas.microsoft.com/office/drawing/2014/main" id="{863CDA31-EF63-28BF-F0E4-B722684101F4}"/>
              </a:ext>
            </a:extLst>
          </p:cNvPr>
          <p:cNvSpPr/>
          <p:nvPr/>
        </p:nvSpPr>
        <p:spPr>
          <a:xfrm>
            <a:off x="4013797" y="4036689"/>
            <a:ext cx="1116405" cy="477786"/>
          </a:xfrm>
          <a:prstGeom prst="roundRect">
            <a:avLst>
              <a:gd name="adj" fmla="val 0"/>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P</a:t>
            </a:r>
            <a:r>
              <a:rPr lang="en-SE" sz="1600" baseline="-25000" dirty="0">
                <a:solidFill>
                  <a:schemeClr val="dk1"/>
                </a:solidFill>
                <a:latin typeface="Barlow"/>
                <a:cs typeface="Arial"/>
              </a:rPr>
              <a:t>3</a:t>
            </a:r>
            <a:endParaRPr lang="en-SE" sz="1600" dirty="0">
              <a:solidFill>
                <a:schemeClr val="dk1"/>
              </a:solidFill>
              <a:latin typeface="Barlow"/>
              <a:cs typeface="Arial"/>
            </a:endParaRPr>
          </a:p>
        </p:txBody>
      </p:sp>
      <p:cxnSp>
        <p:nvCxnSpPr>
          <p:cNvPr id="9" name="Google Shape;485;p14">
            <a:extLst>
              <a:ext uri="{FF2B5EF4-FFF2-40B4-BE49-F238E27FC236}">
                <a16:creationId xmlns:a16="http://schemas.microsoft.com/office/drawing/2014/main" id="{592E7B12-5257-2E0B-3771-6E32DE31B394}"/>
              </a:ext>
            </a:extLst>
          </p:cNvPr>
          <p:cNvCxnSpPr>
            <a:cxnSpLocks/>
            <a:endCxn id="8" idx="1"/>
          </p:cNvCxnSpPr>
          <p:nvPr/>
        </p:nvCxnSpPr>
        <p:spPr>
          <a:xfrm>
            <a:off x="2580468" y="4271573"/>
            <a:ext cx="1433329" cy="4009"/>
          </a:xfrm>
          <a:prstGeom prst="straightConnector1">
            <a:avLst/>
          </a:prstGeom>
          <a:noFill/>
          <a:ln w="12700" cap="flat" cmpd="sng">
            <a:solidFill>
              <a:schemeClr val="lt1"/>
            </a:solidFill>
            <a:prstDash val="solid"/>
            <a:miter lim="800000"/>
            <a:headEnd type="none" w="sm" len="sm"/>
            <a:tailEnd type="triangle" w="lg" len="lg"/>
          </a:ln>
        </p:spPr>
      </p:cxnSp>
      <p:pic>
        <p:nvPicPr>
          <p:cNvPr id="10" name="Graphic 9">
            <a:extLst>
              <a:ext uri="{FF2B5EF4-FFF2-40B4-BE49-F238E27FC236}">
                <a16:creationId xmlns:a16="http://schemas.microsoft.com/office/drawing/2014/main" id="{325CD263-D026-6E2D-2421-CA9F150FEA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3071" y="3349572"/>
            <a:ext cx="457200" cy="457200"/>
          </a:xfrm>
          <a:prstGeom prst="rect">
            <a:avLst/>
          </a:prstGeom>
        </p:spPr>
      </p:pic>
      <p:pic>
        <p:nvPicPr>
          <p:cNvPr id="11" name="Graphic 10">
            <a:extLst>
              <a:ext uri="{FF2B5EF4-FFF2-40B4-BE49-F238E27FC236}">
                <a16:creationId xmlns:a16="http://schemas.microsoft.com/office/drawing/2014/main" id="{C46BC341-1162-FE63-C436-C670F4DC53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7901" y="2648567"/>
            <a:ext cx="457200" cy="457200"/>
          </a:xfrm>
          <a:prstGeom prst="rect">
            <a:avLst/>
          </a:prstGeom>
        </p:spPr>
      </p:pic>
      <p:pic>
        <p:nvPicPr>
          <p:cNvPr id="14" name="Graphic 13">
            <a:extLst>
              <a:ext uri="{FF2B5EF4-FFF2-40B4-BE49-F238E27FC236}">
                <a16:creationId xmlns:a16="http://schemas.microsoft.com/office/drawing/2014/main" id="{0105598F-CB04-4F48-3D78-ED768E4CA3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23071" y="4049526"/>
            <a:ext cx="457200" cy="457200"/>
          </a:xfrm>
          <a:prstGeom prst="rect">
            <a:avLst/>
          </a:prstGeom>
        </p:spPr>
      </p:pic>
      <p:sp>
        <p:nvSpPr>
          <p:cNvPr id="15" name="Snip and Round Single Corner of Rectangle 14">
            <a:extLst>
              <a:ext uri="{FF2B5EF4-FFF2-40B4-BE49-F238E27FC236}">
                <a16:creationId xmlns:a16="http://schemas.microsoft.com/office/drawing/2014/main" id="{C0F439A3-A37A-C97E-612B-E3C22DF5ECF5}"/>
              </a:ext>
            </a:extLst>
          </p:cNvPr>
          <p:cNvSpPr/>
          <p:nvPr/>
        </p:nvSpPr>
        <p:spPr>
          <a:xfrm>
            <a:off x="6566405" y="3410292"/>
            <a:ext cx="940952" cy="445242"/>
          </a:xfrm>
          <a:prstGeom prst="snipRoundRect">
            <a:avLst/>
          </a:prstGeom>
          <a:solidFill>
            <a:srgbClr val="FF0000"/>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D2</a:t>
            </a:r>
          </a:p>
        </p:txBody>
      </p:sp>
      <p:sp>
        <p:nvSpPr>
          <p:cNvPr id="16" name="Chord 15">
            <a:extLst>
              <a:ext uri="{FF2B5EF4-FFF2-40B4-BE49-F238E27FC236}">
                <a16:creationId xmlns:a16="http://schemas.microsoft.com/office/drawing/2014/main" id="{6D05B9CC-75BC-9EF2-E399-0DCA63B8BE49}"/>
              </a:ext>
            </a:extLst>
          </p:cNvPr>
          <p:cNvSpPr/>
          <p:nvPr/>
        </p:nvSpPr>
        <p:spPr>
          <a:xfrm>
            <a:off x="6638554" y="4335830"/>
            <a:ext cx="1332238" cy="538951"/>
          </a:xfrm>
          <a:prstGeom prst="chord">
            <a:avLst/>
          </a:prstGeom>
          <a:solidFill>
            <a:schemeClr val="accent4">
              <a:lumMod val="75000"/>
            </a:schemeClr>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D3</a:t>
            </a:r>
          </a:p>
        </p:txBody>
      </p:sp>
      <p:sp>
        <p:nvSpPr>
          <p:cNvPr id="17" name="Triangle 16">
            <a:extLst>
              <a:ext uri="{FF2B5EF4-FFF2-40B4-BE49-F238E27FC236}">
                <a16:creationId xmlns:a16="http://schemas.microsoft.com/office/drawing/2014/main" id="{9637370C-AC7B-A9AB-3DEC-8F80E0326DE5}"/>
              </a:ext>
            </a:extLst>
          </p:cNvPr>
          <p:cNvSpPr/>
          <p:nvPr/>
        </p:nvSpPr>
        <p:spPr>
          <a:xfrm>
            <a:off x="6571402" y="2268712"/>
            <a:ext cx="859899" cy="741292"/>
          </a:xfrm>
          <a:prstGeom prst="triangle">
            <a:avLst/>
          </a:prstGeom>
          <a:solidFill>
            <a:schemeClr val="accent5">
              <a:lumMod val="75000"/>
            </a:schemeClr>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D1</a:t>
            </a:r>
          </a:p>
        </p:txBody>
      </p:sp>
      <p:sp>
        <p:nvSpPr>
          <p:cNvPr id="18" name="Google Shape;471;p14">
            <a:extLst>
              <a:ext uri="{FF2B5EF4-FFF2-40B4-BE49-F238E27FC236}">
                <a16:creationId xmlns:a16="http://schemas.microsoft.com/office/drawing/2014/main" id="{B94E5FE2-C474-2D3C-7800-65F4FCF584F7}"/>
              </a:ext>
            </a:extLst>
          </p:cNvPr>
          <p:cNvSpPr/>
          <p:nvPr/>
        </p:nvSpPr>
        <p:spPr>
          <a:xfrm>
            <a:off x="6329543" y="1938328"/>
            <a:ext cx="1343615" cy="253875"/>
          </a:xfrm>
          <a:prstGeom prst="rect">
            <a:avLst/>
          </a:prstGeom>
          <a:noFill/>
          <a:ln>
            <a:noFill/>
          </a:ln>
        </p:spPr>
        <p:txBody>
          <a:bodyPr spcFirstLastPara="1" wrap="square" lIns="91425" tIns="45700" rIns="91425" bIns="45700" anchor="t" anchorCtr="0">
            <a:spAutoFit/>
          </a:bodyPr>
          <a:lstStyle/>
          <a:p>
            <a:pPr lvl="0" algn="ctr"/>
            <a:r>
              <a:rPr lang="en-GB" sz="1050" dirty="0">
                <a:solidFill>
                  <a:schemeClr val="lt1"/>
                </a:solidFill>
                <a:latin typeface="Barlow" pitchFamily="2" charset="77"/>
              </a:rPr>
              <a:t>Variants </a:t>
            </a:r>
          </a:p>
        </p:txBody>
      </p:sp>
      <p:cxnSp>
        <p:nvCxnSpPr>
          <p:cNvPr id="19" name="Google Shape;485;p14">
            <a:extLst>
              <a:ext uri="{FF2B5EF4-FFF2-40B4-BE49-F238E27FC236}">
                <a16:creationId xmlns:a16="http://schemas.microsoft.com/office/drawing/2014/main" id="{229718E4-D8F8-24E2-FBFE-C8E03DA65C4B}"/>
              </a:ext>
            </a:extLst>
          </p:cNvPr>
          <p:cNvCxnSpPr>
            <a:cxnSpLocks/>
            <a:stCxn id="4" idx="3"/>
            <a:endCxn id="17" idx="1"/>
          </p:cNvCxnSpPr>
          <p:nvPr/>
        </p:nvCxnSpPr>
        <p:spPr>
          <a:xfrm flipV="1">
            <a:off x="5130202" y="2639358"/>
            <a:ext cx="1656175" cy="236316"/>
          </a:xfrm>
          <a:prstGeom prst="straightConnector1">
            <a:avLst/>
          </a:prstGeom>
          <a:noFill/>
          <a:ln w="12700" cap="flat" cmpd="sng">
            <a:solidFill>
              <a:schemeClr val="lt1"/>
            </a:solidFill>
            <a:prstDash val="solid"/>
            <a:miter lim="800000"/>
            <a:headEnd type="none" w="sm" len="sm"/>
            <a:tailEnd type="none" w="lg" len="lg"/>
          </a:ln>
        </p:spPr>
      </p:cxnSp>
      <p:cxnSp>
        <p:nvCxnSpPr>
          <p:cNvPr id="22" name="Google Shape;485;p14">
            <a:extLst>
              <a:ext uri="{FF2B5EF4-FFF2-40B4-BE49-F238E27FC236}">
                <a16:creationId xmlns:a16="http://schemas.microsoft.com/office/drawing/2014/main" id="{0F981789-BDE4-8782-5F5E-9A71A6F5C412}"/>
              </a:ext>
            </a:extLst>
          </p:cNvPr>
          <p:cNvCxnSpPr>
            <a:cxnSpLocks/>
            <a:stCxn id="6" idx="3"/>
            <a:endCxn id="15" idx="2"/>
          </p:cNvCxnSpPr>
          <p:nvPr/>
        </p:nvCxnSpPr>
        <p:spPr>
          <a:xfrm>
            <a:off x="5130202" y="3575628"/>
            <a:ext cx="1436203" cy="57285"/>
          </a:xfrm>
          <a:prstGeom prst="straightConnector1">
            <a:avLst/>
          </a:prstGeom>
          <a:noFill/>
          <a:ln w="12700" cap="flat" cmpd="sng">
            <a:solidFill>
              <a:schemeClr val="lt1"/>
            </a:solidFill>
            <a:prstDash val="solid"/>
            <a:miter lim="800000"/>
            <a:headEnd type="none" w="sm" len="sm"/>
            <a:tailEnd type="none" w="lg" len="lg"/>
          </a:ln>
        </p:spPr>
      </p:cxnSp>
      <p:cxnSp>
        <p:nvCxnSpPr>
          <p:cNvPr id="25" name="Google Shape;485;p14">
            <a:extLst>
              <a:ext uri="{FF2B5EF4-FFF2-40B4-BE49-F238E27FC236}">
                <a16:creationId xmlns:a16="http://schemas.microsoft.com/office/drawing/2014/main" id="{87F3B06C-4B21-3721-AA9F-979F8D006137}"/>
              </a:ext>
            </a:extLst>
          </p:cNvPr>
          <p:cNvCxnSpPr>
            <a:cxnSpLocks/>
            <a:stCxn id="8" idx="3"/>
          </p:cNvCxnSpPr>
          <p:nvPr/>
        </p:nvCxnSpPr>
        <p:spPr>
          <a:xfrm>
            <a:off x="5130202" y="4275582"/>
            <a:ext cx="1508352" cy="313443"/>
          </a:xfrm>
          <a:prstGeom prst="straightConnector1">
            <a:avLst/>
          </a:prstGeom>
          <a:noFill/>
          <a:ln w="12700" cap="flat" cmpd="sng">
            <a:solidFill>
              <a:schemeClr val="lt1"/>
            </a:solidFill>
            <a:prstDash val="solid"/>
            <a:miter lim="800000"/>
            <a:headEnd type="none" w="sm" len="sm"/>
            <a:tailEnd type="none" w="lg" len="lg"/>
          </a:ln>
        </p:spPr>
      </p:cxnSp>
    </p:spTree>
    <p:extLst>
      <p:ext uri="{BB962C8B-B14F-4D97-AF65-F5344CB8AC3E}">
        <p14:creationId xmlns:p14="http://schemas.microsoft.com/office/powerpoint/2010/main" val="13548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4F288E-CE9C-8BC7-0512-7FA57F8B8253}"/>
              </a:ext>
            </a:extLst>
          </p:cNvPr>
          <p:cNvSpPr/>
          <p:nvPr/>
        </p:nvSpPr>
        <p:spPr>
          <a:xfrm>
            <a:off x="6347116" y="2850735"/>
            <a:ext cx="2113072" cy="1506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3" name="Picture 12">
            <a:extLst>
              <a:ext uri="{FF2B5EF4-FFF2-40B4-BE49-F238E27FC236}">
                <a16:creationId xmlns:a16="http://schemas.microsoft.com/office/drawing/2014/main" id="{CA830CD7-064E-2F59-1632-B425A5CA9917}"/>
              </a:ext>
            </a:extLst>
          </p:cNvPr>
          <p:cNvPicPr>
            <a:picLocks noChangeAspect="1"/>
          </p:cNvPicPr>
          <p:nvPr/>
        </p:nvPicPr>
        <p:blipFill>
          <a:blip r:embed="rId3"/>
          <a:stretch>
            <a:fillRect/>
          </a:stretch>
        </p:blipFill>
        <p:spPr>
          <a:xfrm>
            <a:off x="6472063" y="2944378"/>
            <a:ext cx="1851853" cy="255054"/>
          </a:xfrm>
          <a:prstGeom prst="rect">
            <a:avLst/>
          </a:prstGeom>
        </p:spPr>
      </p:pic>
      <p:pic>
        <p:nvPicPr>
          <p:cNvPr id="12" name="Picture 11">
            <a:extLst>
              <a:ext uri="{FF2B5EF4-FFF2-40B4-BE49-F238E27FC236}">
                <a16:creationId xmlns:a16="http://schemas.microsoft.com/office/drawing/2014/main" id="{A3A0A78D-68C1-9CE0-26BD-5F44BF8226F3}"/>
              </a:ext>
            </a:extLst>
          </p:cNvPr>
          <p:cNvPicPr>
            <a:picLocks noChangeAspect="1"/>
          </p:cNvPicPr>
          <p:nvPr/>
        </p:nvPicPr>
        <p:blipFill>
          <a:blip r:embed="rId4"/>
          <a:stretch>
            <a:fillRect/>
          </a:stretch>
        </p:blipFill>
        <p:spPr>
          <a:xfrm>
            <a:off x="6472065" y="3203073"/>
            <a:ext cx="1851854" cy="257118"/>
          </a:xfrm>
          <a:prstGeom prst="rect">
            <a:avLst/>
          </a:prstGeom>
        </p:spPr>
      </p:pic>
      <p:pic>
        <p:nvPicPr>
          <p:cNvPr id="11" name="Picture 10">
            <a:extLst>
              <a:ext uri="{FF2B5EF4-FFF2-40B4-BE49-F238E27FC236}">
                <a16:creationId xmlns:a16="http://schemas.microsoft.com/office/drawing/2014/main" id="{5615566C-DF39-E65C-79D0-6BB8FFF5B2AE}"/>
              </a:ext>
            </a:extLst>
          </p:cNvPr>
          <p:cNvPicPr>
            <a:picLocks noChangeAspect="1"/>
          </p:cNvPicPr>
          <p:nvPr/>
        </p:nvPicPr>
        <p:blipFill>
          <a:blip r:embed="rId5"/>
          <a:stretch>
            <a:fillRect/>
          </a:stretch>
        </p:blipFill>
        <p:spPr>
          <a:xfrm>
            <a:off x="6472065" y="3988302"/>
            <a:ext cx="1851855" cy="272520"/>
          </a:xfrm>
          <a:prstGeom prst="rect">
            <a:avLst/>
          </a:prstGeom>
        </p:spPr>
      </p:pic>
      <p:pic>
        <p:nvPicPr>
          <p:cNvPr id="10" name="Picture 9">
            <a:extLst>
              <a:ext uri="{FF2B5EF4-FFF2-40B4-BE49-F238E27FC236}">
                <a16:creationId xmlns:a16="http://schemas.microsoft.com/office/drawing/2014/main" id="{C0D51FA6-798F-FCAD-FE9A-F69410F01BDF}"/>
              </a:ext>
            </a:extLst>
          </p:cNvPr>
          <p:cNvPicPr>
            <a:picLocks noChangeAspect="1"/>
          </p:cNvPicPr>
          <p:nvPr/>
        </p:nvPicPr>
        <p:blipFill>
          <a:blip r:embed="rId6"/>
          <a:stretch>
            <a:fillRect/>
          </a:stretch>
        </p:blipFill>
        <p:spPr>
          <a:xfrm>
            <a:off x="6472065" y="3739635"/>
            <a:ext cx="1851855" cy="272520"/>
          </a:xfrm>
          <a:prstGeom prst="rect">
            <a:avLst/>
          </a:prstGeom>
        </p:spPr>
      </p:pic>
      <p:pic>
        <p:nvPicPr>
          <p:cNvPr id="9" name="Picture 8">
            <a:extLst>
              <a:ext uri="{FF2B5EF4-FFF2-40B4-BE49-F238E27FC236}">
                <a16:creationId xmlns:a16="http://schemas.microsoft.com/office/drawing/2014/main" id="{C550A7A9-A697-247F-97A6-70355FF3A004}"/>
              </a:ext>
            </a:extLst>
          </p:cNvPr>
          <p:cNvPicPr>
            <a:picLocks noChangeAspect="1"/>
          </p:cNvPicPr>
          <p:nvPr/>
        </p:nvPicPr>
        <p:blipFill>
          <a:blip r:embed="rId7"/>
          <a:stretch>
            <a:fillRect/>
          </a:stretch>
        </p:blipFill>
        <p:spPr>
          <a:xfrm>
            <a:off x="6472065" y="3461372"/>
            <a:ext cx="1851855" cy="272520"/>
          </a:xfrm>
          <a:prstGeom prst="rect">
            <a:avLst/>
          </a:prstGeom>
        </p:spPr>
      </p:pic>
      <p:sp>
        <p:nvSpPr>
          <p:cNvPr id="490"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575CC-C8A8-4B61-BC41-98C9E2989D60}"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900" b="0" i="0" u="none" strike="noStrike" kern="1200" cap="none" spc="-1" normalizeH="0" baseline="0" noProof="0">
              <a:ln>
                <a:noFill/>
              </a:ln>
              <a:solidFill>
                <a:prstClr val="black"/>
              </a:solidFill>
              <a:effectLst/>
              <a:uLnTx/>
              <a:uFillTx/>
              <a:latin typeface="Arial"/>
            </a:endParaRPr>
          </a:p>
        </p:txBody>
      </p:sp>
      <p:sp>
        <p:nvSpPr>
          <p:cNvPr id="491" name="CustomShape 2"/>
          <p:cNvSpPr/>
          <p:nvPr/>
        </p:nvSpPr>
        <p:spPr>
          <a:xfrm>
            <a:off x="820080" y="1057760"/>
            <a:ext cx="6915600" cy="1800463"/>
          </a:xfrm>
          <a:prstGeom prst="rect">
            <a:avLst/>
          </a:prstGeom>
          <a:noFill/>
          <a:ln>
            <a:noFill/>
          </a:ln>
        </p:spPr>
        <p:txBody>
          <a:bodyPr spcFirstLastPara="1" wrap="square" lIns="91425" tIns="91425" rIns="91425" bIns="91425" anchor="t" anchorCtr="0">
            <a:spAutoFit/>
          </a:bodyPr>
          <a:lstStyle/>
          <a:p>
            <a:pPr marL="457200" indent="-361950">
              <a:buClr>
                <a:schemeClr val="lt1"/>
              </a:buClr>
              <a:buSzPts val="2100"/>
              <a:buFont typeface="Roboto"/>
              <a:buChar char="●"/>
            </a:pPr>
            <a:r>
              <a:rPr lang="en-GB" sz="2100" dirty="0">
                <a:solidFill>
                  <a:schemeClr val="lt1"/>
                </a:solidFill>
                <a:latin typeface="Equity Text A" pitchFamily="2" charset="77"/>
                <a:ea typeface="Roboto"/>
              </a:rPr>
              <a:t>Extending the debloating techniques to cover other layers of the </a:t>
            </a:r>
            <a:r>
              <a:rPr lang="en-GB" sz="2100" dirty="0">
                <a:solidFill>
                  <a:srgbClr val="FFD966"/>
                </a:solidFill>
                <a:latin typeface="Equity Text A" pitchFamily="2" charset="77"/>
                <a:ea typeface="Roboto"/>
              </a:rPr>
              <a:t>software stack</a:t>
            </a:r>
            <a:endParaRPr lang="en-GB" sz="2100" dirty="0">
              <a:solidFill>
                <a:schemeClr val="lt1"/>
              </a:solidFill>
              <a:latin typeface="Equity Text A" pitchFamily="2" charset="77"/>
              <a:ea typeface="Roboto"/>
            </a:endParaRPr>
          </a:p>
          <a:p>
            <a:pPr marL="457200" indent="-361950">
              <a:lnSpc>
                <a:spcPct val="150000"/>
              </a:lnSpc>
              <a:buClr>
                <a:schemeClr val="lt1"/>
              </a:buClr>
              <a:buSzPts val="2100"/>
              <a:buFont typeface="Roboto"/>
              <a:buChar char="●"/>
            </a:pPr>
            <a:endParaRPr lang="en-GB" sz="2100" dirty="0">
              <a:solidFill>
                <a:schemeClr val="lt1"/>
              </a:solidFill>
              <a:latin typeface="Equity Text A" pitchFamily="2" charset="77"/>
              <a:ea typeface="Roboto"/>
            </a:endParaRPr>
          </a:p>
          <a:p>
            <a:pPr marL="457200" indent="-361950">
              <a:lnSpc>
                <a:spcPct val="150000"/>
              </a:lnSpc>
              <a:buClr>
                <a:schemeClr val="lt1"/>
              </a:buClr>
              <a:buSzPts val="2100"/>
              <a:buFont typeface="Roboto"/>
              <a:buChar char="●"/>
            </a:pPr>
            <a:endParaRPr lang="en-US" sz="2100" dirty="0">
              <a:solidFill>
                <a:schemeClr val="lt1"/>
              </a:solidFill>
              <a:latin typeface="Equity Text A" pitchFamily="2" charset="77"/>
              <a:ea typeface="Roboto"/>
            </a:endParaRPr>
          </a:p>
        </p:txBody>
      </p:sp>
      <p:sp>
        <p:nvSpPr>
          <p:cNvPr id="2" name="Google Shape;99;g10f0a995c24_0_21">
            <a:extLst>
              <a:ext uri="{FF2B5EF4-FFF2-40B4-BE49-F238E27FC236}">
                <a16:creationId xmlns:a16="http://schemas.microsoft.com/office/drawing/2014/main" id="{EBD4BFBB-5053-9581-DAF1-84A23D47A182}"/>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Future work</a:t>
            </a:r>
          </a:p>
        </p:txBody>
      </p:sp>
      <p:pic>
        <p:nvPicPr>
          <p:cNvPr id="1026" name="Picture 2">
            <a:extLst>
              <a:ext uri="{FF2B5EF4-FFF2-40B4-BE49-F238E27FC236}">
                <a16:creationId xmlns:a16="http://schemas.microsoft.com/office/drawing/2014/main" id="{4736407B-1684-F253-4B87-F42E91185C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296"/>
          <a:stretch/>
        </p:blipFill>
        <p:spPr bwMode="auto">
          <a:xfrm>
            <a:off x="820080" y="2456270"/>
            <a:ext cx="3884128" cy="2331630"/>
          </a:xfrm>
          <a:prstGeom prst="rect">
            <a:avLst/>
          </a:prstGeom>
          <a:noFill/>
          <a:extLst>
            <a:ext uri="{909E8E84-426E-40DD-AFC4-6F175D3DCCD1}">
              <a14:hiddenFill xmlns:a14="http://schemas.microsoft.com/office/drawing/2010/main">
                <a:solidFill>
                  <a:srgbClr val="FFFFFF"/>
                </a:solidFill>
              </a14:hiddenFill>
            </a:ext>
          </a:extLst>
        </p:spPr>
      </p:pic>
      <p:sp>
        <p:nvSpPr>
          <p:cNvPr id="6" name="CustomShape 14">
            <a:extLst>
              <a:ext uri="{FF2B5EF4-FFF2-40B4-BE49-F238E27FC236}">
                <a16:creationId xmlns:a16="http://schemas.microsoft.com/office/drawing/2014/main" id="{5CB5B002-6660-6398-9E02-93681E8AAFDA}"/>
              </a:ext>
            </a:extLst>
          </p:cNvPr>
          <p:cNvSpPr/>
          <p:nvPr/>
        </p:nvSpPr>
        <p:spPr>
          <a:xfrm>
            <a:off x="4929480" y="3289985"/>
            <a:ext cx="1192680" cy="664200"/>
          </a:xfrm>
          <a:prstGeom prst="rightArrow">
            <a:avLst>
              <a:gd name="adj1" fmla="val 50000"/>
              <a:gd name="adj2" fmla="val 50000"/>
            </a:avLst>
          </a:prstGeom>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260" b="0" i="0" u="none" strike="noStrike" kern="1200" cap="none" spc="-1" normalizeH="0" baseline="0" noProof="0" dirty="0">
                <a:ln>
                  <a:noFill/>
                </a:ln>
                <a:solidFill>
                  <a:srgbClr val="012639"/>
                </a:solidFill>
                <a:effectLst/>
                <a:uLnTx/>
                <a:uFillTx/>
                <a:latin typeface="Roboto" panose="02000000000000000000" pitchFamily="2" charset="0"/>
                <a:ea typeface="Roboto" panose="02000000000000000000" pitchFamily="2" charset="0"/>
              </a:rPr>
              <a:t>debloating</a:t>
            </a:r>
            <a:endParaRPr kumimoji="0" lang="en-US" sz="1260" b="0" i="0" u="none" strike="noStrike" kern="1200" cap="none" spc="-1"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87CA8843-6503-C1AF-0E59-E30E6E491FB7}"/>
              </a:ext>
            </a:extLst>
          </p:cNvPr>
          <p:cNvSpPr txBox="1"/>
          <p:nvPr/>
        </p:nvSpPr>
        <p:spPr>
          <a:xfrm>
            <a:off x="6472060" y="2920747"/>
            <a:ext cx="1851855" cy="1325556"/>
          </a:xfrm>
          <a:prstGeom prst="rect">
            <a:avLst/>
          </a:prstGeom>
          <a:noFill/>
        </p:spPr>
        <p:txBody>
          <a:bodyPr wrap="square" rtlCol="0">
            <a:spAutoFit/>
          </a:bodyPr>
          <a:lstStyle/>
          <a:p>
            <a:pPr algn="ctr">
              <a:lnSpc>
                <a:spcPct val="150000"/>
              </a:lnSpc>
              <a:spcBef>
                <a:spcPts val="100"/>
              </a:spcBef>
            </a:pPr>
            <a:r>
              <a:rPr lang="en-GB" sz="1050" dirty="0">
                <a:solidFill>
                  <a:schemeClr val="tx1"/>
                </a:solidFill>
              </a:rPr>
              <a:t>Specialized App.</a:t>
            </a:r>
          </a:p>
          <a:p>
            <a:pPr algn="ctr">
              <a:lnSpc>
                <a:spcPct val="150000"/>
              </a:lnSpc>
              <a:spcBef>
                <a:spcPts val="100"/>
              </a:spcBef>
            </a:pPr>
            <a:r>
              <a:rPr lang="en-GB" sz="1050" dirty="0">
                <a:solidFill>
                  <a:schemeClr val="tx1"/>
                </a:solidFill>
              </a:rPr>
              <a:t>Debloated Env.</a:t>
            </a:r>
          </a:p>
          <a:p>
            <a:pPr algn="ctr">
              <a:lnSpc>
                <a:spcPct val="150000"/>
              </a:lnSpc>
              <a:spcBef>
                <a:spcPts val="100"/>
              </a:spcBef>
            </a:pPr>
            <a:r>
              <a:rPr lang="en-GB" sz="1050" dirty="0">
                <a:solidFill>
                  <a:schemeClr val="tx1"/>
                </a:solidFill>
              </a:rPr>
              <a:t>Debloated Infrastructure</a:t>
            </a:r>
          </a:p>
          <a:p>
            <a:pPr algn="ctr">
              <a:lnSpc>
                <a:spcPct val="150000"/>
              </a:lnSpc>
              <a:spcBef>
                <a:spcPts val="100"/>
              </a:spcBef>
            </a:pPr>
            <a:r>
              <a:rPr lang="en-GB" sz="1050" dirty="0">
                <a:solidFill>
                  <a:schemeClr val="tx1"/>
                </a:solidFill>
              </a:rPr>
              <a:t>S</a:t>
            </a:r>
            <a:r>
              <a:rPr lang="en-SE" sz="1050" dirty="0">
                <a:solidFill>
                  <a:schemeClr val="tx1"/>
                </a:solidFill>
              </a:rPr>
              <a:t>lim OS</a:t>
            </a:r>
          </a:p>
          <a:p>
            <a:pPr algn="ctr">
              <a:lnSpc>
                <a:spcPct val="150000"/>
              </a:lnSpc>
              <a:spcBef>
                <a:spcPts val="100"/>
              </a:spcBef>
            </a:pPr>
            <a:r>
              <a:rPr lang="en-SE" sz="1050" dirty="0">
                <a:solidFill>
                  <a:schemeClr val="tx1"/>
                </a:solidFill>
              </a:rPr>
              <a:t>Dedicated Hardware</a:t>
            </a:r>
          </a:p>
        </p:txBody>
      </p:sp>
    </p:spTree>
    <p:extLst>
      <p:ext uri="{BB962C8B-B14F-4D97-AF65-F5344CB8AC3E}">
        <p14:creationId xmlns:p14="http://schemas.microsoft.com/office/powerpoint/2010/main" val="193203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072B8-3BBF-47C1-87E7-7740D1103BA7}"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900" b="0" i="0" u="none" strike="noStrike" kern="1200" cap="none" spc="-1" normalizeH="0" baseline="0" noProof="0">
              <a:ln>
                <a:noFill/>
              </a:ln>
              <a:solidFill>
                <a:prstClr val="black"/>
              </a:solidFill>
              <a:effectLst/>
              <a:uLnTx/>
              <a:uFillTx/>
              <a:latin typeface="Arial"/>
            </a:endParaRPr>
          </a:p>
        </p:txBody>
      </p:sp>
      <p:grpSp>
        <p:nvGrpSpPr>
          <p:cNvPr id="348" name="Group 2"/>
          <p:cNvGrpSpPr/>
          <p:nvPr/>
        </p:nvGrpSpPr>
        <p:grpSpPr>
          <a:xfrm>
            <a:off x="6097680" y="1962000"/>
            <a:ext cx="2002680" cy="1894320"/>
            <a:chOff x="6097680" y="1962000"/>
            <a:chExt cx="2002680" cy="1894320"/>
          </a:xfrm>
        </p:grpSpPr>
        <p:sp>
          <p:nvSpPr>
            <p:cNvPr id="349" name="CustomShape 3"/>
            <p:cNvSpPr/>
            <p:nvPr/>
          </p:nvSpPr>
          <p:spPr>
            <a:xfrm>
              <a:off x="6738120" y="1962000"/>
              <a:ext cx="732240" cy="39132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50" name="CustomShape 4"/>
            <p:cNvSpPr/>
            <p:nvPr/>
          </p:nvSpPr>
          <p:spPr>
            <a:xfrm>
              <a:off x="6097680" y="2722680"/>
              <a:ext cx="732240" cy="39132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51" name="CustomShape 5"/>
            <p:cNvSpPr/>
            <p:nvPr/>
          </p:nvSpPr>
          <p:spPr>
            <a:xfrm>
              <a:off x="7368120" y="2731680"/>
              <a:ext cx="732240" cy="39132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52" name="CustomShape 6"/>
            <p:cNvSpPr/>
            <p:nvPr/>
          </p:nvSpPr>
          <p:spPr>
            <a:xfrm rot="5400000">
              <a:off x="6602040" y="2218320"/>
              <a:ext cx="366840" cy="63900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53" name="CustomShape 7"/>
            <p:cNvSpPr/>
            <p:nvPr/>
          </p:nvSpPr>
          <p:spPr>
            <a:xfrm rot="16200000" flipH="1">
              <a:off x="7231320" y="2228040"/>
              <a:ext cx="375840" cy="62856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54" name="CustomShape 8"/>
            <p:cNvSpPr/>
            <p:nvPr/>
          </p:nvSpPr>
          <p:spPr>
            <a:xfrm>
              <a:off x="6097680" y="3465000"/>
              <a:ext cx="732240" cy="39132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55" name="CustomShape 9"/>
            <p:cNvSpPr/>
            <p:nvPr/>
          </p:nvSpPr>
          <p:spPr>
            <a:xfrm flipH="1">
              <a:off x="6461640" y="3115440"/>
              <a:ext cx="360" cy="34812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56" name="CustomShape 10"/>
            <p:cNvSpPr/>
            <p:nvPr/>
          </p:nvSpPr>
          <p:spPr>
            <a:xfrm>
              <a:off x="6979320" y="2044440"/>
              <a:ext cx="250200" cy="25020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P</a:t>
              </a:r>
              <a:endParaRPr kumimoji="0" lang="en-US" sz="1620" b="0" i="0" u="none" strike="noStrike" kern="1200" cap="none" spc="-1" normalizeH="0" baseline="0" noProof="0">
                <a:ln>
                  <a:noFill/>
                </a:ln>
                <a:solidFill>
                  <a:prstClr val="black"/>
                </a:solidFill>
                <a:effectLst/>
                <a:uLnTx/>
                <a:uFillTx/>
                <a:latin typeface="Arial"/>
              </a:endParaRPr>
            </a:p>
          </p:txBody>
        </p:sp>
        <p:sp>
          <p:nvSpPr>
            <p:cNvPr id="357" name="CustomShape 11"/>
            <p:cNvSpPr/>
            <p:nvPr/>
          </p:nvSpPr>
          <p:spPr>
            <a:xfrm>
              <a:off x="6338880" y="2792160"/>
              <a:ext cx="250200" cy="25020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A</a:t>
              </a:r>
              <a:endParaRPr kumimoji="0" lang="en-US" sz="1620" b="0" i="0" u="none" strike="noStrike" kern="1200" cap="none" spc="-1" normalizeH="0" baseline="0" noProof="0">
                <a:ln>
                  <a:noFill/>
                </a:ln>
                <a:solidFill>
                  <a:prstClr val="black"/>
                </a:solidFill>
                <a:effectLst/>
                <a:uLnTx/>
                <a:uFillTx/>
                <a:latin typeface="Arial"/>
              </a:endParaRPr>
            </a:p>
          </p:txBody>
        </p:sp>
        <p:sp>
          <p:nvSpPr>
            <p:cNvPr id="358" name="CustomShape 12"/>
            <p:cNvSpPr/>
            <p:nvPr/>
          </p:nvSpPr>
          <p:spPr>
            <a:xfrm>
              <a:off x="7608960" y="2802240"/>
              <a:ext cx="250200" cy="25020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F</a:t>
              </a:r>
              <a:endParaRPr kumimoji="0" lang="en-US" sz="1620" b="0" i="0" u="none" strike="noStrike" kern="1200" cap="none" spc="-1" normalizeH="0" baseline="0" noProof="0">
                <a:ln>
                  <a:noFill/>
                </a:ln>
                <a:solidFill>
                  <a:prstClr val="black"/>
                </a:solidFill>
                <a:effectLst/>
                <a:uLnTx/>
                <a:uFillTx/>
                <a:latin typeface="Arial"/>
              </a:endParaRPr>
            </a:p>
          </p:txBody>
        </p:sp>
        <p:sp>
          <p:nvSpPr>
            <p:cNvPr id="359" name="CustomShape 13"/>
            <p:cNvSpPr/>
            <p:nvPr/>
          </p:nvSpPr>
          <p:spPr>
            <a:xfrm>
              <a:off x="6338880" y="3543840"/>
              <a:ext cx="250200" cy="25020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D</a:t>
              </a:r>
              <a:endParaRPr kumimoji="0" lang="en-US" sz="1620" b="0" i="0" u="none" strike="noStrike" kern="1200" cap="none" spc="-1" normalizeH="0" baseline="0" noProof="0">
                <a:ln>
                  <a:noFill/>
                </a:ln>
                <a:solidFill>
                  <a:prstClr val="black"/>
                </a:solidFill>
                <a:effectLst/>
                <a:uLnTx/>
                <a:uFillTx/>
                <a:latin typeface="Arial"/>
              </a:endParaRPr>
            </a:p>
          </p:txBody>
        </p:sp>
      </p:grpSp>
      <p:sp>
        <p:nvSpPr>
          <p:cNvPr id="360" name="CustomShape 14"/>
          <p:cNvSpPr/>
          <p:nvPr/>
        </p:nvSpPr>
        <p:spPr>
          <a:xfrm>
            <a:off x="4655160" y="2496600"/>
            <a:ext cx="1192680" cy="664200"/>
          </a:xfrm>
          <a:prstGeom prst="rightArrow">
            <a:avLst>
              <a:gd name="adj1" fmla="val 50000"/>
              <a:gd name="adj2" fmla="val 50000"/>
            </a:avLst>
          </a:prstGeom>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260" b="0" i="0" u="none" strike="noStrike" kern="1200" cap="none" spc="-1" normalizeH="0" baseline="0" noProof="0" dirty="0">
                <a:ln>
                  <a:noFill/>
                </a:ln>
                <a:solidFill>
                  <a:srgbClr val="012639"/>
                </a:solidFill>
                <a:effectLst/>
                <a:uLnTx/>
                <a:uFillTx/>
                <a:latin typeface="Roboto" panose="02000000000000000000" pitchFamily="2" charset="0"/>
                <a:ea typeface="Roboto" panose="02000000000000000000" pitchFamily="2" charset="0"/>
              </a:rPr>
              <a:t>debloating</a:t>
            </a:r>
            <a:endParaRPr kumimoji="0" lang="en-US" sz="1260" b="0" i="0" u="none" strike="noStrike" kern="1200" cap="none" spc="-1"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sp>
        <p:nvSpPr>
          <p:cNvPr id="361" name="CustomShape 15"/>
          <p:cNvSpPr/>
          <p:nvPr/>
        </p:nvSpPr>
        <p:spPr>
          <a:xfrm>
            <a:off x="1261164" y="4267800"/>
            <a:ext cx="6847200" cy="644877"/>
          </a:xfrm>
          <a:prstGeom prst="rect">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800" b="0" i="0" u="none" strike="noStrike" kern="1200" cap="none" spc="-1" normalizeH="0" baseline="0" noProof="0" dirty="0">
                <a:ln>
                  <a:noFill/>
                </a:ln>
                <a:solidFill>
                  <a:srgbClr val="E7E6E6"/>
                </a:solidFill>
                <a:effectLst/>
                <a:uLnTx/>
                <a:uFillTx/>
                <a:latin typeface="Equity Text A" pitchFamily="2" charset="77"/>
                <a:ea typeface="DejaVu Sans"/>
              </a:rPr>
              <a:t>DepClean reduces the size of the dependency tree by debloating unused dependencies, </a:t>
            </a:r>
            <a:r>
              <a:rPr kumimoji="0" lang="en-SE" sz="1800" b="0" i="0" u="none" strike="noStrike" kern="1200" cap="none" spc="-1" normalizeH="0" baseline="0" noProof="0" dirty="0">
                <a:ln>
                  <a:noFill/>
                </a:ln>
                <a:solidFill>
                  <a:srgbClr val="FFD966"/>
                </a:solidFill>
                <a:effectLst/>
                <a:uLnTx/>
                <a:uFillTx/>
                <a:latin typeface="Equity Text A" pitchFamily="2" charset="77"/>
                <a:ea typeface="DejaVu Sans"/>
              </a:rPr>
              <a:t>automatically</a:t>
            </a:r>
            <a:r>
              <a:rPr kumimoji="0" lang="en-SE" sz="1800" b="0" i="0" u="none" strike="noStrike" kern="1200" cap="none" spc="-1" normalizeH="0" baseline="0" noProof="0" dirty="0">
                <a:ln>
                  <a:noFill/>
                </a:ln>
                <a:solidFill>
                  <a:srgbClr val="E7E6E6"/>
                </a:solidFill>
                <a:effectLst/>
                <a:uLnTx/>
                <a:uFillTx/>
                <a:latin typeface="Equity Text A" pitchFamily="2" charset="77"/>
                <a:ea typeface="DejaVu Sans"/>
              </a:rPr>
              <a:t>.</a:t>
            </a:r>
            <a:endParaRPr kumimoji="0" lang="en-US" sz="1800" b="0" i="0" u="none" strike="noStrike" kern="1200" cap="none" spc="-1" normalizeH="0" baseline="0" noProof="0" dirty="0">
              <a:ln>
                <a:noFill/>
              </a:ln>
              <a:solidFill>
                <a:prstClr val="black"/>
              </a:solidFill>
              <a:effectLst/>
              <a:uLnTx/>
              <a:uFillTx/>
              <a:latin typeface="Equity Text A" pitchFamily="2" charset="77"/>
            </a:endParaRPr>
          </a:p>
        </p:txBody>
      </p:sp>
      <p:grpSp>
        <p:nvGrpSpPr>
          <p:cNvPr id="362" name="Group 16"/>
          <p:cNvGrpSpPr/>
          <p:nvPr/>
        </p:nvGrpSpPr>
        <p:grpSpPr>
          <a:xfrm>
            <a:off x="761760" y="1161360"/>
            <a:ext cx="3792240" cy="2685240"/>
            <a:chOff x="761760" y="1161360"/>
            <a:chExt cx="3792240" cy="2685240"/>
          </a:xfrm>
        </p:grpSpPr>
        <p:grpSp>
          <p:nvGrpSpPr>
            <p:cNvPr id="363" name="Group 17"/>
            <p:cNvGrpSpPr/>
            <p:nvPr/>
          </p:nvGrpSpPr>
          <p:grpSpPr>
            <a:xfrm>
              <a:off x="761760" y="1876680"/>
              <a:ext cx="3395160" cy="1969920"/>
              <a:chOff x="761760" y="1876680"/>
              <a:chExt cx="3395160" cy="1969920"/>
            </a:xfrm>
          </p:grpSpPr>
          <p:sp>
            <p:nvSpPr>
              <p:cNvPr id="364" name="CustomShape 18"/>
              <p:cNvSpPr/>
              <p:nvPr/>
            </p:nvSpPr>
            <p:spPr>
              <a:xfrm>
                <a:off x="2365560" y="1876680"/>
                <a:ext cx="754200" cy="402840"/>
              </a:xfrm>
              <a:prstGeom prst="roundRect">
                <a:avLst>
                  <a:gd name="adj" fmla="val 16667"/>
                </a:avLst>
              </a:prstGeom>
              <a:solidFill>
                <a:srgbClr val="50A61B"/>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65" name="CustomShape 19"/>
              <p:cNvSpPr/>
              <p:nvPr/>
            </p:nvSpPr>
            <p:spPr>
              <a:xfrm>
                <a:off x="1303920" y="2660400"/>
                <a:ext cx="754200" cy="40284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66" name="CustomShape 20"/>
              <p:cNvSpPr/>
              <p:nvPr/>
            </p:nvSpPr>
            <p:spPr>
              <a:xfrm>
                <a:off x="2365560" y="2660400"/>
                <a:ext cx="754200" cy="40284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67" name="CustomShape 21"/>
              <p:cNvSpPr/>
              <p:nvPr/>
            </p:nvSpPr>
            <p:spPr>
              <a:xfrm>
                <a:off x="3402720" y="2660400"/>
                <a:ext cx="754200" cy="40284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68" name="CustomShape 22"/>
              <p:cNvSpPr/>
              <p:nvPr/>
            </p:nvSpPr>
            <p:spPr>
              <a:xfrm rot="5400000">
                <a:off x="2024280" y="1939680"/>
                <a:ext cx="377640" cy="106020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69" name="CustomShape 23"/>
              <p:cNvSpPr/>
              <p:nvPr/>
            </p:nvSpPr>
            <p:spPr>
              <a:xfrm rot="16200000" flipH="1">
                <a:off x="3072240" y="1951920"/>
                <a:ext cx="377640" cy="103572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70" name="CustomShape 24"/>
              <p:cNvSpPr/>
              <p:nvPr/>
            </p:nvSpPr>
            <p:spPr>
              <a:xfrm>
                <a:off x="2743200" y="2280960"/>
                <a:ext cx="360" cy="37764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71" name="CustomShape 25"/>
              <p:cNvSpPr/>
              <p:nvPr/>
            </p:nvSpPr>
            <p:spPr>
              <a:xfrm>
                <a:off x="1834560" y="3443760"/>
                <a:ext cx="754200" cy="40284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72" name="CustomShape 26"/>
              <p:cNvSpPr/>
              <p:nvPr/>
            </p:nvSpPr>
            <p:spPr>
              <a:xfrm>
                <a:off x="761760" y="3443760"/>
                <a:ext cx="754200" cy="40284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73" name="CustomShape 27"/>
              <p:cNvSpPr/>
              <p:nvPr/>
            </p:nvSpPr>
            <p:spPr>
              <a:xfrm rot="5400000">
                <a:off x="1222200" y="2982600"/>
                <a:ext cx="377640" cy="54072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74" name="CustomShape 28"/>
              <p:cNvSpPr/>
              <p:nvPr/>
            </p:nvSpPr>
            <p:spPr>
              <a:xfrm rot="16200000" flipH="1">
                <a:off x="1757520" y="2988720"/>
                <a:ext cx="377640" cy="52956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75" name="CustomShape 29"/>
              <p:cNvSpPr/>
              <p:nvPr/>
            </p:nvSpPr>
            <p:spPr>
              <a:xfrm>
                <a:off x="3402720" y="3443760"/>
                <a:ext cx="754200" cy="402840"/>
              </a:xfrm>
              <a:prstGeom prst="roundRect">
                <a:avLst>
                  <a:gd name="adj" fmla="val 16667"/>
                </a:avLst>
              </a:prstGeom>
              <a:solidFill>
                <a:schemeClr val="accent6">
                  <a:lumMod val="50000"/>
                </a:schemeClr>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76" name="CustomShape 30"/>
              <p:cNvSpPr/>
              <p:nvPr/>
            </p:nvSpPr>
            <p:spPr>
              <a:xfrm flipH="1">
                <a:off x="3777480" y="3064680"/>
                <a:ext cx="360" cy="377640"/>
              </a:xfrm>
              <a:custGeom>
                <a:avLst/>
                <a:gdLst/>
                <a:ahLst/>
                <a:cxnLst/>
                <a:rect l="l" t="t" r="r" b="b"/>
                <a:pathLst>
                  <a:path w="21600" h="21600">
                    <a:moveTo>
                      <a:pt x="0" y="0"/>
                    </a:moveTo>
                    <a:lnTo>
                      <a:pt x="21600" y="21600"/>
                    </a:lnTo>
                  </a:path>
                </a:pathLst>
              </a:cu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sp>
            <p:nvSpPr>
              <p:cNvPr id="377" name="CustomShape 31"/>
              <p:cNvSpPr/>
              <p:nvPr/>
            </p:nvSpPr>
            <p:spPr>
              <a:xfrm>
                <a:off x="2613600" y="1962000"/>
                <a:ext cx="257760" cy="25776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P</a:t>
                </a:r>
                <a:endParaRPr kumimoji="0" lang="en-US" sz="1620" b="0" i="0" u="none" strike="noStrike" kern="1200" cap="none" spc="-1" normalizeH="0" baseline="0" noProof="0">
                  <a:ln>
                    <a:noFill/>
                  </a:ln>
                  <a:solidFill>
                    <a:prstClr val="black"/>
                  </a:solidFill>
                  <a:effectLst/>
                  <a:uLnTx/>
                  <a:uFillTx/>
                  <a:latin typeface="Arial"/>
                </a:endParaRPr>
              </a:p>
            </p:txBody>
          </p:sp>
          <p:sp>
            <p:nvSpPr>
              <p:cNvPr id="378" name="CustomShape 32"/>
              <p:cNvSpPr/>
              <p:nvPr/>
            </p:nvSpPr>
            <p:spPr>
              <a:xfrm>
                <a:off x="1551960" y="2731680"/>
                <a:ext cx="257760" cy="25776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A</a:t>
                </a:r>
                <a:endParaRPr kumimoji="0" lang="en-US" sz="1620" b="0" i="0" u="none" strike="noStrike" kern="1200" cap="none" spc="-1" normalizeH="0" baseline="0" noProof="0">
                  <a:ln>
                    <a:noFill/>
                  </a:ln>
                  <a:solidFill>
                    <a:prstClr val="black"/>
                  </a:solidFill>
                  <a:effectLst/>
                  <a:uLnTx/>
                  <a:uFillTx/>
                  <a:latin typeface="Arial"/>
                </a:endParaRPr>
              </a:p>
            </p:txBody>
          </p:sp>
          <p:sp>
            <p:nvSpPr>
              <p:cNvPr id="379" name="CustomShape 33"/>
              <p:cNvSpPr/>
              <p:nvPr/>
            </p:nvSpPr>
            <p:spPr>
              <a:xfrm>
                <a:off x="2613600" y="2742120"/>
                <a:ext cx="257760" cy="25776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B</a:t>
                </a:r>
                <a:endParaRPr kumimoji="0" lang="en-US" sz="1620" b="0" i="0" u="none" strike="noStrike" kern="1200" cap="none" spc="-1" normalizeH="0" baseline="0" noProof="0">
                  <a:ln>
                    <a:noFill/>
                  </a:ln>
                  <a:solidFill>
                    <a:prstClr val="black"/>
                  </a:solidFill>
                  <a:effectLst/>
                  <a:uLnTx/>
                  <a:uFillTx/>
                  <a:latin typeface="Arial"/>
                </a:endParaRPr>
              </a:p>
            </p:txBody>
          </p:sp>
          <p:sp>
            <p:nvSpPr>
              <p:cNvPr id="380" name="CustomShape 34"/>
              <p:cNvSpPr/>
              <p:nvPr/>
            </p:nvSpPr>
            <p:spPr>
              <a:xfrm>
                <a:off x="3650760" y="2742120"/>
                <a:ext cx="257760" cy="25776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C</a:t>
                </a:r>
                <a:endParaRPr kumimoji="0" lang="en-US" sz="1620" b="0" i="0" u="none" strike="noStrike" kern="1200" cap="none" spc="-1" normalizeH="0" baseline="0" noProof="0">
                  <a:ln>
                    <a:noFill/>
                  </a:ln>
                  <a:solidFill>
                    <a:prstClr val="black"/>
                  </a:solidFill>
                  <a:effectLst/>
                  <a:uLnTx/>
                  <a:uFillTx/>
                  <a:latin typeface="Arial"/>
                </a:endParaRPr>
              </a:p>
            </p:txBody>
          </p:sp>
          <p:sp>
            <p:nvSpPr>
              <p:cNvPr id="381" name="CustomShape 35"/>
              <p:cNvSpPr/>
              <p:nvPr/>
            </p:nvSpPr>
            <p:spPr>
              <a:xfrm>
                <a:off x="1010160" y="3517920"/>
                <a:ext cx="257760" cy="25776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D</a:t>
                </a:r>
                <a:endParaRPr kumimoji="0" lang="en-US" sz="1620" b="0" i="0" u="none" strike="noStrike" kern="1200" cap="none" spc="-1" normalizeH="0" baseline="0" noProof="0">
                  <a:ln>
                    <a:noFill/>
                  </a:ln>
                  <a:solidFill>
                    <a:prstClr val="black"/>
                  </a:solidFill>
                  <a:effectLst/>
                  <a:uLnTx/>
                  <a:uFillTx/>
                  <a:latin typeface="Arial"/>
                </a:endParaRPr>
              </a:p>
            </p:txBody>
          </p:sp>
          <p:sp>
            <p:nvSpPr>
              <p:cNvPr id="382" name="CustomShape 36"/>
              <p:cNvSpPr/>
              <p:nvPr/>
            </p:nvSpPr>
            <p:spPr>
              <a:xfrm>
                <a:off x="2081880" y="3508920"/>
                <a:ext cx="257760" cy="25776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E</a:t>
                </a:r>
                <a:endParaRPr kumimoji="0" lang="en-US" sz="1620" b="0" i="0" u="none" strike="noStrike" kern="1200" cap="none" spc="-1" normalizeH="0" baseline="0" noProof="0">
                  <a:ln>
                    <a:noFill/>
                  </a:ln>
                  <a:solidFill>
                    <a:prstClr val="black"/>
                  </a:solidFill>
                  <a:effectLst/>
                  <a:uLnTx/>
                  <a:uFillTx/>
                  <a:latin typeface="Arial"/>
                </a:endParaRPr>
              </a:p>
            </p:txBody>
          </p:sp>
          <p:sp>
            <p:nvSpPr>
              <p:cNvPr id="383" name="CustomShape 37"/>
              <p:cNvSpPr/>
              <p:nvPr/>
            </p:nvSpPr>
            <p:spPr>
              <a:xfrm>
                <a:off x="3650760" y="3501000"/>
                <a:ext cx="257760" cy="25776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F</a:t>
                </a:r>
                <a:endParaRPr kumimoji="0" lang="en-US" sz="1620" b="0" i="0" u="none" strike="noStrike" kern="1200" cap="none" spc="-1" normalizeH="0" baseline="0" noProof="0">
                  <a:ln>
                    <a:noFill/>
                  </a:ln>
                  <a:solidFill>
                    <a:prstClr val="black"/>
                  </a:solidFill>
                  <a:effectLst/>
                  <a:uLnTx/>
                  <a:uFillTx/>
                  <a:latin typeface="Arial"/>
                </a:endParaRPr>
              </a:p>
            </p:txBody>
          </p:sp>
        </p:grpSp>
        <p:grpSp>
          <p:nvGrpSpPr>
            <p:cNvPr id="384" name="Group 38"/>
            <p:cNvGrpSpPr/>
            <p:nvPr/>
          </p:nvGrpSpPr>
          <p:grpSpPr>
            <a:xfrm>
              <a:off x="2738160" y="1161360"/>
              <a:ext cx="1815840" cy="1118160"/>
              <a:chOff x="2738160" y="1161360"/>
              <a:chExt cx="1815840" cy="1118160"/>
            </a:xfrm>
          </p:grpSpPr>
          <p:sp>
            <p:nvSpPr>
              <p:cNvPr id="385" name="CustomShape 39"/>
              <p:cNvSpPr/>
              <p:nvPr/>
            </p:nvSpPr>
            <p:spPr>
              <a:xfrm>
                <a:off x="3023640" y="1161360"/>
                <a:ext cx="764280" cy="408240"/>
              </a:xfrm>
              <a:prstGeom prst="roundRect">
                <a:avLst>
                  <a:gd name="adj" fmla="val 16667"/>
                </a:avLst>
              </a:prstGeom>
              <a:solidFill>
                <a:srgbClr val="711BA6"/>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86" name="CustomShape 40"/>
              <p:cNvSpPr/>
              <p:nvPr/>
            </p:nvSpPr>
            <p:spPr>
              <a:xfrm>
                <a:off x="3275280" y="1247760"/>
                <a:ext cx="261360" cy="261360"/>
              </a:xfrm>
              <a:prstGeom prst="ellipse">
                <a:avLst/>
              </a:prstGeom>
              <a:solidFill>
                <a:schemeClr val="bg2"/>
              </a:solidFill>
              <a:ln>
                <a:solidFill>
                  <a:srgbClr val="0126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Q</a:t>
                </a:r>
                <a:endParaRPr kumimoji="0" lang="en-US" sz="1620" b="0" i="0" u="none" strike="noStrike" kern="1200" cap="none" spc="-1" normalizeH="0" baseline="0" noProof="0">
                  <a:ln>
                    <a:noFill/>
                  </a:ln>
                  <a:solidFill>
                    <a:prstClr val="black"/>
                  </a:solidFill>
                  <a:effectLst/>
                  <a:uLnTx/>
                  <a:uFillTx/>
                  <a:latin typeface="Arial"/>
                </a:endParaRPr>
              </a:p>
            </p:txBody>
          </p:sp>
          <p:sp>
            <p:nvSpPr>
              <p:cNvPr id="387" name="CustomShape 41"/>
              <p:cNvSpPr/>
              <p:nvPr/>
            </p:nvSpPr>
            <p:spPr>
              <a:xfrm rot="5400000" flipH="1" flipV="1">
                <a:off x="2918160" y="1388880"/>
                <a:ext cx="306360" cy="666720"/>
              </a:xfrm>
              <a:prstGeom prst="curvedConnector3">
                <a:avLst>
                  <a:gd name="adj1" fmla="val 50000"/>
                </a:avLst>
              </a:prstGeom>
              <a:noFill/>
              <a:ln w="12600">
                <a:solidFill>
                  <a:schemeClr val="bg2"/>
                </a:solidFill>
                <a:prstDash val="sysDot"/>
                <a:tailEnd type="triangle" w="med" len="med"/>
              </a:ln>
            </p:spPr>
            <p:style>
              <a:lnRef idx="1">
                <a:schemeClr val="accent1"/>
              </a:lnRef>
              <a:fillRef idx="0">
                <a:schemeClr val="accent1"/>
              </a:fillRef>
              <a:effectRef idx="0">
                <a:schemeClr val="accent1"/>
              </a:effectRef>
              <a:fontRef idx="minor"/>
            </p:style>
          </p:sp>
          <p:sp>
            <p:nvSpPr>
              <p:cNvPr id="388" name="CustomShape 42"/>
              <p:cNvSpPr/>
              <p:nvPr/>
            </p:nvSpPr>
            <p:spPr>
              <a:xfrm>
                <a:off x="3789720" y="1871280"/>
                <a:ext cx="764280" cy="408240"/>
              </a:xfrm>
              <a:prstGeom prst="roundRect">
                <a:avLst>
                  <a:gd name="adj" fmla="val 16667"/>
                </a:avLst>
              </a:prstGeom>
              <a:solidFill>
                <a:srgbClr val="A61B50"/>
              </a:solidFill>
              <a:ln w="3240">
                <a:solidFill>
                  <a:schemeClr val="bg2"/>
                </a:solidFill>
              </a:ln>
            </p:spPr>
            <p:style>
              <a:lnRef idx="2">
                <a:schemeClr val="accent1">
                  <a:shade val="50000"/>
                </a:schemeClr>
              </a:lnRef>
              <a:fillRef idx="1">
                <a:schemeClr val="accent1"/>
              </a:fillRef>
              <a:effectRef idx="0">
                <a:schemeClr val="accent1"/>
              </a:effectRef>
              <a:fontRef idx="minor"/>
            </p:style>
          </p:sp>
          <p:sp>
            <p:nvSpPr>
              <p:cNvPr id="389" name="CustomShape 43"/>
              <p:cNvSpPr/>
              <p:nvPr/>
            </p:nvSpPr>
            <p:spPr>
              <a:xfrm>
                <a:off x="4041000" y="1929240"/>
                <a:ext cx="261360" cy="261360"/>
              </a:xfrm>
              <a:prstGeom prst="ellipse">
                <a:avLst/>
              </a:prstGeom>
              <a:solidFill>
                <a:schemeClr val="bg2"/>
              </a:solidFill>
              <a:ln w="3240">
                <a:solidFill>
                  <a:schemeClr val="bg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620" b="0" i="0" u="none" strike="noStrike" kern="1200" cap="none" spc="-1" normalizeH="0" baseline="0" noProof="0">
                    <a:ln>
                      <a:noFill/>
                    </a:ln>
                    <a:solidFill>
                      <a:srgbClr val="012639"/>
                    </a:solidFill>
                    <a:effectLst/>
                    <a:uLnTx/>
                    <a:uFillTx/>
                    <a:latin typeface="BITSTREAM VERA SANS MONO"/>
                    <a:ea typeface="DejaVu Sans"/>
                  </a:rPr>
                  <a:t>G</a:t>
                </a:r>
                <a:endParaRPr kumimoji="0" lang="en-US" sz="1620" b="0" i="0" u="none" strike="noStrike" kern="1200" cap="none" spc="-1" normalizeH="0" baseline="0" noProof="0">
                  <a:ln>
                    <a:noFill/>
                  </a:ln>
                  <a:solidFill>
                    <a:prstClr val="black"/>
                  </a:solidFill>
                  <a:effectLst/>
                  <a:uLnTx/>
                  <a:uFillTx/>
                  <a:latin typeface="Arial"/>
                </a:endParaRPr>
              </a:p>
            </p:txBody>
          </p:sp>
          <p:sp>
            <p:nvSpPr>
              <p:cNvPr id="390" name="CustomShape 44"/>
              <p:cNvSpPr/>
              <p:nvPr/>
            </p:nvSpPr>
            <p:spPr>
              <a:xfrm rot="16200000" flipH="1">
                <a:off x="3638880" y="1338120"/>
                <a:ext cx="298800" cy="764280"/>
              </a:xfrm>
              <a:prstGeom prst="curvedConnector3">
                <a:avLst>
                  <a:gd name="adj1" fmla="val 50000"/>
                </a:avLst>
              </a:prstGeom>
              <a:noFill/>
              <a:ln w="12600">
                <a:solidFill>
                  <a:schemeClr val="bg2"/>
                </a:solidFill>
                <a:tailEnd type="triangle" w="med" len="med"/>
              </a:ln>
            </p:spPr>
            <p:style>
              <a:lnRef idx="1">
                <a:schemeClr val="accent1"/>
              </a:lnRef>
              <a:fillRef idx="0">
                <a:schemeClr val="accent1"/>
              </a:fillRef>
              <a:effectRef idx="0">
                <a:schemeClr val="accent1"/>
              </a:effectRef>
              <a:fontRef idx="minor"/>
            </p:style>
          </p:sp>
        </p:grpSp>
      </p:grpSp>
      <p:sp>
        <p:nvSpPr>
          <p:cNvPr id="2" name="Google Shape;99;g10f0a995c24_0_21">
            <a:extLst>
              <a:ext uri="{FF2B5EF4-FFF2-40B4-BE49-F238E27FC236}">
                <a16:creationId xmlns:a16="http://schemas.microsoft.com/office/drawing/2014/main" id="{61293B22-B905-3C69-DDBC-00930D8BA33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Objective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35610-0BB0-4B4B-B8D0-F380F3B4EF72}"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1" normalizeH="0" baseline="0" noProof="0">
              <a:ln>
                <a:noFill/>
              </a:ln>
              <a:solidFill>
                <a:prstClr val="black"/>
              </a:solidFill>
              <a:effectLst/>
              <a:uLnTx/>
              <a:uFillTx/>
              <a:latin typeface="Arial"/>
            </a:endParaRPr>
          </a:p>
        </p:txBody>
      </p:sp>
      <p:pic>
        <p:nvPicPr>
          <p:cNvPr id="416" name="Picture 11"/>
          <p:cNvPicPr/>
          <p:nvPr/>
        </p:nvPicPr>
        <p:blipFill>
          <a:blip r:embed="rId3"/>
          <a:stretch/>
        </p:blipFill>
        <p:spPr>
          <a:xfrm>
            <a:off x="1301760" y="975768"/>
            <a:ext cx="3672224" cy="3861653"/>
          </a:xfrm>
          <a:prstGeom prst="rect">
            <a:avLst/>
          </a:prstGeom>
          <a:ln>
            <a:noFill/>
          </a:ln>
        </p:spPr>
      </p:pic>
      <p:sp>
        <p:nvSpPr>
          <p:cNvPr id="417" name="CustomShape 2"/>
          <p:cNvSpPr/>
          <p:nvPr/>
        </p:nvSpPr>
        <p:spPr>
          <a:xfrm>
            <a:off x="905040" y="4881240"/>
            <a:ext cx="4620600" cy="17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 b="0" i="0" u="none" strike="noStrike" kern="1200" cap="none" spc="-1" normalizeH="0" baseline="0" noProof="0">
                <a:ln>
                  <a:noFill/>
                </a:ln>
                <a:solidFill>
                  <a:srgbClr val="E7E6E6"/>
                </a:solidFill>
                <a:effectLst/>
                <a:uLnTx/>
                <a:uFillTx/>
                <a:latin typeface="BITSTREAM VERA SANS MONO"/>
                <a:ea typeface="Palatino"/>
              </a:rPr>
              <a:t>“The Maven Dependency Graph: a Temporal Graph-based Representation of Maven Central” (published in MSR’19)</a:t>
            </a:r>
            <a:endParaRPr kumimoji="0" lang="en-US" sz="540" b="0" i="0" u="none" strike="noStrike" kern="1200" cap="none" spc="-1" normalizeH="0" baseline="0" noProof="0">
              <a:ln>
                <a:noFill/>
              </a:ln>
              <a:solidFill>
                <a:prstClr val="black"/>
              </a:solidFill>
              <a:effectLst/>
              <a:uLnTx/>
              <a:uFillTx/>
              <a:latin typeface="Arial"/>
            </a:endParaRPr>
          </a:p>
        </p:txBody>
      </p:sp>
      <p:sp>
        <p:nvSpPr>
          <p:cNvPr id="418" name="CustomShape 3"/>
          <p:cNvSpPr/>
          <p:nvPr/>
        </p:nvSpPr>
        <p:spPr>
          <a:xfrm>
            <a:off x="6035040" y="2571840"/>
            <a:ext cx="2288230" cy="706432"/>
          </a:xfrm>
          <a:prstGeom prst="roundRect">
            <a:avLst>
              <a:gd name="adj" fmla="val 0"/>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buClrTx/>
            </a:pPr>
            <a:r>
              <a:rPr lang="en-US" sz="2000" kern="1200" spc="-1" dirty="0">
                <a:solidFill>
                  <a:srgbClr val="E7E6E6"/>
                </a:solidFill>
                <a:latin typeface="Equity Text A" pitchFamily="2" charset="77"/>
              </a:rPr>
              <a:t>We counted </a:t>
            </a:r>
            <a:r>
              <a:rPr lang="en-US" sz="2000" kern="1200" spc="-1" dirty="0">
                <a:solidFill>
                  <a:srgbClr val="FFD966"/>
                </a:solidFill>
                <a:latin typeface="Equity Text A" pitchFamily="2" charset="77"/>
              </a:rPr>
              <a:t>3.6M</a:t>
            </a:r>
            <a:r>
              <a:rPr lang="en-US" sz="2000" kern="1200" spc="-1" dirty="0">
                <a:solidFill>
                  <a:srgbClr val="E7E6E6"/>
                </a:solidFill>
                <a:latin typeface="Equity Text A" pitchFamily="2" charset="77"/>
              </a:rPr>
              <a:t> artifacts in 2019.</a:t>
            </a:r>
          </a:p>
        </p:txBody>
      </p:sp>
      <p:sp>
        <p:nvSpPr>
          <p:cNvPr id="2" name="Google Shape;99;g10f0a995c24_0_21">
            <a:extLst>
              <a:ext uri="{FF2B5EF4-FFF2-40B4-BE49-F238E27FC236}">
                <a16:creationId xmlns:a16="http://schemas.microsoft.com/office/drawing/2014/main" id="{5D09FFFB-DBC1-C945-4790-3F15C0443F3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The Maven ecosystem is big!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g10f0a995c24_0_21"/>
          <p:cNvSpPr txBox="1"/>
          <p:nvPr/>
        </p:nvSpPr>
        <p:spPr>
          <a:xfrm>
            <a:off x="457050" y="1045550"/>
            <a:ext cx="7710300" cy="3577872"/>
          </a:xfrm>
          <a:prstGeom prst="rect">
            <a:avLst/>
          </a:prstGeom>
          <a:noFill/>
          <a:ln>
            <a:noFill/>
          </a:ln>
        </p:spPr>
        <p:txBody>
          <a:bodyPr spcFirstLastPara="1" wrap="square" lIns="91425" tIns="91425" rIns="91425" bIns="91425" anchor="t" anchorCtr="0">
            <a:spAutoFit/>
          </a:bodyPr>
          <a:lstStyle/>
          <a:p>
            <a:pPr marL="457200" marR="0" lvl="0" indent="-361950" algn="l" rtl="0">
              <a:lnSpc>
                <a:spcPct val="150000"/>
              </a:lnSpc>
              <a:spcBef>
                <a:spcPts val="0"/>
              </a:spcBef>
              <a:spcAft>
                <a:spcPts val="0"/>
              </a:spcAft>
              <a:buClr>
                <a:schemeClr val="lt1"/>
              </a:buClr>
              <a:buSzPts val="2100"/>
              <a:buFont typeface="Roboto"/>
              <a:buChar char="●"/>
            </a:pPr>
            <a:r>
              <a:rPr lang="en-SE" sz="2100" dirty="0">
                <a:solidFill>
                  <a:schemeClr val="lt1"/>
                </a:solidFill>
                <a:latin typeface="Equity Text A" pitchFamily="2" charset="77"/>
                <a:ea typeface="Roboto"/>
                <a:cs typeface="Roboto"/>
                <a:sym typeface="Roboto"/>
              </a:rPr>
              <a:t>Moved from Cuba to Sweden with:</a:t>
            </a:r>
            <a:endParaRPr sz="2100" dirty="0">
              <a:solidFill>
                <a:schemeClr val="lt1"/>
              </a:solidFill>
              <a:latin typeface="Equity Text A" pitchFamily="2" charset="77"/>
              <a:ea typeface="Roboto"/>
              <a:cs typeface="Roboto"/>
              <a:sym typeface="Roboto"/>
            </a:endParaRPr>
          </a:p>
          <a:p>
            <a:pPr marL="914400" marR="0" lvl="1" indent="-361950" algn="l" rtl="0">
              <a:lnSpc>
                <a:spcPct val="150000"/>
              </a:lnSpc>
              <a:spcBef>
                <a:spcPts val="0"/>
              </a:spcBef>
              <a:spcAft>
                <a:spcPts val="0"/>
              </a:spcAft>
              <a:buClr>
                <a:schemeClr val="lt1"/>
              </a:buClr>
              <a:buSzPts val="2100"/>
              <a:buFont typeface="Roboto"/>
              <a:buChar char="○"/>
            </a:pPr>
            <a:r>
              <a:rPr lang="en-SE" sz="2100" dirty="0">
                <a:solidFill>
                  <a:schemeClr val="lt1"/>
                </a:solidFill>
                <a:latin typeface="Equity Text A" pitchFamily="2" charset="77"/>
                <a:ea typeface="Roboto"/>
                <a:cs typeface="Roboto"/>
                <a:sym typeface="Roboto"/>
              </a:rPr>
              <a:t>BSc and MSc in Computer Science</a:t>
            </a:r>
            <a:endParaRPr sz="2100" dirty="0">
              <a:solidFill>
                <a:schemeClr val="lt1"/>
              </a:solidFill>
              <a:latin typeface="Equity Text A" pitchFamily="2" charset="77"/>
              <a:ea typeface="Roboto"/>
              <a:cs typeface="Roboto"/>
              <a:sym typeface="Roboto"/>
            </a:endParaRPr>
          </a:p>
          <a:p>
            <a:pPr marL="457200" marR="0" lvl="0" indent="-361950" algn="l" rtl="0">
              <a:lnSpc>
                <a:spcPct val="150000"/>
              </a:lnSpc>
              <a:spcBef>
                <a:spcPts val="0"/>
              </a:spcBef>
              <a:spcAft>
                <a:spcPts val="0"/>
              </a:spcAft>
              <a:buClr>
                <a:schemeClr val="lt1"/>
              </a:buClr>
              <a:buSzPts val="2100"/>
              <a:buFont typeface="Roboto"/>
              <a:buChar char="●"/>
            </a:pPr>
            <a:r>
              <a:rPr lang="en-SE" sz="2100" dirty="0">
                <a:solidFill>
                  <a:schemeClr val="lt1"/>
                </a:solidFill>
                <a:latin typeface="Equity Text A" pitchFamily="2" charset="77"/>
                <a:ea typeface="Roboto"/>
                <a:cs typeface="Roboto"/>
                <a:sym typeface="Roboto"/>
              </a:rPr>
              <a:t>PhD student at KTH since 2018 working on:</a:t>
            </a:r>
            <a:endParaRPr sz="2100" b="0" i="0" u="none" strike="noStrike" cap="none" dirty="0">
              <a:solidFill>
                <a:schemeClr val="lt1"/>
              </a:solidFill>
              <a:latin typeface="Equity Text A" pitchFamily="2" charset="77"/>
              <a:ea typeface="Roboto"/>
              <a:cs typeface="Roboto"/>
              <a:sym typeface="Roboto"/>
            </a:endParaRPr>
          </a:p>
          <a:p>
            <a:pPr marL="914400" marR="0" lvl="1" indent="-361950" algn="l" rtl="0">
              <a:lnSpc>
                <a:spcPct val="150000"/>
              </a:lnSpc>
              <a:spcBef>
                <a:spcPts val="0"/>
              </a:spcBef>
              <a:spcAft>
                <a:spcPts val="0"/>
              </a:spcAft>
              <a:buClr>
                <a:schemeClr val="lt1"/>
              </a:buClr>
              <a:buSzPts val="2100"/>
              <a:buFont typeface="Roboto"/>
              <a:buChar char="○"/>
            </a:pPr>
            <a:r>
              <a:rPr lang="en-SE" sz="2100" dirty="0">
                <a:solidFill>
                  <a:schemeClr val="lt1"/>
                </a:solidFill>
                <a:latin typeface="Equity Text A" pitchFamily="2" charset="77"/>
                <a:ea typeface="Roboto"/>
                <a:cs typeface="Roboto"/>
                <a:sym typeface="Roboto"/>
              </a:rPr>
              <a:t>Automatic software debloating</a:t>
            </a:r>
            <a:endParaRPr sz="2100" b="0" i="0" u="none" strike="noStrike" cap="none" dirty="0">
              <a:solidFill>
                <a:schemeClr val="lt1"/>
              </a:solidFill>
              <a:latin typeface="Equity Text A" pitchFamily="2" charset="77"/>
              <a:ea typeface="Roboto"/>
              <a:cs typeface="Roboto"/>
              <a:sym typeface="Roboto"/>
            </a:endParaRPr>
          </a:p>
          <a:p>
            <a:pPr marL="914400" lvl="1" indent="-361950" algn="l" rtl="0">
              <a:lnSpc>
                <a:spcPct val="150000"/>
              </a:lnSpc>
              <a:spcBef>
                <a:spcPts val="0"/>
              </a:spcBef>
              <a:spcAft>
                <a:spcPts val="0"/>
              </a:spcAft>
              <a:buClr>
                <a:schemeClr val="lt1"/>
              </a:buClr>
              <a:buSzPts val="2100"/>
              <a:buFont typeface="Roboto"/>
              <a:buChar char="○"/>
            </a:pPr>
            <a:r>
              <a:rPr lang="en-SE" sz="2100" dirty="0">
                <a:solidFill>
                  <a:schemeClr val="lt1"/>
                </a:solidFill>
                <a:latin typeface="Equity Text A" pitchFamily="2" charset="77"/>
                <a:ea typeface="Roboto"/>
                <a:cs typeface="Roboto"/>
                <a:sym typeface="Roboto"/>
              </a:rPr>
              <a:t>Software dependencies</a:t>
            </a:r>
            <a:endParaRPr lang="en-GB" sz="2100" dirty="0">
              <a:solidFill>
                <a:schemeClr val="lt1"/>
              </a:solidFill>
              <a:latin typeface="Equity Text A" pitchFamily="2" charset="77"/>
              <a:ea typeface="Roboto"/>
              <a:cs typeface="Roboto"/>
              <a:sym typeface="Roboto"/>
            </a:endParaRPr>
          </a:p>
          <a:p>
            <a:pPr marL="914400" marR="0" lvl="1" indent="-361950" algn="l" rtl="0">
              <a:lnSpc>
                <a:spcPct val="150000"/>
              </a:lnSpc>
              <a:spcBef>
                <a:spcPts val="0"/>
              </a:spcBef>
              <a:spcAft>
                <a:spcPts val="0"/>
              </a:spcAft>
              <a:buClr>
                <a:schemeClr val="lt1"/>
              </a:buClr>
              <a:buSzPts val="2100"/>
              <a:buFont typeface="Roboto"/>
              <a:buChar char="○"/>
            </a:pPr>
            <a:r>
              <a:rPr lang="en-GB" sz="2100" dirty="0">
                <a:solidFill>
                  <a:schemeClr val="lt1"/>
                </a:solidFill>
                <a:latin typeface="Equity Text A" pitchFamily="2" charset="77"/>
                <a:ea typeface="Roboto"/>
                <a:cs typeface="Roboto"/>
                <a:sym typeface="Roboto"/>
              </a:rPr>
              <a:t>Software diversity</a:t>
            </a:r>
          </a:p>
          <a:p>
            <a:pPr marL="457200" marR="0" lvl="0" indent="-361950" algn="l" rtl="0">
              <a:lnSpc>
                <a:spcPct val="150000"/>
              </a:lnSpc>
              <a:spcBef>
                <a:spcPts val="0"/>
              </a:spcBef>
              <a:spcAft>
                <a:spcPts val="0"/>
              </a:spcAft>
              <a:buClr>
                <a:schemeClr val="lt1"/>
              </a:buClr>
              <a:buSzPts val="2100"/>
              <a:buFont typeface="Roboto"/>
              <a:buChar char="●"/>
            </a:pPr>
            <a:r>
              <a:rPr lang="en-SE" sz="2100" dirty="0">
                <a:solidFill>
                  <a:schemeClr val="lt1"/>
                </a:solidFill>
                <a:latin typeface="Equity Text A" pitchFamily="2" charset="77"/>
                <a:ea typeface="Roboto"/>
                <a:cs typeface="Roboto"/>
                <a:sym typeface="Roboto"/>
              </a:rPr>
              <a:t>Enthusiastic techy guy ;)</a:t>
            </a:r>
            <a:endParaRPr sz="2100" b="0" i="0" u="none" strike="noStrike" cap="none" dirty="0">
              <a:solidFill>
                <a:schemeClr val="lt1"/>
              </a:solidFill>
              <a:latin typeface="Equity Text A" pitchFamily="2" charset="77"/>
              <a:ea typeface="Roboto"/>
              <a:cs typeface="Roboto"/>
              <a:sym typeface="Roboto"/>
            </a:endParaRPr>
          </a:p>
        </p:txBody>
      </p:sp>
      <p:sp>
        <p:nvSpPr>
          <p:cNvPr id="99" name="Google Shape;99;g10f0a995c24_0_21"/>
          <p:cNvSpPr txBox="1">
            <a:spLocks noGrp="1"/>
          </p:cNvSpPr>
          <p:nvPr>
            <p:ph type="subTitle" id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SE" sz="3000" dirty="0">
                <a:solidFill>
                  <a:schemeClr val="dk1"/>
                </a:solidFill>
                <a:highlight>
                  <a:srgbClr val="FFD966"/>
                </a:highlight>
                <a:latin typeface="Roboto Medium"/>
                <a:ea typeface="Roboto Medium"/>
                <a:cs typeface="Roboto Medium"/>
                <a:sym typeface="Roboto Medium"/>
              </a:rPr>
              <a:t>$ whoami</a:t>
            </a:r>
            <a:endParaRPr sz="3000" dirty="0">
              <a:solidFill>
                <a:schemeClr val="dk1"/>
              </a:solidFill>
              <a:highlight>
                <a:srgbClr val="FFD966"/>
              </a:highlight>
              <a:latin typeface="Roboto Medium"/>
              <a:ea typeface="Roboto Medium"/>
              <a:cs typeface="Roboto Medium"/>
              <a:sym typeface="Roboto Medium"/>
            </a:endParaRPr>
          </a:p>
        </p:txBody>
      </p:sp>
      <p:pic>
        <p:nvPicPr>
          <p:cNvPr id="101" name="Google Shape;101;g10f0a995c24_0_21"/>
          <p:cNvPicPr preferRelativeResize="0"/>
          <p:nvPr/>
        </p:nvPicPr>
        <p:blipFill>
          <a:blip r:embed="rId3">
            <a:alphaModFix/>
          </a:blip>
          <a:stretch>
            <a:fillRect/>
          </a:stretch>
        </p:blipFill>
        <p:spPr>
          <a:xfrm>
            <a:off x="6515825" y="272950"/>
            <a:ext cx="2018050" cy="2018050"/>
          </a:xfrm>
          <a:prstGeom prst="rect">
            <a:avLst/>
          </a:prstGeom>
          <a:noFill/>
          <a:ln>
            <a:noFill/>
          </a:ln>
        </p:spPr>
      </p:pic>
      <p:pic>
        <p:nvPicPr>
          <p:cNvPr id="102" name="Google Shape;102;g10f0a995c24_0_21"/>
          <p:cNvPicPr preferRelativeResize="0"/>
          <p:nvPr/>
        </p:nvPicPr>
        <p:blipFill rotWithShape="1">
          <a:blip r:embed="rId4">
            <a:alphaModFix/>
          </a:blip>
          <a:srcRect l="1574" r="6361" b="19858"/>
          <a:stretch/>
        </p:blipFill>
        <p:spPr>
          <a:xfrm>
            <a:off x="5416933" y="2761997"/>
            <a:ext cx="1191675" cy="1582469"/>
          </a:xfrm>
          <a:prstGeom prst="rect">
            <a:avLst/>
          </a:prstGeom>
          <a:noFill/>
          <a:ln>
            <a:noFill/>
          </a:ln>
        </p:spPr>
      </p:pic>
      <p:pic>
        <p:nvPicPr>
          <p:cNvPr id="103" name="Google Shape;103;g10f0a995c24_0_21"/>
          <p:cNvPicPr preferRelativeResize="0"/>
          <p:nvPr/>
        </p:nvPicPr>
        <p:blipFill rotWithShape="1">
          <a:blip r:embed="rId5">
            <a:alphaModFix/>
          </a:blip>
          <a:srcRect l="26975"/>
          <a:stretch/>
        </p:blipFill>
        <p:spPr>
          <a:xfrm>
            <a:off x="5067256" y="324564"/>
            <a:ext cx="1028248" cy="1043672"/>
          </a:xfrm>
          <a:prstGeom prst="rect">
            <a:avLst/>
          </a:prstGeom>
          <a:noFill/>
          <a:ln>
            <a:noFill/>
          </a:ln>
        </p:spPr>
      </p:pic>
      <p:pic>
        <p:nvPicPr>
          <p:cNvPr id="2" name="Picture 1">
            <a:extLst>
              <a:ext uri="{FF2B5EF4-FFF2-40B4-BE49-F238E27FC236}">
                <a16:creationId xmlns:a16="http://schemas.microsoft.com/office/drawing/2014/main" id="{568384D4-FE50-B35C-577D-119A0B6E4DB7}"/>
              </a:ext>
            </a:extLst>
          </p:cNvPr>
          <p:cNvPicPr/>
          <p:nvPr/>
        </p:nvPicPr>
        <p:blipFill>
          <a:blip r:embed="rId6"/>
          <a:stretch/>
        </p:blipFill>
        <p:spPr>
          <a:xfrm>
            <a:off x="6945283" y="2465953"/>
            <a:ext cx="1652532" cy="2397078"/>
          </a:xfrm>
          <a:prstGeom prst="rect">
            <a:avLst/>
          </a:prstGeom>
          <a:ln>
            <a:noFill/>
          </a:ln>
        </p:spPr>
      </p:pic>
      <p:sp>
        <p:nvSpPr>
          <p:cNvPr id="3" name="Google Shape;253;g13f677605ee_0_35">
            <a:extLst>
              <a:ext uri="{FF2B5EF4-FFF2-40B4-BE49-F238E27FC236}">
                <a16:creationId xmlns:a16="http://schemas.microsoft.com/office/drawing/2014/main" id="{F0019EF2-844A-599E-EDF6-782C71F0D180}"/>
              </a:ext>
            </a:extLst>
          </p:cNvPr>
          <p:cNvSpPr txBox="1"/>
          <p:nvPr/>
        </p:nvSpPr>
        <p:spPr>
          <a:xfrm>
            <a:off x="197925" y="4746278"/>
            <a:ext cx="87321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GB" sz="1300" dirty="0">
                <a:solidFill>
                  <a:srgbClr val="FFD966"/>
                </a:solidFill>
                <a:latin typeface="Roboto Light" panose="02000000000000000000" pitchFamily="2" charset="0"/>
                <a:ea typeface="Roboto Light" panose="02000000000000000000" pitchFamily="2" charset="0"/>
                <a:cs typeface="Roboto"/>
                <a:sym typeface="Roboto"/>
              </a:rPr>
              <a:t>https://</a:t>
            </a:r>
            <a:r>
              <a:rPr lang="en-GB" sz="1300" dirty="0" err="1">
                <a:solidFill>
                  <a:srgbClr val="FFD966"/>
                </a:solidFill>
                <a:latin typeface="Roboto Light" panose="02000000000000000000" pitchFamily="2" charset="0"/>
                <a:ea typeface="Roboto Light" panose="02000000000000000000" pitchFamily="2" charset="0"/>
                <a:cs typeface="Roboto"/>
                <a:sym typeface="Roboto"/>
              </a:rPr>
              <a:t>www.cesarsotovalero.net</a:t>
            </a:r>
            <a:endParaRPr sz="1600" strike="noStrike" cap="none" dirty="0">
              <a:solidFill>
                <a:srgbClr val="FFD966"/>
              </a:solidFill>
              <a:latin typeface="Roboto Light" panose="02000000000000000000" pitchFamily="2" charset="0"/>
              <a:ea typeface="Roboto Light" panose="02000000000000000000" pitchFamily="2" charset="0"/>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1" normalizeH="0" baseline="0" noProof="0">
              <a:ln>
                <a:noFill/>
              </a:ln>
              <a:solidFill>
                <a:prstClr val="black"/>
              </a:solidFill>
              <a:effectLst/>
              <a:uLnTx/>
              <a:uFillTx/>
              <a:latin typeface="Arial"/>
            </a:endParaRPr>
          </a:p>
        </p:txBody>
      </p:sp>
      <p:sp>
        <p:nvSpPr>
          <p:cNvPr id="3" name="CustomShape 1">
            <a:extLst>
              <a:ext uri="{FF2B5EF4-FFF2-40B4-BE49-F238E27FC236}">
                <a16:creationId xmlns:a16="http://schemas.microsoft.com/office/drawing/2014/main" id="{77AFBBDD-1466-65AA-9DEF-AB3508FECBBA}"/>
              </a:ext>
            </a:extLst>
          </p:cNvPr>
          <p:cNvSpPr/>
          <p:nvPr/>
        </p:nvSpPr>
        <p:spPr>
          <a:xfrm>
            <a:off x="0" y="2086920"/>
            <a:ext cx="9144000" cy="800189"/>
          </a:xfrm>
          <a:prstGeom prst="rect">
            <a:avLst/>
          </a:prstGeom>
          <a:noFill/>
          <a:ln>
            <a:noFill/>
          </a:ln>
        </p:spPr>
        <p:txBody>
          <a:bodyPr spcFirstLastPara="1" wrap="square" lIns="91425" tIns="91425" rIns="91425" bIns="91425" anchor="t" anchorCtr="0">
            <a:spAutoFit/>
          </a:bodyPr>
          <a:lstStyle/>
          <a:p>
            <a:pPr algn="ctr"/>
            <a:r>
              <a:rPr lang="en-SE" sz="4000" dirty="0">
                <a:solidFill>
                  <a:srgbClr val="FFD966"/>
                </a:solidFill>
                <a:latin typeface="Roboto Medium" panose="02000000000000000000" pitchFamily="2" charset="0"/>
                <a:ea typeface="Roboto Medium" panose="02000000000000000000" pitchFamily="2" charset="0"/>
              </a:rPr>
              <a:t>Part #3: </a:t>
            </a:r>
            <a:r>
              <a:rPr lang="en-SE" sz="4000" dirty="0">
                <a:solidFill>
                  <a:schemeClr val="lt1"/>
                </a:solidFill>
                <a:latin typeface="Roboto Medium" panose="02000000000000000000" pitchFamily="2" charset="0"/>
                <a:ea typeface="Roboto Medium" panose="02000000000000000000" pitchFamily="2" charset="0"/>
              </a:rPr>
              <a:t>Debloating Java bytecode</a:t>
            </a:r>
            <a:endParaRPr lang="en-US" sz="4000" dirty="0">
              <a:solidFill>
                <a:schemeClr val="lt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81312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Source code</a:t>
            </a:r>
          </a:p>
        </p:txBody>
      </p:sp>
      <p:sp>
        <p:nvSpPr>
          <p:cNvPr id="6" name="TextBox 5">
            <a:extLst>
              <a:ext uri="{FF2B5EF4-FFF2-40B4-BE49-F238E27FC236}">
                <a16:creationId xmlns:a16="http://schemas.microsoft.com/office/drawing/2014/main" id="{109A8225-0EB5-F705-0A5D-FFFC030E4489}"/>
              </a:ext>
            </a:extLst>
          </p:cNvPr>
          <p:cNvSpPr txBox="1"/>
          <p:nvPr/>
        </p:nvSpPr>
        <p:spPr>
          <a:xfrm>
            <a:off x="0" y="4793331"/>
            <a:ext cx="9144000" cy="3846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lgn="ctr">
              <a:buSzPts val="1300"/>
              <a:defRPr sz="1300">
                <a:solidFill>
                  <a:srgbClr val="FFD966"/>
                </a:solidFill>
                <a:latin typeface="Roboto Light" panose="02000000000000000000" pitchFamily="2" charset="0"/>
                <a:ea typeface="Roboto Light" panose="02000000000000000000" pitchFamily="2" charset="0"/>
              </a:defRPr>
            </a:lvl1pPr>
          </a:lstStyle>
          <a:p>
            <a:r>
              <a:rPr lang="en-SE" dirty="0"/>
              <a:t>core/src/main/java/org/apache/spark/util/EnumUtil.java</a:t>
            </a:r>
          </a:p>
        </p:txBody>
      </p:sp>
      <p:sp>
        <p:nvSpPr>
          <p:cNvPr id="10" name="TextBox 9">
            <a:extLst>
              <a:ext uri="{FF2B5EF4-FFF2-40B4-BE49-F238E27FC236}">
                <a16:creationId xmlns:a16="http://schemas.microsoft.com/office/drawing/2014/main" id="{8AA469EF-0AFE-17B1-BCF3-E9864C81FB65}"/>
              </a:ext>
            </a:extLst>
          </p:cNvPr>
          <p:cNvSpPr txBox="1"/>
          <p:nvPr/>
        </p:nvSpPr>
        <p:spPr>
          <a:xfrm>
            <a:off x="403609" y="1086951"/>
            <a:ext cx="8298329" cy="3647152"/>
          </a:xfrm>
          <a:prstGeom prst="rect">
            <a:avLst/>
          </a:prstGeom>
          <a:noFill/>
        </p:spPr>
        <p:txBody>
          <a:bodyPr wrap="square">
            <a:spAutoFit/>
          </a:bodyPr>
          <a:lstStyle/>
          <a:p>
            <a:r>
              <a:rPr lang="en-GB" sz="1100" dirty="0">
                <a:solidFill>
                  <a:srgbClr val="CC844F"/>
                </a:solidFill>
                <a:effectLst/>
                <a:latin typeface="JetBrains Mono" panose="020B0509020102050004" pitchFamily="49" charset="77"/>
              </a:rPr>
              <a:t>import </a:t>
            </a:r>
            <a:r>
              <a:rPr lang="en-GB" sz="1100" b="1" dirty="0" err="1">
                <a:solidFill>
                  <a:srgbClr val="C6C45E"/>
                </a:solidFill>
                <a:effectLst/>
                <a:latin typeface="JetBrains Mono" panose="020B0509020102050004" pitchFamily="49" charset="77"/>
              </a:rPr>
              <a:t>com.google.common.base.Joiner</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844F"/>
                </a:solidFill>
                <a:effectLst/>
                <a:latin typeface="JetBrains Mono" panose="020B0509020102050004" pitchFamily="49" charset="77"/>
              </a:rPr>
              <a:t>import </a:t>
            </a:r>
            <a:r>
              <a:rPr lang="en-GB" sz="1100" b="1" dirty="0" err="1">
                <a:solidFill>
                  <a:srgbClr val="C6C45E"/>
                </a:solidFill>
                <a:effectLst/>
                <a:latin typeface="JetBrains Mono" panose="020B0509020102050004" pitchFamily="49" charset="77"/>
              </a:rPr>
              <a:t>org.apache.spark.annotation.</a:t>
            </a:r>
            <a:r>
              <a:rPr lang="en-GB" sz="1100" dirty="0" err="1">
                <a:solidFill>
                  <a:srgbClr val="BBB529"/>
                </a:solidFill>
                <a:effectLst/>
                <a:latin typeface="JetBrains Mono" panose="020B0509020102050004" pitchFamily="49" charset="77"/>
              </a:rPr>
              <a:t>Private</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br>
              <a:rPr lang="en-GB" sz="1100" dirty="0">
                <a:solidFill>
                  <a:srgbClr val="CC7832"/>
                </a:solidFill>
                <a:effectLst/>
                <a:latin typeface="JetBrains Mono" panose="020B0509020102050004" pitchFamily="49" charset="77"/>
              </a:rPr>
            </a:br>
            <a:r>
              <a:rPr lang="en-GB" sz="1100" dirty="0">
                <a:solidFill>
                  <a:srgbClr val="BBB529"/>
                </a:solidFill>
                <a:effectLst/>
                <a:latin typeface="JetBrains Mono" panose="020B0509020102050004" pitchFamily="49" charset="77"/>
              </a:rPr>
              <a:t>@Private</a:t>
            </a:r>
            <a:br>
              <a:rPr lang="en-GB" sz="1100" dirty="0">
                <a:solidFill>
                  <a:srgbClr val="BBB529"/>
                </a:solidFill>
                <a:effectLst/>
                <a:latin typeface="JetBrains Mono" panose="020B0509020102050004" pitchFamily="49" charset="77"/>
              </a:rPr>
            </a:br>
            <a:r>
              <a:rPr lang="en-GB" sz="1100" dirty="0">
                <a:solidFill>
                  <a:srgbClr val="CC844F"/>
                </a:solidFill>
                <a:effectLst/>
                <a:latin typeface="JetBrains Mono" panose="020B0509020102050004" pitchFamily="49" charset="77"/>
              </a:rPr>
              <a:t>public class </a:t>
            </a:r>
            <a:r>
              <a:rPr lang="en-GB" sz="1100" b="1" dirty="0" err="1">
                <a:solidFill>
                  <a:srgbClr val="C6C45E"/>
                </a:solidFill>
                <a:effectLst/>
                <a:latin typeface="JetBrains Mono" panose="020B0509020102050004" pitchFamily="49" charset="77"/>
              </a:rPr>
              <a:t>EnumUtil</a:t>
            </a:r>
            <a:r>
              <a:rPr lang="en-GB" sz="1100" b="1" dirty="0">
                <a:solidFill>
                  <a:srgbClr val="C6C45E"/>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latin typeface="JetBrains Mono" panose="020B0509020102050004" pitchFamily="49" charset="77"/>
              </a:rPr>
            </a:b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public static </a:t>
            </a:r>
            <a:r>
              <a:rPr lang="en-GB" sz="1100" dirty="0">
                <a:solidFill>
                  <a:schemeClr val="tx2">
                    <a:lumMod val="20000"/>
                    <a:lumOff val="80000"/>
                  </a:schemeClr>
                </a:solidFill>
                <a:latin typeface="JetBrains Mono" panose="020B0509020102050004" pitchFamily="49" charset="77"/>
              </a:rPr>
              <a:t>&lt;</a:t>
            </a:r>
            <a:r>
              <a:rPr lang="en-GB" sz="1100" dirty="0">
                <a:solidFill>
                  <a:srgbClr val="507874"/>
                </a:solidFill>
                <a:effectLst/>
                <a:latin typeface="JetBrains Mono" panose="020B0509020102050004" pitchFamily="49" charset="77"/>
              </a:rPr>
              <a:t>E </a:t>
            </a:r>
            <a:r>
              <a:rPr lang="en-GB" sz="1100" dirty="0">
                <a:solidFill>
                  <a:srgbClr val="CC844F"/>
                </a:solidFill>
                <a:effectLst/>
                <a:latin typeface="JetBrains Mono" panose="020B0509020102050004" pitchFamily="49" charset="77"/>
              </a:rPr>
              <a:t>extends </a:t>
            </a:r>
            <a:r>
              <a:rPr lang="en-GB" sz="1100" b="1" dirty="0">
                <a:solidFill>
                  <a:srgbClr val="C6C45E"/>
                </a:solidFill>
                <a:effectLst/>
                <a:latin typeface="JetBrains Mono" panose="020B0509020102050004" pitchFamily="49" charset="77"/>
              </a:rPr>
              <a:t>Enum</a:t>
            </a:r>
            <a:r>
              <a:rPr lang="en-GB" sz="1100" dirty="0">
                <a:solidFill>
                  <a:schemeClr val="tx2">
                    <a:lumMod val="20000"/>
                    <a:lumOff val="80000"/>
                  </a:schemeClr>
                </a:solidFill>
                <a:latin typeface="JetBrains Mono" panose="020B0509020102050004" pitchFamily="49" charset="77"/>
              </a:rPr>
              <a:t>&lt;</a:t>
            </a:r>
            <a:r>
              <a:rPr lang="en-GB" sz="1100" dirty="0">
                <a:solidFill>
                  <a:srgbClr val="507874"/>
                </a:solidFill>
                <a:effectLst/>
                <a:latin typeface="JetBrains Mono" panose="020B0509020102050004" pitchFamily="49" charset="77"/>
              </a:rPr>
              <a:t>E</a:t>
            </a:r>
            <a:r>
              <a:rPr lang="en-GB" sz="1100" dirty="0">
                <a:solidFill>
                  <a:schemeClr val="tx2">
                    <a:lumMod val="20000"/>
                    <a:lumOff val="80000"/>
                  </a:schemeClr>
                </a:solidFill>
                <a:latin typeface="JetBrains Mono" panose="020B0509020102050004" pitchFamily="49" charset="77"/>
              </a:rPr>
              <a:t>&gt;&gt;</a:t>
            </a:r>
            <a:r>
              <a:rPr lang="en-GB" sz="1100" dirty="0">
                <a:latin typeface="JetBrains Mono" panose="020B0509020102050004" pitchFamily="49" charset="77"/>
              </a:rPr>
              <a:t> </a:t>
            </a:r>
            <a:r>
              <a:rPr lang="en-GB" sz="1100" dirty="0">
                <a:solidFill>
                  <a:srgbClr val="507874"/>
                </a:solidFill>
                <a:effectLst/>
                <a:latin typeface="JetBrains Mono" panose="020B0509020102050004" pitchFamily="49" charset="77"/>
              </a:rPr>
              <a:t>E </a:t>
            </a:r>
            <a:r>
              <a:rPr lang="en-GB" sz="1100" dirty="0" err="1">
                <a:solidFill>
                  <a:srgbClr val="8EC1FF"/>
                </a:solidFill>
                <a:effectLst/>
                <a:latin typeface="JetBrains Mono" panose="020B0509020102050004" pitchFamily="49" charset="77"/>
              </a:rPr>
              <a:t>parseIgnoreCase</a:t>
            </a:r>
            <a:r>
              <a:rPr lang="en-GB" sz="1100" dirty="0">
                <a:latin typeface="JetBrains Mono" panose="020B0509020102050004" pitchFamily="49" charset="77"/>
              </a:rPr>
              <a:t>(</a:t>
            </a:r>
            <a:r>
              <a:rPr lang="en-GB" sz="1100" b="1" dirty="0">
                <a:solidFill>
                  <a:srgbClr val="C6C45E"/>
                </a:solidFill>
                <a:effectLst/>
                <a:latin typeface="JetBrains Mono" panose="020B0509020102050004" pitchFamily="49" charset="77"/>
              </a:rPr>
              <a:t>Class</a:t>
            </a:r>
            <a:r>
              <a:rPr lang="en-GB" sz="1100" dirty="0">
                <a:solidFill>
                  <a:schemeClr val="tx2">
                    <a:lumMod val="20000"/>
                    <a:lumOff val="80000"/>
                  </a:schemeClr>
                </a:solidFill>
                <a:latin typeface="JetBrains Mono" panose="020B0509020102050004" pitchFamily="49" charset="77"/>
              </a:rPr>
              <a:t>&lt;</a:t>
            </a:r>
            <a:r>
              <a:rPr lang="en-GB" sz="1100" dirty="0">
                <a:solidFill>
                  <a:srgbClr val="507874"/>
                </a:solidFill>
                <a:effectLst/>
                <a:latin typeface="JetBrains Mono" panose="020B0509020102050004" pitchFamily="49" charset="77"/>
              </a:rPr>
              <a:t>E</a:t>
            </a:r>
            <a:r>
              <a:rPr lang="en-GB" sz="1100" dirty="0">
                <a:solidFill>
                  <a:schemeClr val="tx2">
                    <a:lumMod val="20000"/>
                    <a:lumOff val="80000"/>
                  </a:schemeClr>
                </a:solidFill>
                <a:latin typeface="JetBrains Mono" panose="020B0509020102050004" pitchFamily="49" charset="77"/>
              </a:rPr>
              <a:t>&gt;</a:t>
            </a:r>
            <a:r>
              <a:rPr lang="en-GB" sz="1100" dirty="0">
                <a:latin typeface="JetBrains Mono" panose="020B0509020102050004" pitchFamily="49" charset="77"/>
              </a:rPr>
              <a:t> </a:t>
            </a:r>
            <a:r>
              <a:rPr lang="en-GB" sz="1100" dirty="0" err="1">
                <a:solidFill>
                  <a:srgbClr val="C675B9"/>
                </a:solidFill>
                <a:effectLst/>
                <a:latin typeface="JetBrains Mono" panose="020B0509020102050004" pitchFamily="49" charset="77"/>
              </a:rPr>
              <a:t>clz</a:t>
            </a:r>
            <a:r>
              <a:rPr lang="en-GB" sz="1100" dirty="0">
                <a:solidFill>
                  <a:srgbClr val="CC7832"/>
                </a:solidFill>
                <a:effectLst/>
                <a:latin typeface="JetBrains Mono" panose="020B0509020102050004" pitchFamily="49" charset="77"/>
              </a:rPr>
              <a:t>, </a:t>
            </a:r>
            <a:r>
              <a:rPr lang="en-GB" sz="1100" b="1" dirty="0">
                <a:solidFill>
                  <a:srgbClr val="C6C45E"/>
                </a:solidFill>
                <a:effectLst/>
                <a:latin typeface="JetBrains Mono" panose="020B0509020102050004" pitchFamily="49" charset="77"/>
              </a:rPr>
              <a:t>String </a:t>
            </a:r>
            <a:r>
              <a:rPr lang="en-GB" sz="1100" dirty="0">
                <a:solidFill>
                  <a:srgbClr val="C675B9"/>
                </a:solidFill>
                <a:effectLst/>
                <a:latin typeface="JetBrains Mono" panose="020B0509020102050004" pitchFamily="49" charset="77"/>
              </a:rPr>
              <a:t>str</a:t>
            </a: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507874"/>
                </a:solidFill>
                <a:effectLst/>
                <a:latin typeface="JetBrains Mono" panose="020B0509020102050004" pitchFamily="49" charset="77"/>
              </a:rPr>
              <a:t>E</a:t>
            </a:r>
            <a:r>
              <a:rPr lang="en-GB" sz="1100" dirty="0">
                <a:solidFill>
                  <a:schemeClr val="tx2">
                    <a:lumMod val="20000"/>
                    <a:lumOff val="80000"/>
                  </a:schemeClr>
                </a:solidFill>
                <a:latin typeface="JetBrains Mono" panose="020B0509020102050004" pitchFamily="49" charset="77"/>
              </a:rPr>
              <a:t>[]</a:t>
            </a:r>
            <a:r>
              <a:rPr lang="en-GB" sz="1100" dirty="0">
                <a:latin typeface="JetBrains Mono" panose="020B0509020102050004" pitchFamily="49" charset="77"/>
              </a:rPr>
              <a:t> </a:t>
            </a:r>
            <a:r>
              <a:rPr lang="en-GB" sz="1100" dirty="0">
                <a:solidFill>
                  <a:srgbClr val="C66D5E"/>
                </a:solidFill>
                <a:effectLst/>
                <a:latin typeface="JetBrains Mono" panose="020B0509020102050004" pitchFamily="49" charset="77"/>
              </a:rPr>
              <a:t>constants </a:t>
            </a:r>
            <a:r>
              <a:rPr lang="en-GB" sz="1100" dirty="0">
                <a:solidFill>
                  <a:schemeClr val="tx2">
                    <a:lumMod val="20000"/>
                    <a:lumOff val="80000"/>
                  </a:schemeClr>
                </a:solidFill>
                <a:latin typeface="JetBrains Mono" panose="020B0509020102050004" pitchFamily="49" charset="77"/>
              </a:rPr>
              <a:t>=</a:t>
            </a:r>
            <a:r>
              <a:rPr lang="en-GB" sz="1100" dirty="0">
                <a:latin typeface="JetBrains Mono" panose="020B0509020102050004" pitchFamily="49" charset="77"/>
              </a:rPr>
              <a:t> </a:t>
            </a:r>
            <a:r>
              <a:rPr lang="en-GB" sz="1100" dirty="0" err="1">
                <a:solidFill>
                  <a:srgbClr val="C675B9"/>
                </a:solidFill>
                <a:effectLst/>
                <a:latin typeface="JetBrains Mono" panose="020B0509020102050004" pitchFamily="49" charset="77"/>
              </a:rPr>
              <a:t>clz</a:t>
            </a:r>
            <a:r>
              <a:rPr lang="en-GB" sz="1100" dirty="0" err="1">
                <a:solidFill>
                  <a:schemeClr val="bg1"/>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getEnumConstants</a:t>
            </a:r>
            <a:r>
              <a:rPr lang="en-GB" sz="1100" dirty="0">
                <a:solidFill>
                  <a:schemeClr val="tx2">
                    <a:lumMod val="20000"/>
                    <a:lumOff val="80000"/>
                  </a:schemeClr>
                </a:solidFill>
                <a:latin typeface="JetBrains Mono" panose="020B0509020102050004" pitchFamily="49" charset="77"/>
              </a:rPr>
              <a:t>()</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rgbClr val="CC844F"/>
                </a:solidFill>
                <a:effectLst/>
                <a:latin typeface="JetBrains Mono" panose="020B0509020102050004" pitchFamily="49" charset="77"/>
              </a:rPr>
              <a:t>if </a:t>
            </a:r>
            <a:r>
              <a:rPr lang="en-GB" sz="1100" dirty="0">
                <a:solidFill>
                  <a:schemeClr val="tx2">
                    <a:lumMod val="20000"/>
                    <a:lumOff val="80000"/>
                  </a:schemeClr>
                </a:solidFill>
                <a:latin typeface="JetBrains Mono" panose="020B0509020102050004" pitchFamily="49" charset="77"/>
              </a:rPr>
              <a:t>(</a:t>
            </a:r>
            <a:r>
              <a:rPr lang="en-GB" sz="1100" dirty="0">
                <a:solidFill>
                  <a:srgbClr val="C675B9"/>
                </a:solidFill>
                <a:effectLst/>
                <a:latin typeface="JetBrains Mono" panose="020B0509020102050004" pitchFamily="49" charset="77"/>
              </a:rPr>
              <a:t>str </a:t>
            </a:r>
            <a:r>
              <a:rPr lang="en-GB" sz="1100" dirty="0">
                <a:solidFill>
                  <a:schemeClr val="tx2">
                    <a:lumMod val="20000"/>
                    <a:lumOff val="80000"/>
                  </a:schemeClr>
                </a:solidFill>
                <a:latin typeface="JetBrains Mono" panose="020B0509020102050004" pitchFamily="49" charset="77"/>
              </a:rPr>
              <a:t>==</a:t>
            </a: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null</a:t>
            </a: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return null</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for </a:t>
            </a:r>
            <a:r>
              <a:rPr lang="en-GB" sz="1100" dirty="0">
                <a:solidFill>
                  <a:schemeClr val="tx2">
                    <a:lumMod val="20000"/>
                    <a:lumOff val="80000"/>
                  </a:schemeClr>
                </a:solidFill>
                <a:latin typeface="JetBrains Mono" panose="020B0509020102050004" pitchFamily="49" charset="77"/>
              </a:rPr>
              <a:t>(</a:t>
            </a:r>
            <a:r>
              <a:rPr lang="en-GB" sz="1100" dirty="0">
                <a:solidFill>
                  <a:srgbClr val="507874"/>
                </a:solidFill>
                <a:effectLst/>
                <a:latin typeface="JetBrains Mono" panose="020B0509020102050004" pitchFamily="49" charset="77"/>
              </a:rPr>
              <a:t>E </a:t>
            </a:r>
            <a:r>
              <a:rPr lang="en-GB" sz="1100" dirty="0">
                <a:solidFill>
                  <a:srgbClr val="C66D5E"/>
                </a:solidFill>
                <a:effectLst/>
                <a:latin typeface="JetBrains Mono" panose="020B0509020102050004" pitchFamily="49" charset="77"/>
              </a:rPr>
              <a:t>e </a:t>
            </a:r>
            <a:r>
              <a:rPr lang="en-GB" sz="1100" dirty="0">
                <a:solidFill>
                  <a:schemeClr val="bg1"/>
                </a:solidFill>
                <a:latin typeface="JetBrains Mono" panose="020B0509020102050004" pitchFamily="49" charset="77"/>
              </a:rPr>
              <a:t>:</a:t>
            </a:r>
            <a:r>
              <a:rPr lang="en-GB" sz="1100" dirty="0">
                <a:latin typeface="JetBrains Mono" panose="020B0509020102050004" pitchFamily="49" charset="77"/>
              </a:rPr>
              <a:t> </a:t>
            </a:r>
            <a:r>
              <a:rPr lang="en-GB" sz="1100" dirty="0">
                <a:solidFill>
                  <a:srgbClr val="C66D5E"/>
                </a:solidFill>
                <a:effectLst/>
                <a:latin typeface="JetBrains Mono" panose="020B0509020102050004" pitchFamily="49" charset="77"/>
              </a:rPr>
              <a:t>constants</a:t>
            </a: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if </a:t>
            </a:r>
            <a:r>
              <a:rPr lang="en-GB" sz="1100" dirty="0">
                <a:solidFill>
                  <a:schemeClr val="tx2">
                    <a:lumMod val="20000"/>
                    <a:lumOff val="80000"/>
                  </a:schemeClr>
                </a:solidFill>
                <a:latin typeface="JetBrains Mono" panose="020B0509020102050004" pitchFamily="49" charset="77"/>
              </a:rPr>
              <a:t>(</a:t>
            </a:r>
            <a:r>
              <a:rPr lang="en-GB" sz="1100" dirty="0" err="1">
                <a:solidFill>
                  <a:srgbClr val="C66D5E"/>
                </a:solidFill>
                <a:effectLst/>
                <a:latin typeface="JetBrains Mono" panose="020B0509020102050004" pitchFamily="49" charset="77"/>
              </a:rPr>
              <a:t>e</a:t>
            </a:r>
            <a:r>
              <a:rPr lang="en-GB" sz="1100" dirty="0" err="1">
                <a:solidFill>
                  <a:schemeClr val="bg1"/>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name</a:t>
            </a:r>
            <a:r>
              <a:rPr lang="en-GB" sz="1100" dirty="0">
                <a:solidFill>
                  <a:schemeClr val="tx2">
                    <a:lumMod val="20000"/>
                    <a:lumOff val="80000"/>
                  </a:schemeClr>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equalsIgnoreCase</a:t>
            </a:r>
            <a:r>
              <a:rPr lang="en-GB" sz="1100" dirty="0">
                <a:solidFill>
                  <a:schemeClr val="tx2">
                    <a:lumMod val="20000"/>
                    <a:lumOff val="80000"/>
                  </a:schemeClr>
                </a:solidFill>
                <a:latin typeface="JetBrains Mono" panose="020B0509020102050004" pitchFamily="49" charset="77"/>
              </a:rPr>
              <a:t>(</a:t>
            </a:r>
            <a:r>
              <a:rPr lang="en-GB" sz="1100" dirty="0">
                <a:solidFill>
                  <a:srgbClr val="C675B9"/>
                </a:solidFill>
                <a:effectLst/>
                <a:latin typeface="JetBrains Mono" panose="020B0509020102050004" pitchFamily="49" charset="77"/>
              </a:rPr>
              <a:t>str</a:t>
            </a:r>
            <a:r>
              <a:rPr lang="en-GB" sz="1100" dirty="0">
                <a:solidFill>
                  <a:schemeClr val="tx2">
                    <a:lumMod val="20000"/>
                    <a:lumOff val="80000"/>
                  </a:schemeClr>
                </a:solidFill>
                <a:latin typeface="JetBrains Mono" panose="020B0509020102050004" pitchFamily="49" charset="77"/>
              </a:rPr>
              <a:t>)) {</a:t>
            </a:r>
            <a:br>
              <a:rPr lang="en-GB" sz="1100" dirty="0">
                <a:solidFill>
                  <a:schemeClr val="tx2">
                    <a:lumMod val="20000"/>
                    <a:lumOff val="80000"/>
                  </a:schemeClr>
                </a:solidFill>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return </a:t>
            </a:r>
            <a:r>
              <a:rPr lang="en-GB" sz="1100" dirty="0">
                <a:solidFill>
                  <a:srgbClr val="C66D5E"/>
                </a:solidFill>
                <a:effectLst/>
                <a:latin typeface="JetBrains Mono" panose="020B0509020102050004" pitchFamily="49" charset="77"/>
              </a:rPr>
              <a:t>e</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solidFill>
                  <a:schemeClr val="tx2">
                    <a:lumMod val="20000"/>
                    <a:lumOff val="80000"/>
                  </a:schemeClr>
                </a:solidFill>
                <a:latin typeface="JetBrains Mono" panose="020B0509020102050004" pitchFamily="49" charset="77"/>
              </a:rPr>
            </a:br>
            <a:r>
              <a:rPr lang="en-GB" sz="1100" dirty="0">
                <a:solidFill>
                  <a:schemeClr val="tx2">
                    <a:lumMod val="20000"/>
                    <a:lumOff val="80000"/>
                  </a:schemeClr>
                </a:solidFill>
                <a:latin typeface="JetBrains Mono" panose="020B0509020102050004" pitchFamily="49" charset="77"/>
              </a:rPr>
              <a:t>    }</a:t>
            </a:r>
            <a:br>
              <a:rPr lang="en-GB" sz="1100" dirty="0">
                <a:latin typeface="JetBrains Mono" panose="020B0509020102050004" pitchFamily="49" charset="77"/>
              </a:rPr>
            </a:br>
            <a:r>
              <a:rPr lang="en-GB" sz="1100" dirty="0">
                <a:latin typeface="JetBrains Mono" panose="020B0509020102050004" pitchFamily="49" charset="77"/>
              </a:rPr>
              <a:t>    </a:t>
            </a:r>
            <a:r>
              <a:rPr lang="en-GB" sz="1100" dirty="0">
                <a:solidFill>
                  <a:srgbClr val="CC844F"/>
                </a:solidFill>
                <a:effectLst/>
                <a:latin typeface="JetBrains Mono" panose="020B0509020102050004" pitchFamily="49" charset="77"/>
              </a:rPr>
              <a:t>throw new </a:t>
            </a:r>
            <a:r>
              <a:rPr lang="en-GB" sz="1100" dirty="0" err="1">
                <a:solidFill>
                  <a:schemeClr val="tx2">
                    <a:lumMod val="20000"/>
                    <a:lumOff val="80000"/>
                  </a:schemeClr>
                </a:solidFill>
                <a:latin typeface="JetBrains Mono" panose="020B0509020102050004" pitchFamily="49" charset="77"/>
              </a:rPr>
              <a:t>IllegalArgumentException</a:t>
            </a:r>
            <a:r>
              <a:rPr lang="en-GB" sz="1100" dirty="0">
                <a:solidFill>
                  <a:schemeClr val="tx2">
                    <a:lumMod val="20000"/>
                    <a:lumOff val="80000"/>
                  </a:schemeClr>
                </a:solidFill>
                <a:latin typeface="JetBrains Mono" panose="020B0509020102050004" pitchFamily="49" charset="77"/>
              </a:rPr>
              <a:t>(</a:t>
            </a:r>
            <a:br>
              <a:rPr lang="en-GB" sz="1100" dirty="0">
                <a:latin typeface="JetBrains Mono" panose="020B0509020102050004" pitchFamily="49" charset="77"/>
              </a:rPr>
            </a:br>
            <a:r>
              <a:rPr lang="en-GB" sz="1100" dirty="0">
                <a:latin typeface="JetBrains Mono" panose="020B0509020102050004" pitchFamily="49" charset="77"/>
              </a:rPr>
              <a:t>        </a:t>
            </a:r>
            <a:r>
              <a:rPr lang="en-GB" sz="1100" b="1" dirty="0" err="1">
                <a:solidFill>
                  <a:srgbClr val="C6C45E"/>
                </a:solidFill>
                <a:effectLst/>
                <a:latin typeface="JetBrains Mono" panose="020B0509020102050004" pitchFamily="49" charset="77"/>
              </a:rPr>
              <a:t>String</a:t>
            </a:r>
            <a:r>
              <a:rPr lang="en-GB" sz="1100" dirty="0" err="1">
                <a:latin typeface="JetBrains Mono" panose="020B0509020102050004" pitchFamily="49" charset="77"/>
              </a:rPr>
              <a:t>.</a:t>
            </a:r>
            <a:r>
              <a:rPr lang="en-GB" sz="1100" i="1" dirty="0" err="1">
                <a:solidFill>
                  <a:schemeClr val="tx2">
                    <a:lumMod val="20000"/>
                    <a:lumOff val="80000"/>
                  </a:schemeClr>
                </a:solidFill>
                <a:effectLst/>
                <a:latin typeface="JetBrains Mono" panose="020B0509020102050004" pitchFamily="49" charset="77"/>
              </a:rPr>
              <a:t>format</a:t>
            </a:r>
            <a:r>
              <a:rPr lang="en-GB" sz="1100" dirty="0">
                <a:solidFill>
                  <a:schemeClr val="tx2">
                    <a:lumMod val="20000"/>
                    <a:lumOff val="80000"/>
                  </a:schemeClr>
                </a:solidFill>
                <a:latin typeface="JetBrains Mono" panose="020B0509020102050004" pitchFamily="49" charset="77"/>
              </a:rPr>
              <a:t>(</a:t>
            </a:r>
            <a:r>
              <a:rPr lang="en-GB" sz="1100" dirty="0">
                <a:solidFill>
                  <a:srgbClr val="75AA5F"/>
                </a:solidFill>
                <a:effectLst/>
                <a:latin typeface="JetBrains Mono" panose="020B0509020102050004" pitchFamily="49" charset="77"/>
              </a:rPr>
              <a:t>"Illegal type='%s'. Supported type values: %s"</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rgbClr val="C675B9"/>
                </a:solidFill>
                <a:effectLst/>
                <a:latin typeface="JetBrains Mono" panose="020B0509020102050004" pitchFamily="49" charset="77"/>
              </a:rPr>
              <a:t>str</a:t>
            </a:r>
            <a:r>
              <a:rPr lang="en-GB" sz="1100" dirty="0">
                <a:solidFill>
                  <a:srgbClr val="CC7832"/>
                </a:solidFill>
                <a:effectLst/>
                <a:latin typeface="JetBrains Mono" panose="020B0509020102050004" pitchFamily="49" charset="77"/>
              </a:rPr>
              <a:t>, </a:t>
            </a:r>
            <a:r>
              <a:rPr lang="en-GB" sz="1100" b="1" dirty="0" err="1">
                <a:solidFill>
                  <a:srgbClr val="C6C45E"/>
                </a:solidFill>
                <a:effectLst/>
                <a:latin typeface="JetBrains Mono" panose="020B0509020102050004" pitchFamily="49" charset="77"/>
              </a:rPr>
              <a:t>Joiner</a:t>
            </a:r>
            <a:r>
              <a:rPr lang="en-GB" sz="1100" dirty="0" err="1">
                <a:solidFill>
                  <a:schemeClr val="tx2">
                    <a:lumMod val="20000"/>
                    <a:lumOff val="80000"/>
                  </a:schemeClr>
                </a:solidFill>
                <a:latin typeface="JetBrains Mono" panose="020B0509020102050004" pitchFamily="49" charset="77"/>
              </a:rPr>
              <a:t>.</a:t>
            </a:r>
            <a:r>
              <a:rPr lang="en-GB" sz="1100" i="1" dirty="0" err="1">
                <a:solidFill>
                  <a:schemeClr val="tx2">
                    <a:lumMod val="20000"/>
                    <a:lumOff val="80000"/>
                  </a:schemeClr>
                </a:solidFill>
                <a:effectLst/>
                <a:latin typeface="JetBrains Mono" panose="020B0509020102050004" pitchFamily="49" charset="77"/>
              </a:rPr>
              <a:t>on</a:t>
            </a:r>
            <a:r>
              <a:rPr lang="en-GB" sz="1100" dirty="0">
                <a:solidFill>
                  <a:schemeClr val="tx2">
                    <a:lumMod val="20000"/>
                    <a:lumOff val="80000"/>
                  </a:schemeClr>
                </a:solidFill>
                <a:latin typeface="JetBrains Mono" panose="020B0509020102050004" pitchFamily="49" charset="77"/>
              </a:rPr>
              <a:t>(</a:t>
            </a:r>
            <a:r>
              <a:rPr lang="en-GB" sz="1100" dirty="0">
                <a:solidFill>
                  <a:srgbClr val="75AA5F"/>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).join(</a:t>
            </a:r>
            <a:r>
              <a:rPr lang="en-GB" sz="1100" dirty="0">
                <a:solidFill>
                  <a:srgbClr val="C66D5E"/>
                </a:solidFill>
                <a:effectLst/>
                <a:latin typeface="JetBrains Mono" panose="020B0509020102050004" pitchFamily="49" charset="77"/>
              </a:rPr>
              <a:t>constants</a:t>
            </a:r>
            <a:r>
              <a:rPr lang="en-GB" sz="1100" dirty="0">
                <a:solidFill>
                  <a:schemeClr val="tx2">
                    <a:lumMod val="20000"/>
                    <a:lumOff val="80000"/>
                  </a:schemeClr>
                </a:solidFill>
                <a:latin typeface="JetBrains Mono" panose="020B0509020102050004" pitchFamily="49" charset="77"/>
              </a:rPr>
              <a:t>)))</a:t>
            </a:r>
            <a:r>
              <a:rPr lang="en-GB" sz="1100" dirty="0">
                <a:solidFill>
                  <a:srgbClr val="CC7832"/>
                </a:solidFill>
                <a:effectLst/>
                <a:latin typeface="JetBrains Mono" panose="020B0509020102050004" pitchFamily="49" charset="77"/>
              </a:rPr>
              <a:t>;</a:t>
            </a:r>
            <a:br>
              <a:rPr lang="en-GB" sz="1100" dirty="0">
                <a:solidFill>
                  <a:srgbClr val="CC7832"/>
                </a:solidFill>
                <a:effectLst/>
                <a:latin typeface="JetBrains Mono" panose="020B0509020102050004" pitchFamily="49" charset="77"/>
              </a:rPr>
            </a:br>
            <a:r>
              <a:rPr lang="en-GB" sz="1100" dirty="0">
                <a:solidFill>
                  <a:srgbClr val="CC7832"/>
                </a:solidFill>
                <a:effectLst/>
                <a:latin typeface="JetBrains Mono" panose="020B0509020102050004" pitchFamily="49" charset="77"/>
              </a:rPr>
              <a:t>  </a:t>
            </a:r>
            <a:r>
              <a:rPr lang="en-GB" sz="1100" dirty="0">
                <a:solidFill>
                  <a:schemeClr val="tx2">
                    <a:lumMod val="20000"/>
                    <a:lumOff val="80000"/>
                  </a:schemeClr>
                </a:solidFill>
                <a:latin typeface="JetBrains Mono" panose="020B0509020102050004" pitchFamily="49" charset="77"/>
              </a:rPr>
              <a:t>}</a:t>
            </a:r>
            <a:br>
              <a:rPr lang="en-GB" sz="1100" dirty="0">
                <a:solidFill>
                  <a:schemeClr val="tx2">
                    <a:lumMod val="20000"/>
                    <a:lumOff val="80000"/>
                  </a:schemeClr>
                </a:solidFill>
                <a:latin typeface="JetBrains Mono" panose="020B0509020102050004" pitchFamily="49" charset="77"/>
              </a:rPr>
            </a:br>
            <a:r>
              <a:rPr lang="en-GB" sz="1100" dirty="0">
                <a:solidFill>
                  <a:schemeClr val="tx2">
                    <a:lumMod val="20000"/>
                    <a:lumOff val="80000"/>
                  </a:schemeClr>
                </a:solidFill>
                <a:latin typeface="JetBrains Mono" panose="020B0509020102050004" pitchFamily="49" charset="77"/>
              </a:rPr>
              <a:t>}</a:t>
            </a:r>
            <a:endParaRPr lang="en-SE" sz="1100" dirty="0">
              <a:solidFill>
                <a:schemeClr val="tx2">
                  <a:lumMod val="20000"/>
                  <a:lumOff val="80000"/>
                </a:schemeClr>
              </a:solidFill>
              <a:latin typeface="JetBrains Mono" panose="020B0509020102050004" pitchFamily="49" charset="77"/>
            </a:endParaRPr>
          </a:p>
        </p:txBody>
      </p:sp>
      <p:sp>
        <p:nvSpPr>
          <p:cNvPr id="7" name="Google Shape;633;p20">
            <a:extLst>
              <a:ext uri="{FF2B5EF4-FFF2-40B4-BE49-F238E27FC236}">
                <a16:creationId xmlns:a16="http://schemas.microsoft.com/office/drawing/2014/main" id="{4E87E695-3791-F2AF-CAAE-550AE1018FDB}"/>
              </a:ext>
            </a:extLst>
          </p:cNvPr>
          <p:cNvSpPr/>
          <p:nvPr/>
        </p:nvSpPr>
        <p:spPr>
          <a:xfrm>
            <a:off x="482332" y="3724796"/>
            <a:ext cx="6523151" cy="658756"/>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0" name="Picture 2" descr="Apache Spark SVG Vector Logos - Vector Logo Zone">
            <a:extLst>
              <a:ext uri="{FF2B5EF4-FFF2-40B4-BE49-F238E27FC236}">
                <a16:creationId xmlns:a16="http://schemas.microsoft.com/office/drawing/2014/main" id="{B714F0B2-DE1F-15F8-7881-FFB4445F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309" y="332410"/>
            <a:ext cx="1509082" cy="75454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33;p20">
            <a:extLst>
              <a:ext uri="{FF2B5EF4-FFF2-40B4-BE49-F238E27FC236}">
                <a16:creationId xmlns:a16="http://schemas.microsoft.com/office/drawing/2014/main" id="{FB748794-25E2-B18F-23DC-495C5F6E7764}"/>
              </a:ext>
            </a:extLst>
          </p:cNvPr>
          <p:cNvSpPr/>
          <p:nvPr/>
        </p:nvSpPr>
        <p:spPr>
          <a:xfrm>
            <a:off x="5650993" y="2011680"/>
            <a:ext cx="1892808" cy="430770"/>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78629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1" normalizeH="0" baseline="0" noProof="0">
              <a:ln>
                <a:noFill/>
              </a:ln>
              <a:solidFill>
                <a:prstClr val="black"/>
              </a:solidFill>
              <a:effectLst/>
              <a:uLnTx/>
              <a:uFillTx/>
              <a:latin typeface="Arial"/>
            </a:endParaRPr>
          </a:p>
        </p:txBody>
      </p:sp>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Three papers that I love</a:t>
            </a:r>
          </a:p>
        </p:txBody>
      </p:sp>
      <p:sp>
        <p:nvSpPr>
          <p:cNvPr id="7" name="TextBox 6">
            <a:extLst>
              <a:ext uri="{FF2B5EF4-FFF2-40B4-BE49-F238E27FC236}">
                <a16:creationId xmlns:a16="http://schemas.microsoft.com/office/drawing/2014/main" id="{77837E90-B18B-1E4A-A4F6-A470D7AC28F6}"/>
              </a:ext>
            </a:extLst>
          </p:cNvPr>
          <p:cNvSpPr txBox="1"/>
          <p:nvPr/>
        </p:nvSpPr>
        <p:spPr>
          <a:xfrm>
            <a:off x="479524" y="1423083"/>
            <a:ext cx="7115286" cy="379591"/>
          </a:xfrm>
          <a:prstGeom prst="rect">
            <a:avLst/>
          </a:prstGeom>
          <a:noFill/>
        </p:spPr>
        <p:txBody>
          <a:bodyPr wrap="square">
            <a:spAutoFit/>
          </a:bodyPr>
          <a:lstStyle/>
          <a:p>
            <a:pPr marL="342900" indent="-342900">
              <a:lnSpc>
                <a:spcPct val="150000"/>
              </a:lnSpc>
              <a:buClr>
                <a:schemeClr val="bg1"/>
              </a:buClr>
              <a:buFont typeface="+mj-lt"/>
              <a:buAutoNum type="arabicPeriod"/>
            </a:pPr>
            <a:r>
              <a:rPr lang="en-GB" dirty="0">
                <a:solidFill>
                  <a:srgbClr val="FFC000"/>
                </a:solidFill>
                <a:latin typeface="Roboto Thin" panose="02000000000000000000" pitchFamily="2" charset="0"/>
                <a:ea typeface="Roboto Thin" panose="02000000000000000000" pitchFamily="2" charset="0"/>
              </a:rPr>
              <a:t>[USENIX 2019] </a:t>
            </a:r>
            <a:r>
              <a:rPr lang="en-GB" dirty="0">
                <a:solidFill>
                  <a:schemeClr val="bg1"/>
                </a:solidFill>
                <a:latin typeface="Roboto Thin" panose="02000000000000000000" pitchFamily="2" charset="0"/>
                <a:ea typeface="Roboto Thin" panose="02000000000000000000" pitchFamily="2" charset="0"/>
              </a:rPr>
              <a:t>RAZOR: A Framework for Post-deployment Software Debloating</a:t>
            </a:r>
            <a:endParaRPr lang="en-SE" sz="1100" dirty="0">
              <a:solidFill>
                <a:schemeClr val="bg1"/>
              </a:solidFill>
              <a:latin typeface="Roboto Thin" panose="02000000000000000000" pitchFamily="2" charset="0"/>
              <a:ea typeface="Roboto Thin" panose="02000000000000000000" pitchFamily="2" charset="0"/>
            </a:endParaRPr>
          </a:p>
        </p:txBody>
      </p:sp>
      <p:sp>
        <p:nvSpPr>
          <p:cNvPr id="3" name="TextBox 2">
            <a:extLst>
              <a:ext uri="{FF2B5EF4-FFF2-40B4-BE49-F238E27FC236}">
                <a16:creationId xmlns:a16="http://schemas.microsoft.com/office/drawing/2014/main" id="{0F149802-5C6C-9F9D-CC50-1BA56CF48103}"/>
              </a:ext>
            </a:extLst>
          </p:cNvPr>
          <p:cNvSpPr txBox="1"/>
          <p:nvPr/>
        </p:nvSpPr>
        <p:spPr>
          <a:xfrm>
            <a:off x="479522" y="1898974"/>
            <a:ext cx="7228643" cy="584775"/>
          </a:xfrm>
          <a:prstGeom prst="rect">
            <a:avLst/>
          </a:prstGeom>
          <a:noFill/>
        </p:spPr>
        <p:txBody>
          <a:bodyPr wrap="square">
            <a:spAutoFit/>
          </a:bodyPr>
          <a:lstStyle/>
          <a:p>
            <a:pPr marL="342900" indent="-342900">
              <a:lnSpc>
                <a:spcPct val="150000"/>
              </a:lnSpc>
              <a:buClr>
                <a:schemeClr val="bg1"/>
              </a:buClr>
              <a:buFont typeface="+mj-lt"/>
              <a:buAutoNum type="arabicPeriod" startAt="2"/>
            </a:pPr>
            <a:r>
              <a:rPr lang="en-GB" b="1" dirty="0">
                <a:solidFill>
                  <a:srgbClr val="FFC000"/>
                </a:solidFill>
                <a:latin typeface="Roboto" panose="02000000000000000000" pitchFamily="2" charset="0"/>
                <a:ea typeface="Roboto" panose="02000000000000000000" pitchFamily="2" charset="0"/>
              </a:rPr>
              <a:t>[CCS 2020] </a:t>
            </a:r>
            <a:r>
              <a:rPr lang="en-GB" b="1" dirty="0" err="1">
                <a:solidFill>
                  <a:schemeClr val="bg1"/>
                </a:solidFill>
                <a:latin typeface="Roboto" panose="02000000000000000000" pitchFamily="2" charset="0"/>
                <a:ea typeface="Roboto" panose="02000000000000000000" pitchFamily="2" charset="0"/>
              </a:rPr>
              <a:t>Slimium</a:t>
            </a:r>
            <a:r>
              <a:rPr lang="en-GB" b="1" dirty="0">
                <a:solidFill>
                  <a:schemeClr val="bg1"/>
                </a:solidFill>
                <a:latin typeface="Roboto" panose="02000000000000000000" pitchFamily="2" charset="0"/>
                <a:ea typeface="Roboto" panose="02000000000000000000" pitchFamily="2" charset="0"/>
              </a:rPr>
              <a:t>: Debloating the Chromium Browser with Feature </a:t>
            </a:r>
            <a:r>
              <a:rPr lang="en-GB" b="1" dirty="0" err="1">
                <a:solidFill>
                  <a:schemeClr val="bg1"/>
                </a:solidFill>
                <a:latin typeface="Roboto" panose="02000000000000000000" pitchFamily="2" charset="0"/>
                <a:ea typeface="Roboto" panose="02000000000000000000" pitchFamily="2" charset="0"/>
              </a:rPr>
              <a:t>Subsetting</a:t>
            </a:r>
            <a:endParaRPr lang="en-GB" b="1" dirty="0">
              <a:solidFill>
                <a:schemeClr val="bg1"/>
              </a:solidFill>
              <a:latin typeface="Roboto" panose="02000000000000000000" pitchFamily="2" charset="0"/>
              <a:ea typeface="Roboto" panose="02000000000000000000" pitchFamily="2" charset="0"/>
            </a:endParaRPr>
          </a:p>
          <a:p>
            <a:pPr>
              <a:buClr>
                <a:schemeClr val="bg1"/>
              </a:buClr>
            </a:pPr>
            <a:endParaRPr lang="en-SE" sz="1100" b="1" dirty="0">
              <a:solidFill>
                <a:schemeClr val="bg1"/>
              </a:solidFill>
              <a:latin typeface="Roboto Thin" panose="02000000000000000000" pitchFamily="2" charset="0"/>
              <a:ea typeface="Roboto Thin" panose="02000000000000000000" pitchFamily="2" charset="0"/>
            </a:endParaRPr>
          </a:p>
        </p:txBody>
      </p:sp>
      <p:sp>
        <p:nvSpPr>
          <p:cNvPr id="4" name="Google Shape;116;g15a319e5189_0_0">
            <a:extLst>
              <a:ext uri="{FF2B5EF4-FFF2-40B4-BE49-F238E27FC236}">
                <a16:creationId xmlns:a16="http://schemas.microsoft.com/office/drawing/2014/main" id="{17A0E637-6B3C-BC67-A078-5B6931CAFDE2}"/>
              </a:ext>
            </a:extLst>
          </p:cNvPr>
          <p:cNvSpPr txBox="1"/>
          <p:nvPr/>
        </p:nvSpPr>
        <p:spPr>
          <a:xfrm>
            <a:off x="727965" y="2323682"/>
            <a:ext cx="6980200" cy="2277516"/>
          </a:xfrm>
          <a:prstGeom prst="rect">
            <a:avLst/>
          </a:prstGeom>
          <a:noFill/>
          <a:ln>
            <a:noFill/>
          </a:ln>
        </p:spPr>
        <p:txBody>
          <a:bodyPr spcFirstLastPara="1" wrap="square" lIns="91425" tIns="91425" rIns="91425" bIns="91425" anchor="t" anchorCtr="0">
            <a:spAutoFit/>
          </a:bodyPr>
          <a:lstStyle/>
          <a:p>
            <a:pPr marL="95250" marR="0" lvl="0" algn="l" rtl="0">
              <a:lnSpc>
                <a:spcPct val="150000"/>
              </a:lnSpc>
              <a:spcBef>
                <a:spcPts val="0"/>
              </a:spcBef>
              <a:spcAft>
                <a:spcPts val="1200"/>
              </a:spcAft>
              <a:buClr>
                <a:schemeClr val="lt1"/>
              </a:buClr>
              <a:buSzPts val="2100"/>
            </a:pPr>
            <a:r>
              <a:rPr lang="en-US" sz="1800" dirty="0">
                <a:solidFill>
                  <a:schemeClr val="tx1"/>
                </a:solidFill>
                <a:highlight>
                  <a:srgbClr val="FFD966"/>
                </a:highlight>
                <a:latin typeface="Equity Text A" pitchFamily="2" charset="77"/>
                <a:ea typeface="Roboto"/>
                <a:cs typeface="Roboto"/>
                <a:sym typeface="Roboto"/>
              </a:rPr>
              <a:t>Relevance</a:t>
            </a:r>
          </a:p>
          <a:p>
            <a:pPr marL="312738" indent="-217488">
              <a:spcAft>
                <a:spcPts val="1800"/>
              </a:spcAft>
              <a:buClr>
                <a:schemeClr val="lt1"/>
              </a:buClr>
              <a:buSzPts val="2100"/>
              <a:buFont typeface="Arial" panose="020B0604020202020204" pitchFamily="34" charset="0"/>
              <a:buChar char="•"/>
            </a:pPr>
            <a:r>
              <a:rPr lang="en-GB" sz="1800" dirty="0">
                <a:solidFill>
                  <a:schemeClr val="bg1"/>
                </a:solidFill>
                <a:latin typeface="Equity Text A" pitchFamily="2" charset="77"/>
                <a:ea typeface="Roboto"/>
                <a:cs typeface="Roboto"/>
              </a:rPr>
              <a:t>Feature </a:t>
            </a:r>
            <a:r>
              <a:rPr lang="en-GB" sz="1800" dirty="0" err="1">
                <a:solidFill>
                  <a:schemeClr val="bg1"/>
                </a:solidFill>
                <a:latin typeface="Equity Text A" pitchFamily="2" charset="77"/>
                <a:ea typeface="Roboto"/>
                <a:cs typeface="Roboto"/>
              </a:rPr>
              <a:t>subsetting</a:t>
            </a:r>
            <a:r>
              <a:rPr lang="en-GB" sz="1800" dirty="0">
                <a:solidFill>
                  <a:schemeClr val="bg1"/>
                </a:solidFill>
                <a:latin typeface="Equity Text A" pitchFamily="2" charset="77"/>
                <a:ea typeface="Roboto"/>
                <a:cs typeface="Roboto"/>
              </a:rPr>
              <a:t> for debloating binary files</a:t>
            </a:r>
          </a:p>
          <a:p>
            <a:pPr marL="312738" indent="-217488">
              <a:spcAft>
                <a:spcPts val="1800"/>
              </a:spcAft>
              <a:buClr>
                <a:schemeClr val="lt1"/>
              </a:buClr>
              <a:buSzPts val="2100"/>
              <a:buFont typeface="Arial" panose="020B0604020202020204" pitchFamily="34" charset="0"/>
              <a:buChar char="•"/>
            </a:pPr>
            <a:r>
              <a:rPr lang="en-GB" sz="1800" dirty="0">
                <a:solidFill>
                  <a:schemeClr val="bg1"/>
                </a:solidFill>
                <a:latin typeface="Equity Text A" pitchFamily="2" charset="77"/>
                <a:ea typeface="Roboto"/>
                <a:cs typeface="Roboto"/>
              </a:rPr>
              <a:t>Evaluated on Chromium</a:t>
            </a:r>
          </a:p>
          <a:p>
            <a:pPr marL="312738" indent="-217488">
              <a:spcAft>
                <a:spcPts val="1800"/>
              </a:spcAft>
              <a:buClr>
                <a:schemeClr val="lt1"/>
              </a:buClr>
              <a:buSzPts val="2100"/>
              <a:buFont typeface="Arial" panose="020B0604020202020204" pitchFamily="34" charset="0"/>
              <a:buChar char="•"/>
            </a:pPr>
            <a:r>
              <a:rPr lang="en-US" sz="1800" dirty="0">
                <a:solidFill>
                  <a:schemeClr val="bg1"/>
                </a:solidFill>
                <a:latin typeface="Equity Text A" pitchFamily="2" charset="77"/>
                <a:ea typeface="Roboto"/>
                <a:cs typeface="Roboto"/>
                <a:sym typeface="Roboto"/>
              </a:rPr>
              <a:t>21% global code reduction</a:t>
            </a:r>
            <a:endParaRPr sz="1800" dirty="0">
              <a:solidFill>
                <a:schemeClr val="bg1"/>
              </a:solidFill>
              <a:latin typeface="Equity Text A" pitchFamily="2" charset="77"/>
              <a:ea typeface="Roboto"/>
              <a:cs typeface="Roboto"/>
              <a:sym typeface="Roboto"/>
            </a:endParaRPr>
          </a:p>
        </p:txBody>
      </p:sp>
    </p:spTree>
    <p:extLst>
      <p:ext uri="{BB962C8B-B14F-4D97-AF65-F5344CB8AC3E}">
        <p14:creationId xmlns:p14="http://schemas.microsoft.com/office/powerpoint/2010/main" val="5214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02F22-C960-41F7-85C3-A96DF01321E3}"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1" normalizeH="0" baseline="0" noProof="0">
              <a:ln>
                <a:noFill/>
              </a:ln>
              <a:solidFill>
                <a:prstClr val="black"/>
              </a:solidFill>
              <a:effectLst/>
              <a:uLnTx/>
              <a:uFillTx/>
              <a:latin typeface="Arial"/>
            </a:endParaRPr>
          </a:p>
        </p:txBody>
      </p:sp>
      <p:sp>
        <p:nvSpPr>
          <p:cNvPr id="2" name="Google Shape;99;g10f0a995c24_0_21">
            <a:extLst>
              <a:ext uri="{FF2B5EF4-FFF2-40B4-BE49-F238E27FC236}">
                <a16:creationId xmlns:a16="http://schemas.microsoft.com/office/drawing/2014/main" id="{A2A7E524-36D3-45A9-240C-2BA73F40C95B}"/>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Bytecode</a:t>
            </a:r>
          </a:p>
        </p:txBody>
      </p:sp>
      <p:sp>
        <p:nvSpPr>
          <p:cNvPr id="4" name="TextBox 3">
            <a:extLst>
              <a:ext uri="{FF2B5EF4-FFF2-40B4-BE49-F238E27FC236}">
                <a16:creationId xmlns:a16="http://schemas.microsoft.com/office/drawing/2014/main" id="{DC532E58-71E9-0666-C196-D2A2CA9F6EDA}"/>
              </a:ext>
            </a:extLst>
          </p:cNvPr>
          <p:cNvSpPr txBox="1"/>
          <p:nvPr/>
        </p:nvSpPr>
        <p:spPr>
          <a:xfrm>
            <a:off x="199835" y="1237099"/>
            <a:ext cx="8944165" cy="3139321"/>
          </a:xfrm>
          <a:prstGeom prst="rect">
            <a:avLst/>
          </a:prstGeom>
          <a:noFill/>
        </p:spPr>
        <p:txBody>
          <a:bodyPr wrap="square">
            <a:spAutoFit/>
          </a:bodyPr>
          <a:lstStyle/>
          <a:p>
            <a:r>
              <a:rPr lang="en-SE" sz="1100" dirty="0">
                <a:solidFill>
                  <a:schemeClr val="tx1">
                    <a:lumMod val="65000"/>
                    <a:lumOff val="35000"/>
                  </a:schemeClr>
                </a:solidFill>
                <a:latin typeface="JetBrains Mono" panose="020B0509020102050004" pitchFamily="49" charset="77"/>
              </a:rPr>
              <a:t>// class version 52.0 (52)</a:t>
            </a:r>
          </a:p>
          <a:p>
            <a:r>
              <a:rPr lang="en-SE" sz="1100" dirty="0">
                <a:solidFill>
                  <a:schemeClr val="tx1">
                    <a:lumMod val="65000"/>
                    <a:lumOff val="35000"/>
                  </a:schemeClr>
                </a:solidFill>
                <a:latin typeface="JetBrains Mono" panose="020B0509020102050004" pitchFamily="49" charset="77"/>
              </a:rPr>
              <a:t>// access flags 0x21</a:t>
            </a:r>
          </a:p>
          <a:p>
            <a:r>
              <a:rPr lang="en-SE" sz="1100" dirty="0">
                <a:solidFill>
                  <a:schemeClr val="tx2">
                    <a:lumMod val="20000"/>
                    <a:lumOff val="80000"/>
                  </a:schemeClr>
                </a:solidFill>
                <a:latin typeface="JetBrains Mono" panose="020B0509020102050004" pitchFamily="49" charset="77"/>
              </a:rPr>
              <a:t>public class org/apache/spark/util/EnumUtil {</a:t>
            </a:r>
          </a:p>
          <a:p>
            <a:endParaRPr lang="en-SE" sz="1100" dirty="0">
              <a:solidFill>
                <a:schemeClr val="tx2">
                  <a:lumMod val="20000"/>
                  <a:lumOff val="80000"/>
                </a:schemeClr>
              </a:solidFill>
              <a:latin typeface="JetBrains Mono" panose="020B0509020102050004" pitchFamily="49" charset="77"/>
            </a:endParaRPr>
          </a:p>
          <a:p>
            <a:r>
              <a:rPr lang="en-SE" sz="1100" dirty="0">
                <a:solidFill>
                  <a:schemeClr val="tx2">
                    <a:lumMod val="20000"/>
                    <a:lumOff val="80000"/>
                  </a:schemeClr>
                </a:solidFill>
                <a:latin typeface="JetBrains Mono" panose="020B0509020102050004" pitchFamily="49" charset="77"/>
              </a:rPr>
              <a:t>  </a:t>
            </a:r>
            <a:r>
              <a:rPr lang="en-SE" sz="1100" dirty="0">
                <a:solidFill>
                  <a:schemeClr val="tx1">
                    <a:lumMod val="65000"/>
                    <a:lumOff val="35000"/>
                  </a:schemeClr>
                </a:solidFill>
                <a:latin typeface="JetBrains Mono" panose="020B0509020102050004" pitchFamily="49" charset="77"/>
              </a:rPr>
              <a:t>// compiled from: EnumUtil.java</a:t>
            </a:r>
          </a:p>
          <a:p>
            <a:endParaRPr lang="en-SE" sz="1100" dirty="0">
              <a:solidFill>
                <a:schemeClr val="tx2">
                  <a:lumMod val="20000"/>
                  <a:lumOff val="80000"/>
                </a:schemeClr>
              </a:solidFill>
              <a:latin typeface="JetBrains Mono" panose="020B0509020102050004" pitchFamily="49" charset="77"/>
            </a:endParaRPr>
          </a:p>
          <a:p>
            <a:r>
              <a:rPr lang="en-GB" sz="1100" dirty="0">
                <a:solidFill>
                  <a:schemeClr val="tx1">
                    <a:lumMod val="65000"/>
                    <a:lumOff val="35000"/>
                  </a:schemeClr>
                </a:solidFill>
                <a:latin typeface="JetBrains Mono" panose="020B0509020102050004" pitchFamily="49" charset="77"/>
              </a:rPr>
              <a:t>  // access flags 0x9</a:t>
            </a:r>
          </a:p>
          <a:p>
            <a:r>
              <a:rPr lang="en-GB" sz="1100" dirty="0">
                <a:solidFill>
                  <a:schemeClr val="tx1">
                    <a:lumMod val="65000"/>
                    <a:lumOff val="35000"/>
                  </a:schemeClr>
                </a:solidFill>
                <a:latin typeface="JetBrains Mono" panose="020B0509020102050004" pitchFamily="49" charset="77"/>
              </a:rPr>
              <a:t>  // signature &lt;</a:t>
            </a:r>
            <a:r>
              <a:rPr lang="en-GB" sz="1100" dirty="0" err="1">
                <a:solidFill>
                  <a:schemeClr val="tx1">
                    <a:lumMod val="65000"/>
                    <a:lumOff val="35000"/>
                  </a:schemeClr>
                </a:solidFill>
                <a:latin typeface="JetBrains Mono" panose="020B0509020102050004" pitchFamily="49" charset="77"/>
              </a:rPr>
              <a:t>E:Ljava</a:t>
            </a:r>
            <a:r>
              <a:rPr lang="en-GB" sz="1100" dirty="0">
                <a:solidFill>
                  <a:schemeClr val="tx1">
                    <a:lumMod val="65000"/>
                    <a:lumOff val="35000"/>
                  </a:schemeClr>
                </a:solidFill>
                <a:latin typeface="JetBrains Mono" panose="020B0509020102050004" pitchFamily="49" charset="77"/>
              </a:rPr>
              <a:t>/lang/Enum&lt;TE;&gt;;&gt;(</a:t>
            </a:r>
            <a:r>
              <a:rPr lang="en-GB" sz="1100" dirty="0" err="1">
                <a:solidFill>
                  <a:schemeClr val="tx1">
                    <a:lumMod val="65000"/>
                    <a:lumOff val="35000"/>
                  </a:schemeClr>
                </a:solidFill>
                <a:latin typeface="JetBrains Mono" panose="020B0509020102050004" pitchFamily="49" charset="77"/>
              </a:rPr>
              <a:t>Ljava</a:t>
            </a:r>
            <a:r>
              <a:rPr lang="en-GB" sz="1100" dirty="0">
                <a:solidFill>
                  <a:schemeClr val="tx1">
                    <a:lumMod val="65000"/>
                    <a:lumOff val="35000"/>
                  </a:schemeClr>
                </a:solidFill>
                <a:latin typeface="JetBrains Mono" panose="020B0509020102050004" pitchFamily="49" charset="77"/>
              </a:rPr>
              <a:t>/lang/Class&lt;TE;&gt;;</a:t>
            </a:r>
            <a:r>
              <a:rPr lang="en-GB" sz="1100" dirty="0" err="1">
                <a:solidFill>
                  <a:schemeClr val="tx1">
                    <a:lumMod val="65000"/>
                    <a:lumOff val="35000"/>
                  </a:schemeClr>
                </a:solidFill>
                <a:latin typeface="JetBrains Mono" panose="020B0509020102050004" pitchFamily="49" charset="77"/>
              </a:rPr>
              <a:t>Ljava</a:t>
            </a:r>
            <a:r>
              <a:rPr lang="en-GB" sz="1100" dirty="0">
                <a:solidFill>
                  <a:schemeClr val="tx1">
                    <a:lumMod val="65000"/>
                    <a:lumOff val="35000"/>
                  </a:schemeClr>
                </a:solidFill>
                <a:latin typeface="JetBrains Mono" panose="020B0509020102050004" pitchFamily="49" charset="77"/>
              </a:rPr>
              <a:t>/lang/String;)TE;</a:t>
            </a:r>
          </a:p>
          <a:p>
            <a:r>
              <a:rPr lang="en-GB" sz="1100" dirty="0">
                <a:solidFill>
                  <a:schemeClr val="tx1">
                    <a:lumMod val="65000"/>
                    <a:lumOff val="35000"/>
                  </a:schemeClr>
                </a:solidFill>
                <a:latin typeface="JetBrains Mono" panose="020B0509020102050004" pitchFamily="49" charset="77"/>
              </a:rPr>
              <a:t>  // declaration: E </a:t>
            </a:r>
            <a:r>
              <a:rPr lang="en-GB" sz="1100" dirty="0" err="1">
                <a:solidFill>
                  <a:schemeClr val="tx1">
                    <a:lumMod val="65000"/>
                    <a:lumOff val="35000"/>
                  </a:schemeClr>
                </a:solidFill>
                <a:latin typeface="JetBrains Mono" panose="020B0509020102050004" pitchFamily="49" charset="77"/>
              </a:rPr>
              <a:t>parseIgnoreCase</a:t>
            </a:r>
            <a:r>
              <a:rPr lang="en-GB" sz="1100" dirty="0">
                <a:solidFill>
                  <a:schemeClr val="tx1">
                    <a:lumMod val="65000"/>
                    <a:lumOff val="35000"/>
                  </a:schemeClr>
                </a:solidFill>
                <a:latin typeface="JetBrains Mono" panose="020B0509020102050004" pitchFamily="49" charset="77"/>
              </a:rPr>
              <a:t>&lt;E extends </a:t>
            </a:r>
            <a:r>
              <a:rPr lang="en-GB" sz="1100" dirty="0" err="1">
                <a:solidFill>
                  <a:schemeClr val="tx1">
                    <a:lumMod val="65000"/>
                    <a:lumOff val="35000"/>
                  </a:schemeClr>
                </a:solidFill>
                <a:latin typeface="JetBrains Mono" panose="020B0509020102050004" pitchFamily="49" charset="77"/>
              </a:rPr>
              <a:t>java.lang.Enum</a:t>
            </a:r>
            <a:r>
              <a:rPr lang="en-GB" sz="1100" dirty="0">
                <a:solidFill>
                  <a:schemeClr val="tx1">
                    <a:lumMod val="65000"/>
                    <a:lumOff val="35000"/>
                  </a:schemeClr>
                </a:solidFill>
                <a:latin typeface="JetBrains Mono" panose="020B0509020102050004" pitchFamily="49" charset="77"/>
              </a:rPr>
              <a:t>&lt;E&gt;&gt;(</a:t>
            </a:r>
            <a:r>
              <a:rPr lang="en-GB" sz="1100" dirty="0" err="1">
                <a:solidFill>
                  <a:schemeClr val="tx1">
                    <a:lumMod val="65000"/>
                    <a:lumOff val="35000"/>
                  </a:schemeClr>
                </a:solidFill>
                <a:latin typeface="JetBrains Mono" panose="020B0509020102050004" pitchFamily="49" charset="77"/>
              </a:rPr>
              <a:t>java.lang.Class</a:t>
            </a:r>
            <a:r>
              <a:rPr lang="en-GB" sz="1100" dirty="0">
                <a:solidFill>
                  <a:schemeClr val="tx1">
                    <a:lumMod val="65000"/>
                    <a:lumOff val="35000"/>
                  </a:schemeClr>
                </a:solidFill>
                <a:latin typeface="JetBrains Mono" panose="020B0509020102050004" pitchFamily="49" charset="77"/>
              </a:rPr>
              <a:t>&lt;E&gt;, </a:t>
            </a:r>
            <a:r>
              <a:rPr lang="en-GB" sz="1100" dirty="0" err="1">
                <a:solidFill>
                  <a:schemeClr val="tx1">
                    <a:lumMod val="65000"/>
                    <a:lumOff val="35000"/>
                  </a:schemeClr>
                </a:solidFill>
                <a:latin typeface="JetBrains Mono" panose="020B0509020102050004" pitchFamily="49" charset="77"/>
              </a:rPr>
              <a:t>java.lang.String</a:t>
            </a:r>
            <a:r>
              <a:rPr lang="en-GB" sz="1100" dirty="0">
                <a:solidFill>
                  <a:schemeClr val="tx1">
                    <a:lumMod val="65000"/>
                    <a:lumOff val="35000"/>
                  </a:schemeClr>
                </a:solidFill>
                <a:latin typeface="JetBrains Mono" panose="020B0509020102050004" pitchFamily="49" charset="77"/>
              </a:rPr>
              <a:t>)</a:t>
            </a:r>
          </a:p>
          <a:p>
            <a:r>
              <a:rPr lang="en-GB" sz="1100" dirty="0">
                <a:solidFill>
                  <a:schemeClr val="tx2">
                    <a:lumMod val="20000"/>
                    <a:lumOff val="80000"/>
                  </a:schemeClr>
                </a:solidFill>
                <a:latin typeface="JetBrains Mono" panose="020B0509020102050004" pitchFamily="49" charset="77"/>
              </a:rPr>
              <a:t>  public static </a:t>
            </a:r>
            <a:r>
              <a:rPr lang="en-GB" sz="1100" dirty="0" err="1">
                <a:solidFill>
                  <a:schemeClr val="tx2">
                    <a:lumMod val="20000"/>
                    <a:lumOff val="80000"/>
                  </a:schemeClr>
                </a:solidFill>
                <a:latin typeface="JetBrains Mono" panose="020B0509020102050004" pitchFamily="49" charset="77"/>
              </a:rPr>
              <a:t>parseIgnoreCase</a:t>
            </a:r>
            <a:r>
              <a:rPr lang="en-GB" sz="1100" dirty="0">
                <a:solidFill>
                  <a:schemeClr val="tx2">
                    <a:lumMod val="20000"/>
                    <a:lumOff val="80000"/>
                  </a:schemeClr>
                </a:solidFill>
                <a:latin typeface="JetBrains Mono" panose="020B0509020102050004" pitchFamily="49" charset="77"/>
              </a:rPr>
              <a:t>(</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a:t>
            </a:r>
            <a:r>
              <a:rPr lang="en-GB" sz="1100" dirty="0" err="1">
                <a:solidFill>
                  <a:schemeClr val="tx2">
                    <a:lumMod val="20000"/>
                    <a:lumOff val="80000"/>
                  </a:schemeClr>
                </a:solidFill>
                <a:latin typeface="JetBrains Mono" panose="020B0509020102050004" pitchFamily="49" charset="77"/>
              </a:rPr>
              <a:t>Class;Ljava</a:t>
            </a:r>
            <a:r>
              <a:rPr lang="en-GB" sz="1100" dirty="0">
                <a:solidFill>
                  <a:schemeClr val="tx2">
                    <a:lumMod val="20000"/>
                    <a:lumOff val="80000"/>
                  </a:schemeClr>
                </a:solidFill>
                <a:latin typeface="JetBrains Mono" panose="020B0509020102050004" pitchFamily="49" charset="77"/>
              </a:rPr>
              <a:t>/lang/String;)</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/lang/Enum;</a:t>
            </a:r>
          </a:p>
          <a:p>
            <a:r>
              <a:rPr lang="en-GB" sz="1100" dirty="0">
                <a:solidFill>
                  <a:schemeClr val="tx2">
                    <a:lumMod val="20000"/>
                    <a:lumOff val="80000"/>
                  </a:schemeClr>
                </a:solidFill>
                <a:latin typeface="JetBrains Mono" panose="020B0509020102050004" pitchFamily="49" charset="77"/>
              </a:rPr>
              <a:t>. . .</a:t>
            </a:r>
          </a:p>
          <a:p>
            <a:r>
              <a:rPr lang="en-GB" sz="1100" dirty="0">
                <a:solidFill>
                  <a:schemeClr val="tx2">
                    <a:lumMod val="20000"/>
                    <a:lumOff val="80000"/>
                  </a:schemeClr>
                </a:solidFill>
                <a:latin typeface="JetBrains Mono" panose="020B0509020102050004" pitchFamily="49" charset="77"/>
              </a:rPr>
              <a:t>L9</a:t>
            </a:r>
          </a:p>
          <a:p>
            <a:r>
              <a:rPr lang="en-GB" sz="1100" dirty="0">
                <a:solidFill>
                  <a:schemeClr val="tx2">
                    <a:lumMod val="20000"/>
                    <a:lumOff val="80000"/>
                  </a:schemeClr>
                </a:solidFill>
                <a:latin typeface="JetBrains Mono" panose="020B0509020102050004" pitchFamily="49" charset="77"/>
              </a:rPr>
              <a:t>    LINENUMBER 35 L9</a:t>
            </a:r>
          </a:p>
          <a:p>
            <a:r>
              <a:rPr lang="en-GB" sz="1100" dirty="0">
                <a:solidFill>
                  <a:schemeClr val="tx2">
                    <a:lumMod val="20000"/>
                    <a:lumOff val="80000"/>
                  </a:schemeClr>
                </a:solidFill>
                <a:latin typeface="JetBrains Mono" panose="020B0509020102050004" pitchFamily="49" charset="77"/>
              </a:rPr>
              <a:t>    INVOKESTATIC com/google/common/base/</a:t>
            </a:r>
            <a:r>
              <a:rPr lang="en-GB" sz="1100" dirty="0" err="1">
                <a:solidFill>
                  <a:schemeClr val="tx2">
                    <a:lumMod val="20000"/>
                    <a:lumOff val="80000"/>
                  </a:schemeClr>
                </a:solidFill>
                <a:latin typeface="JetBrains Mono" panose="020B0509020102050004" pitchFamily="49" charset="77"/>
              </a:rPr>
              <a:t>Joiner.on</a:t>
            </a:r>
            <a:r>
              <a:rPr lang="en-GB" sz="1100" dirty="0">
                <a:solidFill>
                  <a:schemeClr val="tx2">
                    <a:lumMod val="20000"/>
                    <a:lumOff val="80000"/>
                  </a:schemeClr>
                </a:solidFill>
                <a:latin typeface="JetBrains Mono" panose="020B0509020102050004" pitchFamily="49" charset="77"/>
              </a:rPr>
              <a:t> (</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/lang/String;)</a:t>
            </a:r>
            <a:r>
              <a:rPr lang="en-GB" sz="1100" dirty="0" err="1">
                <a:solidFill>
                  <a:schemeClr val="tx2">
                    <a:lumMod val="20000"/>
                    <a:lumOff val="80000"/>
                  </a:schemeClr>
                </a:solidFill>
                <a:latin typeface="JetBrains Mono" panose="020B0509020102050004" pitchFamily="49" charset="77"/>
              </a:rPr>
              <a:t>Lcom</a:t>
            </a:r>
            <a:r>
              <a:rPr lang="en-GB" sz="1100" dirty="0">
                <a:solidFill>
                  <a:schemeClr val="tx2">
                    <a:lumMod val="20000"/>
                    <a:lumOff val="80000"/>
                  </a:schemeClr>
                </a:solidFill>
                <a:latin typeface="JetBrains Mono" panose="020B0509020102050004" pitchFamily="49" charset="77"/>
              </a:rPr>
              <a:t>/google/common/base/Joiner;</a:t>
            </a:r>
          </a:p>
          <a:p>
            <a:r>
              <a:rPr lang="en-GB" sz="1100" dirty="0">
                <a:solidFill>
                  <a:schemeClr val="tx2">
                    <a:lumMod val="20000"/>
                    <a:lumOff val="80000"/>
                  </a:schemeClr>
                </a:solidFill>
                <a:latin typeface="JetBrains Mono" panose="020B0509020102050004" pitchFamily="49" charset="77"/>
              </a:rPr>
              <a:t>    ALOAD 2</a:t>
            </a:r>
          </a:p>
          <a:p>
            <a:r>
              <a:rPr lang="en-GB" sz="1100" dirty="0">
                <a:solidFill>
                  <a:schemeClr val="tx2">
                    <a:lumMod val="20000"/>
                    <a:lumOff val="80000"/>
                  </a:schemeClr>
                </a:solidFill>
                <a:latin typeface="JetBrains Mono" panose="020B0509020102050004" pitchFamily="49" charset="77"/>
              </a:rPr>
              <a:t>    INVOKEVIRTUAL com/google/common/base/</a:t>
            </a:r>
            <a:r>
              <a:rPr lang="en-GB" sz="1100" dirty="0" err="1">
                <a:solidFill>
                  <a:schemeClr val="tx2">
                    <a:lumMod val="20000"/>
                    <a:lumOff val="80000"/>
                  </a:schemeClr>
                </a:solidFill>
                <a:latin typeface="JetBrains Mono" panose="020B0509020102050004" pitchFamily="49" charset="77"/>
              </a:rPr>
              <a:t>Joiner.join</a:t>
            </a:r>
            <a:r>
              <a:rPr lang="en-GB" sz="1100" dirty="0">
                <a:solidFill>
                  <a:schemeClr val="tx2">
                    <a:lumMod val="20000"/>
                    <a:lumOff val="80000"/>
                  </a:schemeClr>
                </a:solidFill>
                <a:latin typeface="JetBrains Mono" panose="020B0509020102050004" pitchFamily="49" charset="77"/>
              </a:rPr>
              <a:t> ([</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/lang/Object;)</a:t>
            </a:r>
            <a:r>
              <a:rPr lang="en-GB" sz="1100" dirty="0" err="1">
                <a:solidFill>
                  <a:schemeClr val="tx2">
                    <a:lumMod val="20000"/>
                    <a:lumOff val="80000"/>
                  </a:schemeClr>
                </a:solidFill>
                <a:latin typeface="JetBrains Mono" panose="020B0509020102050004" pitchFamily="49" charset="77"/>
              </a:rPr>
              <a:t>Ljava</a:t>
            </a:r>
            <a:r>
              <a:rPr lang="en-GB" sz="1100" dirty="0">
                <a:solidFill>
                  <a:schemeClr val="tx2">
                    <a:lumMod val="20000"/>
                    <a:lumOff val="80000"/>
                  </a:schemeClr>
                </a:solidFill>
                <a:latin typeface="JetBrains Mono" panose="020B0509020102050004" pitchFamily="49" charset="77"/>
              </a:rPr>
              <a:t>/lang/String;</a:t>
            </a:r>
          </a:p>
          <a:p>
            <a:r>
              <a:rPr lang="en-GB" sz="1100" dirty="0">
                <a:solidFill>
                  <a:schemeClr val="tx2">
                    <a:lumMod val="20000"/>
                    <a:lumOff val="80000"/>
                  </a:schemeClr>
                </a:solidFill>
                <a:latin typeface="JetBrains Mono" panose="020B0509020102050004" pitchFamily="49" charset="77"/>
              </a:rPr>
              <a:t>    AASTORE</a:t>
            </a:r>
          </a:p>
          <a:p>
            <a:r>
              <a:rPr lang="en-GB" sz="1100" dirty="0">
                <a:solidFill>
                  <a:schemeClr val="tx2">
                    <a:lumMod val="20000"/>
                    <a:lumOff val="80000"/>
                  </a:schemeClr>
                </a:solidFill>
                <a:latin typeface="JetBrains Mono" panose="020B0509020102050004" pitchFamily="49" charset="77"/>
              </a:rPr>
              <a:t>. . .</a:t>
            </a:r>
            <a:endParaRPr lang="en-SE" sz="1100" dirty="0">
              <a:solidFill>
                <a:schemeClr val="tx2">
                  <a:lumMod val="20000"/>
                  <a:lumOff val="80000"/>
                </a:schemeClr>
              </a:solidFill>
              <a:latin typeface="JetBrains Mono" panose="020B0509020102050004" pitchFamily="49" charset="77"/>
            </a:endParaRPr>
          </a:p>
        </p:txBody>
      </p:sp>
      <p:sp>
        <p:nvSpPr>
          <p:cNvPr id="5" name="Google Shape;633;p20">
            <a:extLst>
              <a:ext uri="{FF2B5EF4-FFF2-40B4-BE49-F238E27FC236}">
                <a16:creationId xmlns:a16="http://schemas.microsoft.com/office/drawing/2014/main" id="{48AED00B-A51E-E3DC-7FD4-222375E30BFB}"/>
              </a:ext>
            </a:extLst>
          </p:cNvPr>
          <p:cNvSpPr/>
          <p:nvPr/>
        </p:nvSpPr>
        <p:spPr>
          <a:xfrm>
            <a:off x="118085" y="3122847"/>
            <a:ext cx="8944165" cy="1103978"/>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Picture 2" descr="Apache Spark SVG Vector Logos - Vector Logo Zone">
            <a:extLst>
              <a:ext uri="{FF2B5EF4-FFF2-40B4-BE49-F238E27FC236}">
                <a16:creationId xmlns:a16="http://schemas.microsoft.com/office/drawing/2014/main" id="{BEB9E820-69DB-3F95-5651-EDB695D2D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309" y="332410"/>
            <a:ext cx="1509082" cy="7545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412DDA-39B8-A519-A804-117C016F240C}"/>
              </a:ext>
            </a:extLst>
          </p:cNvPr>
          <p:cNvSpPr txBox="1"/>
          <p:nvPr/>
        </p:nvSpPr>
        <p:spPr>
          <a:xfrm>
            <a:off x="0" y="4793331"/>
            <a:ext cx="9144000" cy="3846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lgn="ctr">
              <a:buSzPts val="1300"/>
              <a:defRPr sz="1300">
                <a:solidFill>
                  <a:srgbClr val="FFD966"/>
                </a:solidFill>
                <a:latin typeface="Roboto Light" panose="02000000000000000000" pitchFamily="2" charset="0"/>
                <a:ea typeface="Roboto Light" panose="02000000000000000000" pitchFamily="2" charset="0"/>
              </a:defRPr>
            </a:lvl1pPr>
          </a:lstStyle>
          <a:p>
            <a:r>
              <a:rPr lang="en-GB" dirty="0"/>
              <a:t>target/classes/org/</a:t>
            </a:r>
            <a:r>
              <a:rPr lang="en-GB" dirty="0" err="1"/>
              <a:t>apache</a:t>
            </a:r>
            <a:r>
              <a:rPr lang="en-GB" dirty="0"/>
              <a:t>/spark/util/</a:t>
            </a:r>
            <a:r>
              <a:rPr lang="en-GB" dirty="0" err="1"/>
              <a:t>EnumUtil.class</a:t>
            </a:r>
            <a:endParaRPr lang="en-SE" dirty="0"/>
          </a:p>
        </p:txBody>
      </p:sp>
      <p:sp>
        <p:nvSpPr>
          <p:cNvPr id="3" name="Multiply 2">
            <a:extLst>
              <a:ext uri="{FF2B5EF4-FFF2-40B4-BE49-F238E27FC236}">
                <a16:creationId xmlns:a16="http://schemas.microsoft.com/office/drawing/2014/main" id="{B2BE468F-F458-46E4-05D2-6AA5B311948D}"/>
              </a:ext>
            </a:extLst>
          </p:cNvPr>
          <p:cNvSpPr/>
          <p:nvPr/>
        </p:nvSpPr>
        <p:spPr>
          <a:xfrm>
            <a:off x="3767238" y="2965241"/>
            <a:ext cx="1289791" cy="1419189"/>
          </a:xfrm>
          <a:prstGeom prst="mathMultiply">
            <a:avLst/>
          </a:prstGeom>
          <a:solidFill>
            <a:srgbClr val="FF0000"/>
          </a:solidFill>
          <a:ln w="12700"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Tree>
    <p:extLst>
      <p:ext uri="{BB962C8B-B14F-4D97-AF65-F5344CB8AC3E}">
        <p14:creationId xmlns:p14="http://schemas.microsoft.com/office/powerpoint/2010/main" val="2047965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51" name="Rounded Rectangle 50">
            <a:extLst>
              <a:ext uri="{FF2B5EF4-FFF2-40B4-BE49-F238E27FC236}">
                <a16:creationId xmlns:a16="http://schemas.microsoft.com/office/drawing/2014/main" id="{CFAD93EA-7836-BB4E-94D4-DE6547B4C192}"/>
              </a:ext>
            </a:extLst>
          </p:cNvPr>
          <p:cNvSpPr/>
          <p:nvPr/>
        </p:nvSpPr>
        <p:spPr>
          <a:xfrm>
            <a:off x="3925624" y="1628647"/>
            <a:ext cx="1082661" cy="579342"/>
          </a:xfrm>
          <a:prstGeom prst="roundRect">
            <a:avLst/>
          </a:prstGeom>
          <a:solidFill>
            <a:srgbClr val="50A61B"/>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52" name="Rounded Rectangle 51">
            <a:extLst>
              <a:ext uri="{FF2B5EF4-FFF2-40B4-BE49-F238E27FC236}">
                <a16:creationId xmlns:a16="http://schemas.microsoft.com/office/drawing/2014/main" id="{2335E992-F73F-DF42-91B3-39DFB84A0991}"/>
              </a:ext>
            </a:extLst>
          </p:cNvPr>
          <p:cNvSpPr/>
          <p:nvPr/>
        </p:nvSpPr>
        <p:spPr>
          <a:xfrm>
            <a:off x="2404203" y="2751432"/>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5" name="Curved Connector 54">
            <a:extLst>
              <a:ext uri="{FF2B5EF4-FFF2-40B4-BE49-F238E27FC236}">
                <a16:creationId xmlns:a16="http://schemas.microsoft.com/office/drawing/2014/main" id="{0548E57A-4018-874A-8F53-4A887BD2D97C}"/>
              </a:ext>
            </a:extLst>
          </p:cNvPr>
          <p:cNvCxnSpPr>
            <a:cxnSpLocks/>
            <a:endCxn id="67" idx="0"/>
          </p:cNvCxnSpPr>
          <p:nvPr/>
        </p:nvCxnSpPr>
        <p:spPr>
          <a:xfrm rot="10800000" flipV="1">
            <a:off x="2887047" y="2005340"/>
            <a:ext cx="1287463" cy="927925"/>
          </a:xfrm>
          <a:prstGeom prst="curvedConnector2">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976A9E28-CCAB-5342-8538-18F8FFBAB26F}"/>
              </a:ext>
            </a:extLst>
          </p:cNvPr>
          <p:cNvSpPr/>
          <p:nvPr/>
        </p:nvSpPr>
        <p:spPr>
          <a:xfrm>
            <a:off x="1627523" y="3874217"/>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8" name="Curved Connector 57">
            <a:extLst>
              <a:ext uri="{FF2B5EF4-FFF2-40B4-BE49-F238E27FC236}">
                <a16:creationId xmlns:a16="http://schemas.microsoft.com/office/drawing/2014/main" id="{CFDFA6A6-70F5-8B46-B5C7-B6C59F0E8D2C}"/>
              </a:ext>
            </a:extLst>
          </p:cNvPr>
          <p:cNvCxnSpPr>
            <a:cxnSpLocks/>
          </p:cNvCxnSpPr>
          <p:nvPr/>
        </p:nvCxnSpPr>
        <p:spPr>
          <a:xfrm rot="5400000">
            <a:off x="2066816" y="3239676"/>
            <a:ext cx="938242" cy="702225"/>
          </a:xfrm>
          <a:prstGeom prst="curvedConnector3">
            <a:avLst>
              <a:gd name="adj1" fmla="val 50000"/>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59E3A149-3CA9-2447-8F5F-395167138B38}"/>
              </a:ext>
            </a:extLst>
          </p:cNvPr>
          <p:cNvSpPr/>
          <p:nvPr/>
        </p:nvSpPr>
        <p:spPr>
          <a:xfrm>
            <a:off x="5411886" y="3874216"/>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60" name="Oval 59">
            <a:extLst>
              <a:ext uri="{FF2B5EF4-FFF2-40B4-BE49-F238E27FC236}">
                <a16:creationId xmlns:a16="http://schemas.microsoft.com/office/drawing/2014/main" id="{CBEF27E5-E23A-854F-A5E6-023EEBB8DBF1}"/>
              </a:ext>
            </a:extLst>
          </p:cNvPr>
          <p:cNvSpPr/>
          <p:nvPr/>
        </p:nvSpPr>
        <p:spPr>
          <a:xfrm>
            <a:off x="3739927" y="1448732"/>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P</a:t>
            </a:r>
          </a:p>
        </p:txBody>
      </p:sp>
      <p:sp>
        <p:nvSpPr>
          <p:cNvPr id="61" name="Oval 60">
            <a:extLst>
              <a:ext uri="{FF2B5EF4-FFF2-40B4-BE49-F238E27FC236}">
                <a16:creationId xmlns:a16="http://schemas.microsoft.com/office/drawing/2014/main" id="{8C8CB97C-AC6F-6B4D-A25F-6086E78448E6}"/>
              </a:ext>
            </a:extLst>
          </p:cNvPr>
          <p:cNvSpPr/>
          <p:nvPr/>
        </p:nvSpPr>
        <p:spPr>
          <a:xfrm>
            <a:off x="2210633" y="2541174"/>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A</a:t>
            </a:r>
          </a:p>
        </p:txBody>
      </p:sp>
      <p:sp>
        <p:nvSpPr>
          <p:cNvPr id="64" name="Oval 63">
            <a:extLst>
              <a:ext uri="{FF2B5EF4-FFF2-40B4-BE49-F238E27FC236}">
                <a16:creationId xmlns:a16="http://schemas.microsoft.com/office/drawing/2014/main" id="{ABF21DA6-C118-7C4C-941B-D18137366FF7}"/>
              </a:ext>
            </a:extLst>
          </p:cNvPr>
          <p:cNvSpPr/>
          <p:nvPr/>
        </p:nvSpPr>
        <p:spPr>
          <a:xfrm>
            <a:off x="1450658"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D</a:t>
            </a:r>
          </a:p>
        </p:txBody>
      </p:sp>
      <p:sp>
        <p:nvSpPr>
          <p:cNvPr id="66" name="Oval 65">
            <a:extLst>
              <a:ext uri="{FF2B5EF4-FFF2-40B4-BE49-F238E27FC236}">
                <a16:creationId xmlns:a16="http://schemas.microsoft.com/office/drawing/2014/main" id="{C1BE813D-FDE2-554D-92D2-F6A02B476AC4}"/>
              </a:ext>
            </a:extLst>
          </p:cNvPr>
          <p:cNvSpPr/>
          <p:nvPr/>
        </p:nvSpPr>
        <p:spPr>
          <a:xfrm>
            <a:off x="5227662"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F</a:t>
            </a:r>
          </a:p>
        </p:txBody>
      </p:sp>
      <p:sp>
        <p:nvSpPr>
          <p:cNvPr id="67" name="Rectangle 66">
            <a:extLst>
              <a:ext uri="{FF2B5EF4-FFF2-40B4-BE49-F238E27FC236}">
                <a16:creationId xmlns:a16="http://schemas.microsoft.com/office/drawing/2014/main" id="{D1D9EF4B-1724-F04D-9370-6657CBC8E083}"/>
              </a:ext>
            </a:extLst>
          </p:cNvPr>
          <p:cNvSpPr/>
          <p:nvPr/>
        </p:nvSpPr>
        <p:spPr>
          <a:xfrm>
            <a:off x="2714016" y="2933266"/>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149810" y="1958914"/>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2120027" y="4059908"/>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cxnSp>
        <p:nvCxnSpPr>
          <p:cNvPr id="70" name="Curved Connector 69">
            <a:extLst>
              <a:ext uri="{FF2B5EF4-FFF2-40B4-BE49-F238E27FC236}">
                <a16:creationId xmlns:a16="http://schemas.microsoft.com/office/drawing/2014/main" id="{E6729899-F203-144F-B745-3B7B8B68ACC8}"/>
              </a:ext>
            </a:extLst>
          </p:cNvPr>
          <p:cNvCxnSpPr>
            <a:cxnSpLocks/>
            <a:endCxn id="72" idx="0"/>
          </p:cNvCxnSpPr>
          <p:nvPr/>
        </p:nvCxnSpPr>
        <p:spPr>
          <a:xfrm rot="16200000" flipH="1">
            <a:off x="4346711" y="2326163"/>
            <a:ext cx="2193313" cy="1482134"/>
          </a:xfrm>
          <a:prstGeom prst="curvedConnector3">
            <a:avLst>
              <a:gd name="adj1" fmla="val 64816"/>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3603DDA8-6162-3945-B8AF-034C268DE573}"/>
              </a:ext>
            </a:extLst>
          </p:cNvPr>
          <p:cNvSpPr/>
          <p:nvPr/>
        </p:nvSpPr>
        <p:spPr>
          <a:xfrm>
            <a:off x="4610395" y="1845601"/>
            <a:ext cx="192569" cy="1371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72" name="Rectangle 71">
            <a:extLst>
              <a:ext uri="{FF2B5EF4-FFF2-40B4-BE49-F238E27FC236}">
                <a16:creationId xmlns:a16="http://schemas.microsoft.com/office/drawing/2014/main" id="{459A0EBA-587D-9F41-B9C6-09F08B60DD30}"/>
              </a:ext>
            </a:extLst>
          </p:cNvPr>
          <p:cNvSpPr/>
          <p:nvPr/>
        </p:nvSpPr>
        <p:spPr>
          <a:xfrm>
            <a:off x="5985021" y="4163887"/>
            <a:ext cx="398828" cy="144835"/>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2" name="Google Shape;110;p2">
            <a:extLst>
              <a:ext uri="{FF2B5EF4-FFF2-40B4-BE49-F238E27FC236}">
                <a16:creationId xmlns:a16="http://schemas.microsoft.com/office/drawing/2014/main" id="{AD51A39E-3BD3-5759-7262-C5A5E975859F}"/>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endParaRPr dirty="0">
              <a:sym typeface="Roboto Medium"/>
            </a:endParaRPr>
          </a:p>
        </p:txBody>
      </p:sp>
      <p:sp>
        <p:nvSpPr>
          <p:cNvPr id="3" name="Google Shape;101;p2">
            <a:extLst>
              <a:ext uri="{FF2B5EF4-FFF2-40B4-BE49-F238E27FC236}">
                <a16:creationId xmlns:a16="http://schemas.microsoft.com/office/drawing/2014/main" id="{2CD3B0D1-9C69-CFA9-2CDE-3E29C30FE5E8}"/>
              </a:ext>
            </a:extLst>
          </p:cNvPr>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a:solidFill>
                  <a:srgbClr val="847F7F"/>
                </a:solidFill>
                <a:latin typeface="BITSTREAM VERA SANS MONO"/>
                <a:ea typeface="Palatino"/>
                <a:cs typeface="+mn-cs"/>
                <a:sym typeface="Arial"/>
              </a:rPr>
              <a:pPr/>
              <a:t>71</a:t>
            </a:fld>
            <a:endParaRPr kern="1200" spc="-1" dirty="0">
              <a:solidFill>
                <a:srgbClr val="847F7F"/>
              </a:solidFill>
              <a:latin typeface="BITSTREAM VERA SANS MONO"/>
              <a:ea typeface="Palatino"/>
              <a:cs typeface="+mn-cs"/>
              <a:sym typeface="Arial"/>
            </a:endParaRPr>
          </a:p>
        </p:txBody>
      </p:sp>
    </p:spTree>
    <p:extLst>
      <p:ext uri="{BB962C8B-B14F-4D97-AF65-F5344CB8AC3E}">
        <p14:creationId xmlns:p14="http://schemas.microsoft.com/office/powerpoint/2010/main" val="251092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51" name="Rounded Rectangle 50">
            <a:extLst>
              <a:ext uri="{FF2B5EF4-FFF2-40B4-BE49-F238E27FC236}">
                <a16:creationId xmlns:a16="http://schemas.microsoft.com/office/drawing/2014/main" id="{CFAD93EA-7836-BB4E-94D4-DE6547B4C192}"/>
              </a:ext>
            </a:extLst>
          </p:cNvPr>
          <p:cNvSpPr/>
          <p:nvPr/>
        </p:nvSpPr>
        <p:spPr>
          <a:xfrm>
            <a:off x="3925624" y="1628647"/>
            <a:ext cx="1082661" cy="579342"/>
          </a:xfrm>
          <a:prstGeom prst="roundRect">
            <a:avLst/>
          </a:prstGeom>
          <a:solidFill>
            <a:srgbClr val="50A61B"/>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52" name="Rounded Rectangle 51">
            <a:extLst>
              <a:ext uri="{FF2B5EF4-FFF2-40B4-BE49-F238E27FC236}">
                <a16:creationId xmlns:a16="http://schemas.microsoft.com/office/drawing/2014/main" id="{2335E992-F73F-DF42-91B3-39DFB84A0991}"/>
              </a:ext>
            </a:extLst>
          </p:cNvPr>
          <p:cNvSpPr/>
          <p:nvPr/>
        </p:nvSpPr>
        <p:spPr>
          <a:xfrm>
            <a:off x="2404203" y="2751432"/>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5" name="Curved Connector 54">
            <a:extLst>
              <a:ext uri="{FF2B5EF4-FFF2-40B4-BE49-F238E27FC236}">
                <a16:creationId xmlns:a16="http://schemas.microsoft.com/office/drawing/2014/main" id="{0548E57A-4018-874A-8F53-4A887BD2D97C}"/>
              </a:ext>
            </a:extLst>
          </p:cNvPr>
          <p:cNvCxnSpPr>
            <a:cxnSpLocks/>
            <a:endCxn id="67" idx="0"/>
          </p:cNvCxnSpPr>
          <p:nvPr/>
        </p:nvCxnSpPr>
        <p:spPr>
          <a:xfrm rot="10800000" flipV="1">
            <a:off x="2887047" y="2005340"/>
            <a:ext cx="1287463" cy="927925"/>
          </a:xfrm>
          <a:prstGeom prst="curvedConnector2">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976A9E28-CCAB-5342-8538-18F8FFBAB26F}"/>
              </a:ext>
            </a:extLst>
          </p:cNvPr>
          <p:cNvSpPr/>
          <p:nvPr/>
        </p:nvSpPr>
        <p:spPr>
          <a:xfrm>
            <a:off x="1627523" y="3874217"/>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8" name="Curved Connector 57">
            <a:extLst>
              <a:ext uri="{FF2B5EF4-FFF2-40B4-BE49-F238E27FC236}">
                <a16:creationId xmlns:a16="http://schemas.microsoft.com/office/drawing/2014/main" id="{CFDFA6A6-70F5-8B46-B5C7-B6C59F0E8D2C}"/>
              </a:ext>
            </a:extLst>
          </p:cNvPr>
          <p:cNvCxnSpPr>
            <a:cxnSpLocks/>
          </p:cNvCxnSpPr>
          <p:nvPr/>
        </p:nvCxnSpPr>
        <p:spPr>
          <a:xfrm rot="5400000">
            <a:off x="2066816" y="3239676"/>
            <a:ext cx="938242" cy="702225"/>
          </a:xfrm>
          <a:prstGeom prst="curvedConnector3">
            <a:avLst>
              <a:gd name="adj1" fmla="val 50000"/>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59E3A149-3CA9-2447-8F5F-395167138B38}"/>
              </a:ext>
            </a:extLst>
          </p:cNvPr>
          <p:cNvSpPr/>
          <p:nvPr/>
        </p:nvSpPr>
        <p:spPr>
          <a:xfrm>
            <a:off x="5411886" y="3874216"/>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60" name="Oval 59">
            <a:extLst>
              <a:ext uri="{FF2B5EF4-FFF2-40B4-BE49-F238E27FC236}">
                <a16:creationId xmlns:a16="http://schemas.microsoft.com/office/drawing/2014/main" id="{CBEF27E5-E23A-854F-A5E6-023EEBB8DBF1}"/>
              </a:ext>
            </a:extLst>
          </p:cNvPr>
          <p:cNvSpPr/>
          <p:nvPr/>
        </p:nvSpPr>
        <p:spPr>
          <a:xfrm>
            <a:off x="3739927" y="1448732"/>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P</a:t>
            </a:r>
          </a:p>
        </p:txBody>
      </p:sp>
      <p:sp>
        <p:nvSpPr>
          <p:cNvPr id="61" name="Oval 60">
            <a:extLst>
              <a:ext uri="{FF2B5EF4-FFF2-40B4-BE49-F238E27FC236}">
                <a16:creationId xmlns:a16="http://schemas.microsoft.com/office/drawing/2014/main" id="{8C8CB97C-AC6F-6B4D-A25F-6086E78448E6}"/>
              </a:ext>
            </a:extLst>
          </p:cNvPr>
          <p:cNvSpPr/>
          <p:nvPr/>
        </p:nvSpPr>
        <p:spPr>
          <a:xfrm>
            <a:off x="2210633" y="2541174"/>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A</a:t>
            </a:r>
          </a:p>
        </p:txBody>
      </p:sp>
      <p:sp>
        <p:nvSpPr>
          <p:cNvPr id="64" name="Oval 63">
            <a:extLst>
              <a:ext uri="{FF2B5EF4-FFF2-40B4-BE49-F238E27FC236}">
                <a16:creationId xmlns:a16="http://schemas.microsoft.com/office/drawing/2014/main" id="{ABF21DA6-C118-7C4C-941B-D18137366FF7}"/>
              </a:ext>
            </a:extLst>
          </p:cNvPr>
          <p:cNvSpPr/>
          <p:nvPr/>
        </p:nvSpPr>
        <p:spPr>
          <a:xfrm>
            <a:off x="1450658"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D</a:t>
            </a:r>
          </a:p>
        </p:txBody>
      </p:sp>
      <p:sp>
        <p:nvSpPr>
          <p:cNvPr id="66" name="Oval 65">
            <a:extLst>
              <a:ext uri="{FF2B5EF4-FFF2-40B4-BE49-F238E27FC236}">
                <a16:creationId xmlns:a16="http://schemas.microsoft.com/office/drawing/2014/main" id="{C1BE813D-FDE2-554D-92D2-F6A02B476AC4}"/>
              </a:ext>
            </a:extLst>
          </p:cNvPr>
          <p:cNvSpPr/>
          <p:nvPr/>
        </p:nvSpPr>
        <p:spPr>
          <a:xfrm>
            <a:off x="5227662"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F</a:t>
            </a:r>
          </a:p>
        </p:txBody>
      </p:sp>
      <p:sp>
        <p:nvSpPr>
          <p:cNvPr id="67" name="Rectangle 66">
            <a:extLst>
              <a:ext uri="{FF2B5EF4-FFF2-40B4-BE49-F238E27FC236}">
                <a16:creationId xmlns:a16="http://schemas.microsoft.com/office/drawing/2014/main" id="{D1D9EF4B-1724-F04D-9370-6657CBC8E083}"/>
              </a:ext>
            </a:extLst>
          </p:cNvPr>
          <p:cNvSpPr/>
          <p:nvPr/>
        </p:nvSpPr>
        <p:spPr>
          <a:xfrm>
            <a:off x="2714016" y="2933266"/>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149810" y="1958914"/>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2120027" y="4059908"/>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cxnSp>
        <p:nvCxnSpPr>
          <p:cNvPr id="70" name="Curved Connector 69">
            <a:extLst>
              <a:ext uri="{FF2B5EF4-FFF2-40B4-BE49-F238E27FC236}">
                <a16:creationId xmlns:a16="http://schemas.microsoft.com/office/drawing/2014/main" id="{E6729899-F203-144F-B745-3B7B8B68ACC8}"/>
              </a:ext>
            </a:extLst>
          </p:cNvPr>
          <p:cNvCxnSpPr>
            <a:cxnSpLocks/>
            <a:endCxn id="72" idx="0"/>
          </p:cNvCxnSpPr>
          <p:nvPr/>
        </p:nvCxnSpPr>
        <p:spPr>
          <a:xfrm rot="16200000" flipH="1">
            <a:off x="4346711" y="2326163"/>
            <a:ext cx="2193313" cy="1482134"/>
          </a:xfrm>
          <a:prstGeom prst="curvedConnector3">
            <a:avLst>
              <a:gd name="adj1" fmla="val 64816"/>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3603DDA8-6162-3945-B8AF-034C268DE573}"/>
              </a:ext>
            </a:extLst>
          </p:cNvPr>
          <p:cNvSpPr/>
          <p:nvPr/>
        </p:nvSpPr>
        <p:spPr>
          <a:xfrm>
            <a:off x="4610395" y="1845601"/>
            <a:ext cx="192569" cy="1371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72" name="Rectangle 71">
            <a:extLst>
              <a:ext uri="{FF2B5EF4-FFF2-40B4-BE49-F238E27FC236}">
                <a16:creationId xmlns:a16="http://schemas.microsoft.com/office/drawing/2014/main" id="{459A0EBA-587D-9F41-B9C6-09F08B60DD30}"/>
              </a:ext>
            </a:extLst>
          </p:cNvPr>
          <p:cNvSpPr/>
          <p:nvPr/>
        </p:nvSpPr>
        <p:spPr>
          <a:xfrm>
            <a:off x="5985021" y="4163887"/>
            <a:ext cx="398828" cy="144835"/>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20" name="Rounded Rectangle 19">
            <a:extLst>
              <a:ext uri="{FF2B5EF4-FFF2-40B4-BE49-F238E27FC236}">
                <a16:creationId xmlns:a16="http://schemas.microsoft.com/office/drawing/2014/main" id="{431DD259-7ED5-FE43-AD0E-0BAA71F2727D}"/>
              </a:ext>
            </a:extLst>
          </p:cNvPr>
          <p:cNvSpPr/>
          <p:nvPr/>
        </p:nvSpPr>
        <p:spPr>
          <a:xfrm>
            <a:off x="1731728" y="1338393"/>
            <a:ext cx="1116405" cy="477786"/>
          </a:xfrm>
          <a:prstGeom prst="roundRect">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Input</a:t>
            </a:r>
          </a:p>
        </p:txBody>
      </p:sp>
      <p:cxnSp>
        <p:nvCxnSpPr>
          <p:cNvPr id="21" name="Straight Arrow Connector 20">
            <a:extLst>
              <a:ext uri="{FF2B5EF4-FFF2-40B4-BE49-F238E27FC236}">
                <a16:creationId xmlns:a16="http://schemas.microsoft.com/office/drawing/2014/main" id="{FAD3E743-E00E-1145-96B2-A8DCFE20137E}"/>
              </a:ext>
            </a:extLst>
          </p:cNvPr>
          <p:cNvCxnSpPr>
            <a:cxnSpLocks/>
            <a:stCxn id="20" idx="3"/>
          </p:cNvCxnSpPr>
          <p:nvPr/>
        </p:nvCxnSpPr>
        <p:spPr>
          <a:xfrm>
            <a:off x="2848133" y="1577286"/>
            <a:ext cx="1301677" cy="427008"/>
          </a:xfrm>
          <a:prstGeom prst="straightConnector1">
            <a:avLst/>
          </a:prstGeom>
          <a:ln w="12700">
            <a:solidFill>
              <a:schemeClr val="bg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 name="Google Shape;110;p2">
            <a:extLst>
              <a:ext uri="{FF2B5EF4-FFF2-40B4-BE49-F238E27FC236}">
                <a16:creationId xmlns:a16="http://schemas.microsoft.com/office/drawing/2014/main" id="{2D303941-1D0F-3946-B756-6119873EFEF7}"/>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3" name="Google Shape;101;p2">
            <a:extLst>
              <a:ext uri="{FF2B5EF4-FFF2-40B4-BE49-F238E27FC236}">
                <a16:creationId xmlns:a16="http://schemas.microsoft.com/office/drawing/2014/main" id="{704760D7-B2D3-DEE3-8C05-A745005C5582}"/>
              </a:ext>
            </a:extLst>
          </p:cNvPr>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a:solidFill>
                  <a:srgbClr val="847F7F"/>
                </a:solidFill>
                <a:latin typeface="BITSTREAM VERA SANS MONO"/>
                <a:ea typeface="Palatino"/>
                <a:cs typeface="+mn-cs"/>
              </a:rPr>
              <a:pPr/>
              <a:t>72</a:t>
            </a:fld>
            <a:endParaRPr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178631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51" name="Rounded Rectangle 50">
            <a:extLst>
              <a:ext uri="{FF2B5EF4-FFF2-40B4-BE49-F238E27FC236}">
                <a16:creationId xmlns:a16="http://schemas.microsoft.com/office/drawing/2014/main" id="{CFAD93EA-7836-BB4E-94D4-DE6547B4C192}"/>
              </a:ext>
            </a:extLst>
          </p:cNvPr>
          <p:cNvSpPr/>
          <p:nvPr/>
        </p:nvSpPr>
        <p:spPr>
          <a:xfrm>
            <a:off x="3925624" y="1628647"/>
            <a:ext cx="1082661" cy="579342"/>
          </a:xfrm>
          <a:prstGeom prst="roundRect">
            <a:avLst/>
          </a:prstGeom>
          <a:solidFill>
            <a:srgbClr val="50A61B"/>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52" name="Rounded Rectangle 51">
            <a:extLst>
              <a:ext uri="{FF2B5EF4-FFF2-40B4-BE49-F238E27FC236}">
                <a16:creationId xmlns:a16="http://schemas.microsoft.com/office/drawing/2014/main" id="{2335E992-F73F-DF42-91B3-39DFB84A0991}"/>
              </a:ext>
            </a:extLst>
          </p:cNvPr>
          <p:cNvSpPr/>
          <p:nvPr/>
        </p:nvSpPr>
        <p:spPr>
          <a:xfrm>
            <a:off x="2404203" y="2751432"/>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5" name="Curved Connector 54">
            <a:extLst>
              <a:ext uri="{FF2B5EF4-FFF2-40B4-BE49-F238E27FC236}">
                <a16:creationId xmlns:a16="http://schemas.microsoft.com/office/drawing/2014/main" id="{0548E57A-4018-874A-8F53-4A887BD2D97C}"/>
              </a:ext>
            </a:extLst>
          </p:cNvPr>
          <p:cNvCxnSpPr>
            <a:cxnSpLocks/>
            <a:endCxn id="67" idx="0"/>
          </p:cNvCxnSpPr>
          <p:nvPr/>
        </p:nvCxnSpPr>
        <p:spPr>
          <a:xfrm rot="10800000" flipV="1">
            <a:off x="2887047" y="2005340"/>
            <a:ext cx="1287463" cy="927925"/>
          </a:xfrm>
          <a:prstGeom prst="curvedConnector2">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976A9E28-CCAB-5342-8538-18F8FFBAB26F}"/>
              </a:ext>
            </a:extLst>
          </p:cNvPr>
          <p:cNvSpPr/>
          <p:nvPr/>
        </p:nvSpPr>
        <p:spPr>
          <a:xfrm>
            <a:off x="1627523" y="3874217"/>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8" name="Curved Connector 57">
            <a:extLst>
              <a:ext uri="{FF2B5EF4-FFF2-40B4-BE49-F238E27FC236}">
                <a16:creationId xmlns:a16="http://schemas.microsoft.com/office/drawing/2014/main" id="{CFDFA6A6-70F5-8B46-B5C7-B6C59F0E8D2C}"/>
              </a:ext>
            </a:extLst>
          </p:cNvPr>
          <p:cNvCxnSpPr>
            <a:cxnSpLocks/>
          </p:cNvCxnSpPr>
          <p:nvPr/>
        </p:nvCxnSpPr>
        <p:spPr>
          <a:xfrm rot="5400000">
            <a:off x="2066816" y="3239676"/>
            <a:ext cx="938242" cy="702225"/>
          </a:xfrm>
          <a:prstGeom prst="curvedConnector3">
            <a:avLst>
              <a:gd name="adj1" fmla="val 50000"/>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59E3A149-3CA9-2447-8F5F-395167138B38}"/>
              </a:ext>
            </a:extLst>
          </p:cNvPr>
          <p:cNvSpPr/>
          <p:nvPr/>
        </p:nvSpPr>
        <p:spPr>
          <a:xfrm>
            <a:off x="5411886" y="3874216"/>
            <a:ext cx="1082661" cy="579342"/>
          </a:xfrm>
          <a:prstGeom prst="roundRect">
            <a:avLst/>
          </a:prstGeom>
          <a:solidFill>
            <a:srgbClr val="A61B50"/>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60" name="Oval 59">
            <a:extLst>
              <a:ext uri="{FF2B5EF4-FFF2-40B4-BE49-F238E27FC236}">
                <a16:creationId xmlns:a16="http://schemas.microsoft.com/office/drawing/2014/main" id="{CBEF27E5-E23A-854F-A5E6-023EEBB8DBF1}"/>
              </a:ext>
            </a:extLst>
          </p:cNvPr>
          <p:cNvSpPr/>
          <p:nvPr/>
        </p:nvSpPr>
        <p:spPr>
          <a:xfrm>
            <a:off x="3739927" y="1448732"/>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P</a:t>
            </a:r>
          </a:p>
        </p:txBody>
      </p:sp>
      <p:sp>
        <p:nvSpPr>
          <p:cNvPr id="61" name="Oval 60">
            <a:extLst>
              <a:ext uri="{FF2B5EF4-FFF2-40B4-BE49-F238E27FC236}">
                <a16:creationId xmlns:a16="http://schemas.microsoft.com/office/drawing/2014/main" id="{8C8CB97C-AC6F-6B4D-A25F-6086E78448E6}"/>
              </a:ext>
            </a:extLst>
          </p:cNvPr>
          <p:cNvSpPr/>
          <p:nvPr/>
        </p:nvSpPr>
        <p:spPr>
          <a:xfrm>
            <a:off x="2210633" y="2541174"/>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A</a:t>
            </a:r>
          </a:p>
        </p:txBody>
      </p:sp>
      <p:sp>
        <p:nvSpPr>
          <p:cNvPr id="64" name="Oval 63">
            <a:extLst>
              <a:ext uri="{FF2B5EF4-FFF2-40B4-BE49-F238E27FC236}">
                <a16:creationId xmlns:a16="http://schemas.microsoft.com/office/drawing/2014/main" id="{ABF21DA6-C118-7C4C-941B-D18137366FF7}"/>
              </a:ext>
            </a:extLst>
          </p:cNvPr>
          <p:cNvSpPr/>
          <p:nvPr/>
        </p:nvSpPr>
        <p:spPr>
          <a:xfrm>
            <a:off x="1450658"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D</a:t>
            </a:r>
          </a:p>
        </p:txBody>
      </p:sp>
      <p:sp>
        <p:nvSpPr>
          <p:cNvPr id="66" name="Oval 65">
            <a:extLst>
              <a:ext uri="{FF2B5EF4-FFF2-40B4-BE49-F238E27FC236}">
                <a16:creationId xmlns:a16="http://schemas.microsoft.com/office/drawing/2014/main" id="{C1BE813D-FDE2-554D-92D2-F6A02B476AC4}"/>
              </a:ext>
            </a:extLst>
          </p:cNvPr>
          <p:cNvSpPr/>
          <p:nvPr/>
        </p:nvSpPr>
        <p:spPr>
          <a:xfrm>
            <a:off x="5227662"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F</a:t>
            </a:r>
          </a:p>
        </p:txBody>
      </p:sp>
      <p:sp>
        <p:nvSpPr>
          <p:cNvPr id="67" name="Rectangle 66">
            <a:extLst>
              <a:ext uri="{FF2B5EF4-FFF2-40B4-BE49-F238E27FC236}">
                <a16:creationId xmlns:a16="http://schemas.microsoft.com/office/drawing/2014/main" id="{D1D9EF4B-1724-F04D-9370-6657CBC8E083}"/>
              </a:ext>
            </a:extLst>
          </p:cNvPr>
          <p:cNvSpPr/>
          <p:nvPr/>
        </p:nvSpPr>
        <p:spPr>
          <a:xfrm>
            <a:off x="2714016" y="2933266"/>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149810" y="1958914"/>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2120027" y="4059908"/>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cxnSp>
        <p:nvCxnSpPr>
          <p:cNvPr id="70" name="Curved Connector 69">
            <a:extLst>
              <a:ext uri="{FF2B5EF4-FFF2-40B4-BE49-F238E27FC236}">
                <a16:creationId xmlns:a16="http://schemas.microsoft.com/office/drawing/2014/main" id="{E6729899-F203-144F-B745-3B7B8B68ACC8}"/>
              </a:ext>
            </a:extLst>
          </p:cNvPr>
          <p:cNvCxnSpPr>
            <a:cxnSpLocks/>
            <a:endCxn id="72" idx="0"/>
          </p:cNvCxnSpPr>
          <p:nvPr/>
        </p:nvCxnSpPr>
        <p:spPr>
          <a:xfrm rot="16200000" flipH="1">
            <a:off x="4346711" y="2326163"/>
            <a:ext cx="2193313" cy="1482134"/>
          </a:xfrm>
          <a:prstGeom prst="curvedConnector3">
            <a:avLst>
              <a:gd name="adj1" fmla="val 64816"/>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3603DDA8-6162-3945-B8AF-034C268DE573}"/>
              </a:ext>
            </a:extLst>
          </p:cNvPr>
          <p:cNvSpPr/>
          <p:nvPr/>
        </p:nvSpPr>
        <p:spPr>
          <a:xfrm>
            <a:off x="4610395" y="1845601"/>
            <a:ext cx="192569" cy="1371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72" name="Rectangle 71">
            <a:extLst>
              <a:ext uri="{FF2B5EF4-FFF2-40B4-BE49-F238E27FC236}">
                <a16:creationId xmlns:a16="http://schemas.microsoft.com/office/drawing/2014/main" id="{459A0EBA-587D-9F41-B9C6-09F08B60DD30}"/>
              </a:ext>
            </a:extLst>
          </p:cNvPr>
          <p:cNvSpPr/>
          <p:nvPr/>
        </p:nvSpPr>
        <p:spPr>
          <a:xfrm>
            <a:off x="5985021" y="4163887"/>
            <a:ext cx="398828" cy="144835"/>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20" name="Rounded Rectangle 19">
            <a:extLst>
              <a:ext uri="{FF2B5EF4-FFF2-40B4-BE49-F238E27FC236}">
                <a16:creationId xmlns:a16="http://schemas.microsoft.com/office/drawing/2014/main" id="{431DD259-7ED5-FE43-AD0E-0BAA71F2727D}"/>
              </a:ext>
            </a:extLst>
          </p:cNvPr>
          <p:cNvSpPr/>
          <p:nvPr/>
        </p:nvSpPr>
        <p:spPr>
          <a:xfrm>
            <a:off x="1731728" y="1338393"/>
            <a:ext cx="1116405" cy="477786"/>
          </a:xfrm>
          <a:prstGeom prst="roundRect">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Input</a:t>
            </a:r>
          </a:p>
        </p:txBody>
      </p:sp>
      <p:cxnSp>
        <p:nvCxnSpPr>
          <p:cNvPr id="21" name="Straight Arrow Connector 20">
            <a:extLst>
              <a:ext uri="{FF2B5EF4-FFF2-40B4-BE49-F238E27FC236}">
                <a16:creationId xmlns:a16="http://schemas.microsoft.com/office/drawing/2014/main" id="{FAD3E743-E00E-1145-96B2-A8DCFE20137E}"/>
              </a:ext>
            </a:extLst>
          </p:cNvPr>
          <p:cNvCxnSpPr>
            <a:cxnSpLocks/>
            <a:stCxn id="20" idx="3"/>
          </p:cNvCxnSpPr>
          <p:nvPr/>
        </p:nvCxnSpPr>
        <p:spPr>
          <a:xfrm>
            <a:off x="2848133" y="1577286"/>
            <a:ext cx="1301677" cy="427008"/>
          </a:xfrm>
          <a:prstGeom prst="straightConnector1">
            <a:avLst/>
          </a:prstGeom>
          <a:ln w="12700">
            <a:solidFill>
              <a:schemeClr val="bg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 name="Google Shape;110;p2">
            <a:extLst>
              <a:ext uri="{FF2B5EF4-FFF2-40B4-BE49-F238E27FC236}">
                <a16:creationId xmlns:a16="http://schemas.microsoft.com/office/drawing/2014/main" id="{2D303941-1D0F-3946-B756-6119873EFEF7}"/>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3" name="Google Shape;101;p2">
            <a:extLst>
              <a:ext uri="{FF2B5EF4-FFF2-40B4-BE49-F238E27FC236}">
                <a16:creationId xmlns:a16="http://schemas.microsoft.com/office/drawing/2014/main" id="{76C92D44-3F4E-DF67-92DB-518A6ABEE253}"/>
              </a:ext>
            </a:extLst>
          </p:cNvPr>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a:solidFill>
                  <a:srgbClr val="847F7F"/>
                </a:solidFill>
                <a:latin typeface="BITSTREAM VERA SANS MONO"/>
                <a:ea typeface="Palatino"/>
                <a:cs typeface="+mn-cs"/>
              </a:rPr>
              <a:pPr/>
              <a:t>73</a:t>
            </a:fld>
            <a:endParaRPr kern="1200" spc="-1" dirty="0">
              <a:solidFill>
                <a:srgbClr val="847F7F"/>
              </a:solidFill>
              <a:latin typeface="BITSTREAM VERA SANS MONO"/>
              <a:ea typeface="Palatino"/>
              <a:cs typeface="+mn-cs"/>
            </a:endParaRPr>
          </a:p>
        </p:txBody>
      </p:sp>
      <p:sp>
        <p:nvSpPr>
          <p:cNvPr id="4" name="Multiply 3">
            <a:extLst>
              <a:ext uri="{FF2B5EF4-FFF2-40B4-BE49-F238E27FC236}">
                <a16:creationId xmlns:a16="http://schemas.microsoft.com/office/drawing/2014/main" id="{EF1ECF5C-335E-3824-D028-0A6B4FA00336}"/>
              </a:ext>
            </a:extLst>
          </p:cNvPr>
          <p:cNvSpPr/>
          <p:nvPr/>
        </p:nvSpPr>
        <p:spPr>
          <a:xfrm>
            <a:off x="4466954" y="2373144"/>
            <a:ext cx="1018102" cy="1120243"/>
          </a:xfrm>
          <a:prstGeom prst="mathMultiply">
            <a:avLst/>
          </a:prstGeom>
          <a:solidFill>
            <a:srgbClr val="FF0000"/>
          </a:solidFill>
          <a:ln w="12700"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Tree>
    <p:extLst>
      <p:ext uri="{BB962C8B-B14F-4D97-AF65-F5344CB8AC3E}">
        <p14:creationId xmlns:p14="http://schemas.microsoft.com/office/powerpoint/2010/main" val="31833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51" name="Rounded Rectangle 50">
            <a:extLst>
              <a:ext uri="{FF2B5EF4-FFF2-40B4-BE49-F238E27FC236}">
                <a16:creationId xmlns:a16="http://schemas.microsoft.com/office/drawing/2014/main" id="{CFAD93EA-7836-BB4E-94D4-DE6547B4C192}"/>
              </a:ext>
            </a:extLst>
          </p:cNvPr>
          <p:cNvSpPr/>
          <p:nvPr/>
        </p:nvSpPr>
        <p:spPr>
          <a:xfrm>
            <a:off x="3925624" y="1628647"/>
            <a:ext cx="1082661" cy="579342"/>
          </a:xfrm>
          <a:prstGeom prst="roundRect">
            <a:avLst/>
          </a:prstGeom>
          <a:solidFill>
            <a:srgbClr val="50A61B"/>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52" name="Rounded Rectangle 51">
            <a:extLst>
              <a:ext uri="{FF2B5EF4-FFF2-40B4-BE49-F238E27FC236}">
                <a16:creationId xmlns:a16="http://schemas.microsoft.com/office/drawing/2014/main" id="{2335E992-F73F-DF42-91B3-39DFB84A0991}"/>
              </a:ext>
            </a:extLst>
          </p:cNvPr>
          <p:cNvSpPr/>
          <p:nvPr/>
        </p:nvSpPr>
        <p:spPr>
          <a:xfrm>
            <a:off x="2404203" y="2751432"/>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5" name="Curved Connector 54">
            <a:extLst>
              <a:ext uri="{FF2B5EF4-FFF2-40B4-BE49-F238E27FC236}">
                <a16:creationId xmlns:a16="http://schemas.microsoft.com/office/drawing/2014/main" id="{0548E57A-4018-874A-8F53-4A887BD2D97C}"/>
              </a:ext>
            </a:extLst>
          </p:cNvPr>
          <p:cNvCxnSpPr>
            <a:cxnSpLocks/>
            <a:endCxn id="67" idx="0"/>
          </p:cNvCxnSpPr>
          <p:nvPr/>
        </p:nvCxnSpPr>
        <p:spPr>
          <a:xfrm rot="10800000" flipV="1">
            <a:off x="2887047" y="2005340"/>
            <a:ext cx="1287463" cy="927925"/>
          </a:xfrm>
          <a:prstGeom prst="curvedConnector2">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976A9E28-CCAB-5342-8538-18F8FFBAB26F}"/>
              </a:ext>
            </a:extLst>
          </p:cNvPr>
          <p:cNvSpPr/>
          <p:nvPr/>
        </p:nvSpPr>
        <p:spPr>
          <a:xfrm>
            <a:off x="1627523" y="3874217"/>
            <a:ext cx="1082661" cy="579342"/>
          </a:xfrm>
          <a:prstGeom prst="roundRect">
            <a:avLst/>
          </a:prstGeom>
          <a:solidFill>
            <a:schemeClr val="accent6">
              <a:lumMod val="50000"/>
            </a:schemeClr>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8" name="Curved Connector 57">
            <a:extLst>
              <a:ext uri="{FF2B5EF4-FFF2-40B4-BE49-F238E27FC236}">
                <a16:creationId xmlns:a16="http://schemas.microsoft.com/office/drawing/2014/main" id="{CFDFA6A6-70F5-8B46-B5C7-B6C59F0E8D2C}"/>
              </a:ext>
            </a:extLst>
          </p:cNvPr>
          <p:cNvCxnSpPr>
            <a:cxnSpLocks/>
          </p:cNvCxnSpPr>
          <p:nvPr/>
        </p:nvCxnSpPr>
        <p:spPr>
          <a:xfrm rot="5400000">
            <a:off x="2066816" y="3239676"/>
            <a:ext cx="938242" cy="702225"/>
          </a:xfrm>
          <a:prstGeom prst="curvedConnector3">
            <a:avLst>
              <a:gd name="adj1" fmla="val 50000"/>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CBEF27E5-E23A-854F-A5E6-023EEBB8DBF1}"/>
              </a:ext>
            </a:extLst>
          </p:cNvPr>
          <p:cNvSpPr/>
          <p:nvPr/>
        </p:nvSpPr>
        <p:spPr>
          <a:xfrm>
            <a:off x="3739927" y="1448732"/>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P</a:t>
            </a:r>
          </a:p>
        </p:txBody>
      </p:sp>
      <p:sp>
        <p:nvSpPr>
          <p:cNvPr id="61" name="Oval 60">
            <a:extLst>
              <a:ext uri="{FF2B5EF4-FFF2-40B4-BE49-F238E27FC236}">
                <a16:creationId xmlns:a16="http://schemas.microsoft.com/office/drawing/2014/main" id="{8C8CB97C-AC6F-6B4D-A25F-6086E78448E6}"/>
              </a:ext>
            </a:extLst>
          </p:cNvPr>
          <p:cNvSpPr/>
          <p:nvPr/>
        </p:nvSpPr>
        <p:spPr>
          <a:xfrm>
            <a:off x="2210633" y="2541174"/>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A</a:t>
            </a:r>
          </a:p>
        </p:txBody>
      </p:sp>
      <p:sp>
        <p:nvSpPr>
          <p:cNvPr id="64" name="Oval 63">
            <a:extLst>
              <a:ext uri="{FF2B5EF4-FFF2-40B4-BE49-F238E27FC236}">
                <a16:creationId xmlns:a16="http://schemas.microsoft.com/office/drawing/2014/main" id="{ABF21DA6-C118-7C4C-941B-D18137366FF7}"/>
              </a:ext>
            </a:extLst>
          </p:cNvPr>
          <p:cNvSpPr/>
          <p:nvPr/>
        </p:nvSpPr>
        <p:spPr>
          <a:xfrm>
            <a:off x="1450658"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D</a:t>
            </a:r>
          </a:p>
        </p:txBody>
      </p:sp>
      <p:sp>
        <p:nvSpPr>
          <p:cNvPr id="67" name="Rectangle 66">
            <a:extLst>
              <a:ext uri="{FF2B5EF4-FFF2-40B4-BE49-F238E27FC236}">
                <a16:creationId xmlns:a16="http://schemas.microsoft.com/office/drawing/2014/main" id="{D1D9EF4B-1724-F04D-9370-6657CBC8E083}"/>
              </a:ext>
            </a:extLst>
          </p:cNvPr>
          <p:cNvSpPr/>
          <p:nvPr/>
        </p:nvSpPr>
        <p:spPr>
          <a:xfrm>
            <a:off x="2714016" y="2933266"/>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149810" y="1958914"/>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2120027" y="4059908"/>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20" name="Rounded Rectangle 19">
            <a:extLst>
              <a:ext uri="{FF2B5EF4-FFF2-40B4-BE49-F238E27FC236}">
                <a16:creationId xmlns:a16="http://schemas.microsoft.com/office/drawing/2014/main" id="{431DD259-7ED5-FE43-AD0E-0BAA71F2727D}"/>
              </a:ext>
            </a:extLst>
          </p:cNvPr>
          <p:cNvSpPr/>
          <p:nvPr/>
        </p:nvSpPr>
        <p:spPr>
          <a:xfrm>
            <a:off x="1731728" y="1338393"/>
            <a:ext cx="1116405" cy="477786"/>
          </a:xfrm>
          <a:prstGeom prst="roundRect">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Input</a:t>
            </a:r>
          </a:p>
        </p:txBody>
      </p:sp>
      <p:cxnSp>
        <p:nvCxnSpPr>
          <p:cNvPr id="21" name="Straight Arrow Connector 20">
            <a:extLst>
              <a:ext uri="{FF2B5EF4-FFF2-40B4-BE49-F238E27FC236}">
                <a16:creationId xmlns:a16="http://schemas.microsoft.com/office/drawing/2014/main" id="{FAD3E743-E00E-1145-96B2-A8DCFE20137E}"/>
              </a:ext>
            </a:extLst>
          </p:cNvPr>
          <p:cNvCxnSpPr>
            <a:cxnSpLocks/>
            <a:stCxn id="20" idx="3"/>
          </p:cNvCxnSpPr>
          <p:nvPr/>
        </p:nvCxnSpPr>
        <p:spPr>
          <a:xfrm>
            <a:off x="2848133" y="1577286"/>
            <a:ext cx="1301677" cy="427008"/>
          </a:xfrm>
          <a:prstGeom prst="straightConnector1">
            <a:avLst/>
          </a:prstGeom>
          <a:ln w="12700">
            <a:solidFill>
              <a:schemeClr val="bg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 name="Google Shape;110;p2">
            <a:extLst>
              <a:ext uri="{FF2B5EF4-FFF2-40B4-BE49-F238E27FC236}">
                <a16:creationId xmlns:a16="http://schemas.microsoft.com/office/drawing/2014/main" id="{2D303941-1D0F-3946-B756-6119873EFEF7}"/>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4" name="Google Shape;101;p2">
            <a:extLst>
              <a:ext uri="{FF2B5EF4-FFF2-40B4-BE49-F238E27FC236}">
                <a16:creationId xmlns:a16="http://schemas.microsoft.com/office/drawing/2014/main" id="{76860AAC-F0D0-7370-3784-9C1D40383DA7}"/>
              </a:ext>
            </a:extLst>
          </p:cNvPr>
          <p:cNvSpPr txBox="1">
            <a:spLocks/>
          </p:cNvSpPr>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smtClean="0">
                <a:solidFill>
                  <a:srgbClr val="847F7F"/>
                </a:solidFill>
                <a:latin typeface="BITSTREAM VERA SANS MONO"/>
                <a:ea typeface="Palatino"/>
                <a:cs typeface="+mn-cs"/>
              </a:rPr>
              <a:pPr/>
              <a:t>74</a:t>
            </a:fld>
            <a:endParaRPr lang="en-GB"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46372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51" name="Rounded Rectangle 50">
            <a:extLst>
              <a:ext uri="{FF2B5EF4-FFF2-40B4-BE49-F238E27FC236}">
                <a16:creationId xmlns:a16="http://schemas.microsoft.com/office/drawing/2014/main" id="{CFAD93EA-7836-BB4E-94D4-DE6547B4C192}"/>
              </a:ext>
            </a:extLst>
          </p:cNvPr>
          <p:cNvSpPr/>
          <p:nvPr/>
        </p:nvSpPr>
        <p:spPr>
          <a:xfrm>
            <a:off x="3925624" y="1628647"/>
            <a:ext cx="1082661" cy="579342"/>
          </a:xfrm>
          <a:prstGeom prst="roundRect">
            <a:avLst/>
          </a:prstGeom>
          <a:solidFill>
            <a:srgbClr val="A61B50"/>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52" name="Rounded Rectangle 51">
            <a:extLst>
              <a:ext uri="{FF2B5EF4-FFF2-40B4-BE49-F238E27FC236}">
                <a16:creationId xmlns:a16="http://schemas.microsoft.com/office/drawing/2014/main" id="{2335E992-F73F-DF42-91B3-39DFB84A0991}"/>
              </a:ext>
            </a:extLst>
          </p:cNvPr>
          <p:cNvSpPr/>
          <p:nvPr/>
        </p:nvSpPr>
        <p:spPr>
          <a:xfrm>
            <a:off x="2404203" y="2751432"/>
            <a:ext cx="1082661" cy="579342"/>
          </a:xfrm>
          <a:prstGeom prst="roundRect">
            <a:avLst/>
          </a:prstGeom>
          <a:solidFill>
            <a:srgbClr val="A61B50"/>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5" name="Curved Connector 54">
            <a:extLst>
              <a:ext uri="{FF2B5EF4-FFF2-40B4-BE49-F238E27FC236}">
                <a16:creationId xmlns:a16="http://schemas.microsoft.com/office/drawing/2014/main" id="{0548E57A-4018-874A-8F53-4A887BD2D97C}"/>
              </a:ext>
            </a:extLst>
          </p:cNvPr>
          <p:cNvCxnSpPr>
            <a:cxnSpLocks/>
            <a:endCxn id="67" idx="0"/>
          </p:cNvCxnSpPr>
          <p:nvPr/>
        </p:nvCxnSpPr>
        <p:spPr>
          <a:xfrm rot="10800000" flipV="1">
            <a:off x="2887047" y="2005340"/>
            <a:ext cx="1287463" cy="927925"/>
          </a:xfrm>
          <a:prstGeom prst="curvedConnector2">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976A9E28-CCAB-5342-8538-18F8FFBAB26F}"/>
              </a:ext>
            </a:extLst>
          </p:cNvPr>
          <p:cNvSpPr/>
          <p:nvPr/>
        </p:nvSpPr>
        <p:spPr>
          <a:xfrm>
            <a:off x="1627523" y="3874217"/>
            <a:ext cx="1082661" cy="579342"/>
          </a:xfrm>
          <a:prstGeom prst="roundRect">
            <a:avLst/>
          </a:prstGeom>
          <a:solidFill>
            <a:srgbClr val="A61B50"/>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cxnSp>
        <p:nvCxnSpPr>
          <p:cNvPr id="58" name="Curved Connector 57">
            <a:extLst>
              <a:ext uri="{FF2B5EF4-FFF2-40B4-BE49-F238E27FC236}">
                <a16:creationId xmlns:a16="http://schemas.microsoft.com/office/drawing/2014/main" id="{CFDFA6A6-70F5-8B46-B5C7-B6C59F0E8D2C}"/>
              </a:ext>
            </a:extLst>
          </p:cNvPr>
          <p:cNvCxnSpPr>
            <a:cxnSpLocks/>
          </p:cNvCxnSpPr>
          <p:nvPr/>
        </p:nvCxnSpPr>
        <p:spPr>
          <a:xfrm rot="5400000">
            <a:off x="2066816" y="3239676"/>
            <a:ext cx="938242" cy="702225"/>
          </a:xfrm>
          <a:prstGeom prst="curvedConnector3">
            <a:avLst>
              <a:gd name="adj1" fmla="val 50000"/>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CBEF27E5-E23A-854F-A5E6-023EEBB8DBF1}"/>
              </a:ext>
            </a:extLst>
          </p:cNvPr>
          <p:cNvSpPr/>
          <p:nvPr/>
        </p:nvSpPr>
        <p:spPr>
          <a:xfrm>
            <a:off x="3739927" y="1448732"/>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P</a:t>
            </a:r>
          </a:p>
        </p:txBody>
      </p:sp>
      <p:sp>
        <p:nvSpPr>
          <p:cNvPr id="61" name="Oval 60">
            <a:extLst>
              <a:ext uri="{FF2B5EF4-FFF2-40B4-BE49-F238E27FC236}">
                <a16:creationId xmlns:a16="http://schemas.microsoft.com/office/drawing/2014/main" id="{8C8CB97C-AC6F-6B4D-A25F-6086E78448E6}"/>
              </a:ext>
            </a:extLst>
          </p:cNvPr>
          <p:cNvSpPr/>
          <p:nvPr/>
        </p:nvSpPr>
        <p:spPr>
          <a:xfrm>
            <a:off x="2210633" y="2541174"/>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A</a:t>
            </a:r>
          </a:p>
        </p:txBody>
      </p:sp>
      <p:sp>
        <p:nvSpPr>
          <p:cNvPr id="64" name="Oval 63">
            <a:extLst>
              <a:ext uri="{FF2B5EF4-FFF2-40B4-BE49-F238E27FC236}">
                <a16:creationId xmlns:a16="http://schemas.microsoft.com/office/drawing/2014/main" id="{ABF21DA6-C118-7C4C-941B-D18137366FF7}"/>
              </a:ext>
            </a:extLst>
          </p:cNvPr>
          <p:cNvSpPr/>
          <p:nvPr/>
        </p:nvSpPr>
        <p:spPr>
          <a:xfrm>
            <a:off x="1450658" y="3688521"/>
            <a:ext cx="371388" cy="3713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160" dirty="0">
                <a:solidFill>
                  <a:srgbClr val="012639"/>
                </a:solidFill>
                <a:latin typeface="Barlow" pitchFamily="2" charset="77"/>
              </a:rPr>
              <a:t>D</a:t>
            </a:r>
          </a:p>
        </p:txBody>
      </p:sp>
      <p:sp>
        <p:nvSpPr>
          <p:cNvPr id="67" name="Rectangle 66">
            <a:extLst>
              <a:ext uri="{FF2B5EF4-FFF2-40B4-BE49-F238E27FC236}">
                <a16:creationId xmlns:a16="http://schemas.microsoft.com/office/drawing/2014/main" id="{D1D9EF4B-1724-F04D-9370-6657CBC8E083}"/>
              </a:ext>
            </a:extLst>
          </p:cNvPr>
          <p:cNvSpPr/>
          <p:nvPr/>
        </p:nvSpPr>
        <p:spPr>
          <a:xfrm>
            <a:off x="2714016" y="2933266"/>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149810" y="1958914"/>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2120027" y="4059908"/>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20" name="Rounded Rectangle 19">
            <a:extLst>
              <a:ext uri="{FF2B5EF4-FFF2-40B4-BE49-F238E27FC236}">
                <a16:creationId xmlns:a16="http://schemas.microsoft.com/office/drawing/2014/main" id="{431DD259-7ED5-FE43-AD0E-0BAA71F2727D}"/>
              </a:ext>
            </a:extLst>
          </p:cNvPr>
          <p:cNvSpPr/>
          <p:nvPr/>
        </p:nvSpPr>
        <p:spPr>
          <a:xfrm>
            <a:off x="1731728" y="1338393"/>
            <a:ext cx="1116405" cy="477786"/>
          </a:xfrm>
          <a:prstGeom prst="roundRect">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Input</a:t>
            </a:r>
          </a:p>
        </p:txBody>
      </p:sp>
      <p:cxnSp>
        <p:nvCxnSpPr>
          <p:cNvPr id="21" name="Straight Arrow Connector 20">
            <a:extLst>
              <a:ext uri="{FF2B5EF4-FFF2-40B4-BE49-F238E27FC236}">
                <a16:creationId xmlns:a16="http://schemas.microsoft.com/office/drawing/2014/main" id="{FAD3E743-E00E-1145-96B2-A8DCFE20137E}"/>
              </a:ext>
            </a:extLst>
          </p:cNvPr>
          <p:cNvCxnSpPr>
            <a:cxnSpLocks/>
            <a:stCxn id="20" idx="3"/>
          </p:cNvCxnSpPr>
          <p:nvPr/>
        </p:nvCxnSpPr>
        <p:spPr>
          <a:xfrm>
            <a:off x="2848133" y="1577286"/>
            <a:ext cx="1301677" cy="427008"/>
          </a:xfrm>
          <a:prstGeom prst="straightConnector1">
            <a:avLst/>
          </a:prstGeom>
          <a:ln w="12700">
            <a:solidFill>
              <a:schemeClr val="bg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 name="Google Shape;110;p2">
            <a:extLst>
              <a:ext uri="{FF2B5EF4-FFF2-40B4-BE49-F238E27FC236}">
                <a16:creationId xmlns:a16="http://schemas.microsoft.com/office/drawing/2014/main" id="{2D303941-1D0F-3946-B756-6119873EFEF7}"/>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4" name="Google Shape;101;p2">
            <a:extLst>
              <a:ext uri="{FF2B5EF4-FFF2-40B4-BE49-F238E27FC236}">
                <a16:creationId xmlns:a16="http://schemas.microsoft.com/office/drawing/2014/main" id="{72125339-B21D-D903-F6F1-1108BA8014FE}"/>
              </a:ext>
            </a:extLst>
          </p:cNvPr>
          <p:cNvSpPr txBox="1">
            <a:spLocks/>
          </p:cNvSpPr>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smtClean="0">
                <a:solidFill>
                  <a:srgbClr val="847F7F"/>
                </a:solidFill>
                <a:latin typeface="BITSTREAM VERA SANS MONO"/>
                <a:ea typeface="Palatino"/>
                <a:cs typeface="+mn-cs"/>
              </a:rPr>
              <a:pPr/>
              <a:t>75</a:t>
            </a:fld>
            <a:endParaRPr lang="en-GB"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225773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cxnSp>
        <p:nvCxnSpPr>
          <p:cNvPr id="55" name="Curved Connector 54">
            <a:extLst>
              <a:ext uri="{FF2B5EF4-FFF2-40B4-BE49-F238E27FC236}">
                <a16:creationId xmlns:a16="http://schemas.microsoft.com/office/drawing/2014/main" id="{0548E57A-4018-874A-8F53-4A887BD2D97C}"/>
              </a:ext>
            </a:extLst>
          </p:cNvPr>
          <p:cNvCxnSpPr>
            <a:cxnSpLocks/>
            <a:endCxn id="67" idx="0"/>
          </p:cNvCxnSpPr>
          <p:nvPr/>
        </p:nvCxnSpPr>
        <p:spPr>
          <a:xfrm rot="10800000" flipV="1">
            <a:off x="2887047" y="2013540"/>
            <a:ext cx="1287463" cy="927925"/>
          </a:xfrm>
          <a:prstGeom prst="curvedConnector2">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CFDFA6A6-70F5-8B46-B5C7-B6C59F0E8D2C}"/>
              </a:ext>
            </a:extLst>
          </p:cNvPr>
          <p:cNvCxnSpPr>
            <a:cxnSpLocks/>
          </p:cNvCxnSpPr>
          <p:nvPr/>
        </p:nvCxnSpPr>
        <p:spPr>
          <a:xfrm rot="5400000">
            <a:off x="2066816" y="3247876"/>
            <a:ext cx="938242" cy="702225"/>
          </a:xfrm>
          <a:prstGeom prst="curvedConnector3">
            <a:avLst>
              <a:gd name="adj1" fmla="val 50000"/>
            </a:avLst>
          </a:prstGeom>
          <a:ln w="285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1D9EF4B-1724-F04D-9370-6657CBC8E083}"/>
              </a:ext>
            </a:extLst>
          </p:cNvPr>
          <p:cNvSpPr/>
          <p:nvPr/>
        </p:nvSpPr>
        <p:spPr>
          <a:xfrm>
            <a:off x="2714016" y="2941466"/>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149810" y="1967114"/>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2120027" y="4068108"/>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12" name="Rounded Rectangle 11">
            <a:extLst>
              <a:ext uri="{FF2B5EF4-FFF2-40B4-BE49-F238E27FC236}">
                <a16:creationId xmlns:a16="http://schemas.microsoft.com/office/drawing/2014/main" id="{7A1C2E1D-4291-4B4C-8C39-9535ECF46D62}"/>
              </a:ext>
            </a:extLst>
          </p:cNvPr>
          <p:cNvSpPr/>
          <p:nvPr/>
        </p:nvSpPr>
        <p:spPr>
          <a:xfrm>
            <a:off x="1731728" y="1346593"/>
            <a:ext cx="1116405" cy="477786"/>
          </a:xfrm>
          <a:prstGeom prst="roundRect">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Input</a:t>
            </a:r>
          </a:p>
        </p:txBody>
      </p:sp>
      <p:cxnSp>
        <p:nvCxnSpPr>
          <p:cNvPr id="13" name="Straight Arrow Connector 12">
            <a:extLst>
              <a:ext uri="{FF2B5EF4-FFF2-40B4-BE49-F238E27FC236}">
                <a16:creationId xmlns:a16="http://schemas.microsoft.com/office/drawing/2014/main" id="{8E067E6A-6DAD-A94F-8466-DEE693E214B4}"/>
              </a:ext>
            </a:extLst>
          </p:cNvPr>
          <p:cNvCxnSpPr>
            <a:cxnSpLocks/>
            <a:stCxn id="12" idx="3"/>
          </p:cNvCxnSpPr>
          <p:nvPr/>
        </p:nvCxnSpPr>
        <p:spPr>
          <a:xfrm>
            <a:off x="2848133" y="1585486"/>
            <a:ext cx="1301677" cy="427008"/>
          </a:xfrm>
          <a:prstGeom prst="straightConnector1">
            <a:avLst/>
          </a:prstGeom>
          <a:ln w="12700">
            <a:solidFill>
              <a:schemeClr val="bg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 name="Google Shape;110;p2">
            <a:extLst>
              <a:ext uri="{FF2B5EF4-FFF2-40B4-BE49-F238E27FC236}">
                <a16:creationId xmlns:a16="http://schemas.microsoft.com/office/drawing/2014/main" id="{789CC443-5788-B81C-B52F-21109724DBF1}"/>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4" name="Google Shape;101;p2">
            <a:extLst>
              <a:ext uri="{FF2B5EF4-FFF2-40B4-BE49-F238E27FC236}">
                <a16:creationId xmlns:a16="http://schemas.microsoft.com/office/drawing/2014/main" id="{941130FB-FFAC-D4F7-B3A6-52695D51F64F}"/>
              </a:ext>
            </a:extLst>
          </p:cNvPr>
          <p:cNvSpPr txBox="1">
            <a:spLocks/>
          </p:cNvSpPr>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smtClean="0">
                <a:solidFill>
                  <a:srgbClr val="847F7F"/>
                </a:solidFill>
                <a:latin typeface="BITSTREAM VERA SANS MONO"/>
                <a:ea typeface="Palatino"/>
                <a:cs typeface="+mn-cs"/>
              </a:rPr>
              <a:pPr/>
              <a:t>76</a:t>
            </a:fld>
            <a:endParaRPr lang="en-GB"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3314466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67" name="Rectangle 66">
            <a:extLst>
              <a:ext uri="{FF2B5EF4-FFF2-40B4-BE49-F238E27FC236}">
                <a16:creationId xmlns:a16="http://schemas.microsoft.com/office/drawing/2014/main" id="{D1D9EF4B-1724-F04D-9370-6657CBC8E083}"/>
              </a:ext>
            </a:extLst>
          </p:cNvPr>
          <p:cNvSpPr/>
          <p:nvPr/>
        </p:nvSpPr>
        <p:spPr>
          <a:xfrm>
            <a:off x="2714016" y="2934905"/>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149810" y="1960553"/>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2120027" y="4061547"/>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2" name="Google Shape;110;p2">
            <a:extLst>
              <a:ext uri="{FF2B5EF4-FFF2-40B4-BE49-F238E27FC236}">
                <a16:creationId xmlns:a16="http://schemas.microsoft.com/office/drawing/2014/main" id="{5E13D025-9CC7-0846-CB2E-914BCE0EDCA7}"/>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4" name="Google Shape;101;p2">
            <a:extLst>
              <a:ext uri="{FF2B5EF4-FFF2-40B4-BE49-F238E27FC236}">
                <a16:creationId xmlns:a16="http://schemas.microsoft.com/office/drawing/2014/main" id="{8AC4303B-8826-7023-92C8-0C08862689DF}"/>
              </a:ext>
            </a:extLst>
          </p:cNvPr>
          <p:cNvSpPr txBox="1">
            <a:spLocks/>
          </p:cNvSpPr>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smtClean="0">
                <a:solidFill>
                  <a:srgbClr val="847F7F"/>
                </a:solidFill>
                <a:latin typeface="BITSTREAM VERA SANS MONO"/>
                <a:ea typeface="Palatino"/>
                <a:cs typeface="+mn-cs"/>
              </a:rPr>
              <a:pPr/>
              <a:t>77</a:t>
            </a:fld>
            <a:endParaRPr lang="en-GB"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4225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9" name="Rectangle 8">
            <a:extLst>
              <a:ext uri="{FF2B5EF4-FFF2-40B4-BE49-F238E27FC236}">
                <a16:creationId xmlns:a16="http://schemas.microsoft.com/office/drawing/2014/main" id="{4BDCE8F7-AA80-7D40-B525-57697AAA6A3C}"/>
              </a:ext>
            </a:extLst>
          </p:cNvPr>
          <p:cNvSpPr/>
          <p:nvPr/>
        </p:nvSpPr>
        <p:spPr>
          <a:xfrm>
            <a:off x="4579124" y="2480990"/>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10" name="Rectangle 9">
            <a:extLst>
              <a:ext uri="{FF2B5EF4-FFF2-40B4-BE49-F238E27FC236}">
                <a16:creationId xmlns:a16="http://schemas.microsoft.com/office/drawing/2014/main" id="{3D0974E0-47C5-3945-A052-2806E4D75DD4}"/>
              </a:ext>
            </a:extLst>
          </p:cNvPr>
          <p:cNvSpPr/>
          <p:nvPr/>
        </p:nvSpPr>
        <p:spPr>
          <a:xfrm>
            <a:off x="4769926" y="2232234"/>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11" name="Rectangle 10">
            <a:extLst>
              <a:ext uri="{FF2B5EF4-FFF2-40B4-BE49-F238E27FC236}">
                <a16:creationId xmlns:a16="http://schemas.microsoft.com/office/drawing/2014/main" id="{34E11075-CFD3-A244-9409-A9E56B349FEA}"/>
              </a:ext>
            </a:extLst>
          </p:cNvPr>
          <p:cNvSpPr/>
          <p:nvPr/>
        </p:nvSpPr>
        <p:spPr>
          <a:xfrm>
            <a:off x="5012125" y="2338209"/>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2" name="Google Shape;110;p2">
            <a:extLst>
              <a:ext uri="{FF2B5EF4-FFF2-40B4-BE49-F238E27FC236}">
                <a16:creationId xmlns:a16="http://schemas.microsoft.com/office/drawing/2014/main" id="{32523F72-4BBF-0192-386E-AD1A37487DCE}"/>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4" name="Google Shape;101;p2">
            <a:extLst>
              <a:ext uri="{FF2B5EF4-FFF2-40B4-BE49-F238E27FC236}">
                <a16:creationId xmlns:a16="http://schemas.microsoft.com/office/drawing/2014/main" id="{21B8F0B3-6B86-AD4E-0972-A13672180852}"/>
              </a:ext>
            </a:extLst>
          </p:cNvPr>
          <p:cNvSpPr txBox="1">
            <a:spLocks/>
          </p:cNvSpPr>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smtClean="0">
                <a:solidFill>
                  <a:srgbClr val="847F7F"/>
                </a:solidFill>
                <a:latin typeface="BITSTREAM VERA SANS MONO"/>
                <a:ea typeface="Palatino"/>
                <a:cs typeface="+mn-cs"/>
              </a:rPr>
              <a:pPr/>
              <a:t>78</a:t>
            </a:fld>
            <a:endParaRPr lang="en-GB"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47385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9" name="Rounded Rectangle 8">
            <a:extLst>
              <a:ext uri="{FF2B5EF4-FFF2-40B4-BE49-F238E27FC236}">
                <a16:creationId xmlns:a16="http://schemas.microsoft.com/office/drawing/2014/main" id="{079F8116-0363-CD44-B9FB-FDF5CAB5656B}"/>
              </a:ext>
            </a:extLst>
          </p:cNvPr>
          <p:cNvSpPr/>
          <p:nvPr/>
        </p:nvSpPr>
        <p:spPr>
          <a:xfrm>
            <a:off x="4376734" y="2058895"/>
            <a:ext cx="1066123" cy="771391"/>
          </a:xfrm>
          <a:prstGeom prst="roundRect">
            <a:avLst/>
          </a:prstGeom>
          <a:solidFill>
            <a:srgbClr val="50A61B"/>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160" dirty="0"/>
          </a:p>
        </p:txBody>
      </p:sp>
      <p:sp>
        <p:nvSpPr>
          <p:cNvPr id="10" name="Oval 9">
            <a:extLst>
              <a:ext uri="{FF2B5EF4-FFF2-40B4-BE49-F238E27FC236}">
                <a16:creationId xmlns:a16="http://schemas.microsoft.com/office/drawing/2014/main" id="{65F04966-A2A8-664E-96EE-AA2F8F5F2CA2}"/>
              </a:ext>
            </a:extLst>
          </p:cNvPr>
          <p:cNvSpPr/>
          <p:nvPr/>
        </p:nvSpPr>
        <p:spPr>
          <a:xfrm>
            <a:off x="4139379" y="1766803"/>
            <a:ext cx="477786" cy="47778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rgbClr val="012639"/>
                </a:solidFill>
                <a:latin typeface="Barlow" pitchFamily="2" charset="77"/>
              </a:rPr>
              <a:t>P’</a:t>
            </a:r>
          </a:p>
        </p:txBody>
      </p:sp>
      <p:sp>
        <p:nvSpPr>
          <p:cNvPr id="67" name="Rectangle 66">
            <a:extLst>
              <a:ext uri="{FF2B5EF4-FFF2-40B4-BE49-F238E27FC236}">
                <a16:creationId xmlns:a16="http://schemas.microsoft.com/office/drawing/2014/main" id="{D1D9EF4B-1724-F04D-9370-6657CBC8E083}"/>
              </a:ext>
            </a:extLst>
          </p:cNvPr>
          <p:cNvSpPr/>
          <p:nvPr/>
        </p:nvSpPr>
        <p:spPr>
          <a:xfrm>
            <a:off x="4579124" y="2480990"/>
            <a:ext cx="346065" cy="19130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8" name="Rectangle 67">
            <a:extLst>
              <a:ext uri="{FF2B5EF4-FFF2-40B4-BE49-F238E27FC236}">
                <a16:creationId xmlns:a16="http://schemas.microsoft.com/office/drawing/2014/main" id="{40F6DF4C-6AF7-5347-9A95-F565325849E9}"/>
              </a:ext>
            </a:extLst>
          </p:cNvPr>
          <p:cNvSpPr/>
          <p:nvPr/>
        </p:nvSpPr>
        <p:spPr>
          <a:xfrm>
            <a:off x="4752156" y="2234755"/>
            <a:ext cx="97765" cy="907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69" name="Rectangle 68">
            <a:extLst>
              <a:ext uri="{FF2B5EF4-FFF2-40B4-BE49-F238E27FC236}">
                <a16:creationId xmlns:a16="http://schemas.microsoft.com/office/drawing/2014/main" id="{59E47250-EC18-2C4B-8F1A-203DE267A487}"/>
              </a:ext>
            </a:extLst>
          </p:cNvPr>
          <p:cNvSpPr/>
          <p:nvPr/>
        </p:nvSpPr>
        <p:spPr>
          <a:xfrm>
            <a:off x="5012125" y="2338209"/>
            <a:ext cx="128043" cy="71947"/>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620"/>
          </a:p>
        </p:txBody>
      </p:sp>
      <p:sp>
        <p:nvSpPr>
          <p:cNvPr id="11" name="Rounded Rectangle 10">
            <a:extLst>
              <a:ext uri="{FF2B5EF4-FFF2-40B4-BE49-F238E27FC236}">
                <a16:creationId xmlns:a16="http://schemas.microsoft.com/office/drawing/2014/main" id="{05D830A2-C013-8D4A-9ABA-734782310063}"/>
              </a:ext>
            </a:extLst>
          </p:cNvPr>
          <p:cNvSpPr/>
          <p:nvPr/>
        </p:nvSpPr>
        <p:spPr>
          <a:xfrm>
            <a:off x="2239728" y="1592393"/>
            <a:ext cx="1116405" cy="477786"/>
          </a:xfrm>
          <a:prstGeom prst="roundRect">
            <a:avLst/>
          </a:prstGeom>
          <a:solidFill>
            <a:srgbClr val="FFD6C9"/>
          </a:solidFill>
          <a:ln w="31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Input</a:t>
            </a:r>
          </a:p>
        </p:txBody>
      </p:sp>
      <p:cxnSp>
        <p:nvCxnSpPr>
          <p:cNvPr id="12" name="Straight Arrow Connector 11">
            <a:extLst>
              <a:ext uri="{FF2B5EF4-FFF2-40B4-BE49-F238E27FC236}">
                <a16:creationId xmlns:a16="http://schemas.microsoft.com/office/drawing/2014/main" id="{B95FFD4A-5C32-0042-8798-4D2D9ED14552}"/>
              </a:ext>
            </a:extLst>
          </p:cNvPr>
          <p:cNvCxnSpPr>
            <a:cxnSpLocks/>
            <a:endCxn id="9" idx="1"/>
          </p:cNvCxnSpPr>
          <p:nvPr/>
        </p:nvCxnSpPr>
        <p:spPr>
          <a:xfrm>
            <a:off x="3356133" y="1831286"/>
            <a:ext cx="1020601" cy="613305"/>
          </a:xfrm>
          <a:prstGeom prst="straightConnector1">
            <a:avLst/>
          </a:prstGeom>
          <a:ln w="12700">
            <a:solidFill>
              <a:schemeClr val="bg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 name="Google Shape;110;p2">
            <a:extLst>
              <a:ext uri="{FF2B5EF4-FFF2-40B4-BE49-F238E27FC236}">
                <a16:creationId xmlns:a16="http://schemas.microsoft.com/office/drawing/2014/main" id="{B53CE152-5A90-96D2-3A76-C3117EE4EA5D}"/>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Dynamic analysis</a:t>
            </a:r>
          </a:p>
          <a:p>
            <a:endParaRPr dirty="0">
              <a:sym typeface="Roboto Medium"/>
            </a:endParaRPr>
          </a:p>
        </p:txBody>
      </p:sp>
      <p:sp>
        <p:nvSpPr>
          <p:cNvPr id="4" name="Google Shape;101;p2">
            <a:extLst>
              <a:ext uri="{FF2B5EF4-FFF2-40B4-BE49-F238E27FC236}">
                <a16:creationId xmlns:a16="http://schemas.microsoft.com/office/drawing/2014/main" id="{F6CAAE0E-BD6F-C9D3-36A5-DC9293ED58AC}"/>
              </a:ext>
            </a:extLst>
          </p:cNvPr>
          <p:cNvSpPr txBox="1">
            <a:spLocks/>
          </p:cNvSpPr>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smtClean="0">
                <a:solidFill>
                  <a:srgbClr val="847F7F"/>
                </a:solidFill>
                <a:latin typeface="BITSTREAM VERA SANS MONO"/>
                <a:ea typeface="Palatino"/>
                <a:cs typeface="+mn-cs"/>
              </a:rPr>
              <a:pPr/>
              <a:t>79</a:t>
            </a:fld>
            <a:endParaRPr lang="en-GB"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2229949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1" normalizeH="0" baseline="0" noProof="0">
              <a:ln>
                <a:noFill/>
              </a:ln>
              <a:solidFill>
                <a:prstClr val="black"/>
              </a:solidFill>
              <a:effectLst/>
              <a:uLnTx/>
              <a:uFillTx/>
              <a:latin typeface="Arial"/>
            </a:endParaRPr>
          </a:p>
        </p:txBody>
      </p:sp>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Three papers that I love</a:t>
            </a:r>
          </a:p>
        </p:txBody>
      </p:sp>
      <p:sp>
        <p:nvSpPr>
          <p:cNvPr id="7" name="TextBox 6">
            <a:extLst>
              <a:ext uri="{FF2B5EF4-FFF2-40B4-BE49-F238E27FC236}">
                <a16:creationId xmlns:a16="http://schemas.microsoft.com/office/drawing/2014/main" id="{77837E90-B18B-1E4A-A4F6-A470D7AC28F6}"/>
              </a:ext>
            </a:extLst>
          </p:cNvPr>
          <p:cNvSpPr txBox="1"/>
          <p:nvPr/>
        </p:nvSpPr>
        <p:spPr>
          <a:xfrm>
            <a:off x="479524" y="1423083"/>
            <a:ext cx="7115286" cy="379591"/>
          </a:xfrm>
          <a:prstGeom prst="rect">
            <a:avLst/>
          </a:prstGeom>
          <a:noFill/>
        </p:spPr>
        <p:txBody>
          <a:bodyPr wrap="square">
            <a:spAutoFit/>
          </a:bodyPr>
          <a:lstStyle/>
          <a:p>
            <a:pPr marL="342900" indent="-342900">
              <a:lnSpc>
                <a:spcPct val="150000"/>
              </a:lnSpc>
              <a:buClr>
                <a:schemeClr val="bg1"/>
              </a:buClr>
              <a:buFont typeface="+mj-lt"/>
              <a:buAutoNum type="arabicPeriod"/>
            </a:pPr>
            <a:r>
              <a:rPr lang="en-GB" dirty="0">
                <a:solidFill>
                  <a:srgbClr val="FFC000"/>
                </a:solidFill>
                <a:latin typeface="Roboto Thin" panose="02000000000000000000" pitchFamily="2" charset="0"/>
                <a:ea typeface="Roboto Thin" panose="02000000000000000000" pitchFamily="2" charset="0"/>
              </a:rPr>
              <a:t>[USENIX 2019] </a:t>
            </a:r>
            <a:r>
              <a:rPr lang="en-GB" dirty="0">
                <a:solidFill>
                  <a:schemeClr val="bg1"/>
                </a:solidFill>
                <a:latin typeface="Roboto Thin" panose="02000000000000000000" pitchFamily="2" charset="0"/>
                <a:ea typeface="Roboto Thin" panose="02000000000000000000" pitchFamily="2" charset="0"/>
              </a:rPr>
              <a:t>RAZOR: A Framework for Post-deployment Software Debloating</a:t>
            </a:r>
            <a:endParaRPr lang="en-SE" sz="1100" dirty="0">
              <a:solidFill>
                <a:schemeClr val="bg1"/>
              </a:solidFill>
              <a:latin typeface="Roboto Thin" panose="02000000000000000000" pitchFamily="2" charset="0"/>
              <a:ea typeface="Roboto Thin" panose="02000000000000000000" pitchFamily="2" charset="0"/>
            </a:endParaRPr>
          </a:p>
        </p:txBody>
      </p:sp>
      <p:sp>
        <p:nvSpPr>
          <p:cNvPr id="3" name="TextBox 2">
            <a:extLst>
              <a:ext uri="{FF2B5EF4-FFF2-40B4-BE49-F238E27FC236}">
                <a16:creationId xmlns:a16="http://schemas.microsoft.com/office/drawing/2014/main" id="{0F149802-5C6C-9F9D-CC50-1BA56CF48103}"/>
              </a:ext>
            </a:extLst>
          </p:cNvPr>
          <p:cNvSpPr txBox="1"/>
          <p:nvPr/>
        </p:nvSpPr>
        <p:spPr>
          <a:xfrm>
            <a:off x="479522" y="1898974"/>
            <a:ext cx="7228643" cy="584775"/>
          </a:xfrm>
          <a:prstGeom prst="rect">
            <a:avLst/>
          </a:prstGeom>
          <a:noFill/>
        </p:spPr>
        <p:txBody>
          <a:bodyPr wrap="square">
            <a:spAutoFit/>
          </a:bodyPr>
          <a:lstStyle/>
          <a:p>
            <a:pPr marL="342900" indent="-342900">
              <a:lnSpc>
                <a:spcPct val="150000"/>
              </a:lnSpc>
              <a:buClr>
                <a:schemeClr val="bg1"/>
              </a:buClr>
              <a:buFont typeface="+mj-lt"/>
              <a:buAutoNum type="arabicPeriod" startAt="2"/>
            </a:pPr>
            <a:r>
              <a:rPr lang="en-GB" dirty="0">
                <a:solidFill>
                  <a:srgbClr val="FFC000"/>
                </a:solidFill>
                <a:latin typeface="Roboto Thin" panose="02000000000000000000" pitchFamily="2" charset="0"/>
                <a:ea typeface="Roboto Thin" panose="02000000000000000000" pitchFamily="2" charset="0"/>
              </a:rPr>
              <a:t>[CCS 2020] </a:t>
            </a:r>
            <a:r>
              <a:rPr lang="en-GB" dirty="0" err="1">
                <a:solidFill>
                  <a:schemeClr val="bg1"/>
                </a:solidFill>
                <a:latin typeface="Roboto Thin" panose="02000000000000000000" pitchFamily="2" charset="0"/>
                <a:ea typeface="Roboto Thin" panose="02000000000000000000" pitchFamily="2" charset="0"/>
              </a:rPr>
              <a:t>Slimium</a:t>
            </a:r>
            <a:r>
              <a:rPr lang="en-GB" dirty="0">
                <a:solidFill>
                  <a:schemeClr val="bg1"/>
                </a:solidFill>
                <a:latin typeface="Roboto Thin" panose="02000000000000000000" pitchFamily="2" charset="0"/>
                <a:ea typeface="Roboto Thin" panose="02000000000000000000" pitchFamily="2" charset="0"/>
              </a:rPr>
              <a:t>: Debloating the Chromium Browser with Feature </a:t>
            </a:r>
            <a:r>
              <a:rPr lang="en-GB" dirty="0" err="1">
                <a:solidFill>
                  <a:schemeClr val="bg1"/>
                </a:solidFill>
                <a:latin typeface="Roboto Thin" panose="02000000000000000000" pitchFamily="2" charset="0"/>
                <a:ea typeface="Roboto Thin" panose="02000000000000000000" pitchFamily="2" charset="0"/>
              </a:rPr>
              <a:t>Subsetting</a:t>
            </a:r>
            <a:endParaRPr lang="en-GB" dirty="0">
              <a:solidFill>
                <a:schemeClr val="bg1"/>
              </a:solidFill>
              <a:latin typeface="Roboto Thin" panose="02000000000000000000" pitchFamily="2" charset="0"/>
              <a:ea typeface="Roboto Thin" panose="02000000000000000000" pitchFamily="2" charset="0"/>
            </a:endParaRPr>
          </a:p>
          <a:p>
            <a:pPr>
              <a:buClr>
                <a:schemeClr val="bg1"/>
              </a:buClr>
            </a:pPr>
            <a:endParaRPr lang="en-SE" sz="1100" dirty="0">
              <a:solidFill>
                <a:schemeClr val="bg1"/>
              </a:solidFill>
              <a:latin typeface="Roboto Thin" panose="02000000000000000000" pitchFamily="2" charset="0"/>
              <a:ea typeface="Roboto Thin" panose="02000000000000000000" pitchFamily="2" charset="0"/>
            </a:endParaRPr>
          </a:p>
        </p:txBody>
      </p:sp>
      <p:sp>
        <p:nvSpPr>
          <p:cNvPr id="2" name="TextBox 1">
            <a:extLst>
              <a:ext uri="{FF2B5EF4-FFF2-40B4-BE49-F238E27FC236}">
                <a16:creationId xmlns:a16="http://schemas.microsoft.com/office/drawing/2014/main" id="{56176731-B651-C567-19B7-D64BFD0F4A8B}"/>
              </a:ext>
            </a:extLst>
          </p:cNvPr>
          <p:cNvSpPr txBox="1"/>
          <p:nvPr/>
        </p:nvSpPr>
        <p:spPr>
          <a:xfrm>
            <a:off x="479522" y="2353716"/>
            <a:ext cx="7913843" cy="379591"/>
          </a:xfrm>
          <a:prstGeom prst="rect">
            <a:avLst/>
          </a:prstGeom>
          <a:noFill/>
        </p:spPr>
        <p:txBody>
          <a:bodyPr wrap="square">
            <a:spAutoFit/>
          </a:bodyPr>
          <a:lstStyle/>
          <a:p>
            <a:pPr marL="342900" indent="-342900">
              <a:lnSpc>
                <a:spcPct val="150000"/>
              </a:lnSpc>
              <a:buClr>
                <a:schemeClr val="bg1"/>
              </a:buClr>
              <a:buFont typeface="+mj-lt"/>
              <a:buAutoNum type="arabicPeriod" startAt="3"/>
            </a:pPr>
            <a:r>
              <a:rPr lang="en-GB" b="1" dirty="0">
                <a:solidFill>
                  <a:srgbClr val="FFC000"/>
                </a:solidFill>
                <a:latin typeface="Roboto" panose="02000000000000000000" pitchFamily="2" charset="0"/>
                <a:ea typeface="Roboto" panose="02000000000000000000" pitchFamily="2" charset="0"/>
              </a:rPr>
              <a:t>[TSE 2021] </a:t>
            </a:r>
            <a:r>
              <a:rPr lang="en-GB" b="1" dirty="0">
                <a:solidFill>
                  <a:schemeClr val="bg1"/>
                </a:solidFill>
                <a:latin typeface="Roboto" panose="02000000000000000000" pitchFamily="2" charset="0"/>
                <a:ea typeface="Roboto" panose="02000000000000000000" pitchFamily="2" charset="0"/>
              </a:rPr>
              <a:t>TRIMMER: An Automated System for Configuration-based Software Debloating</a:t>
            </a:r>
            <a:endParaRPr lang="en-SE" sz="1100" b="1" dirty="0">
              <a:solidFill>
                <a:schemeClr val="bg1"/>
              </a:solidFill>
              <a:latin typeface="Roboto" panose="02000000000000000000" pitchFamily="2" charset="0"/>
              <a:ea typeface="Roboto" panose="02000000000000000000" pitchFamily="2" charset="0"/>
            </a:endParaRPr>
          </a:p>
        </p:txBody>
      </p:sp>
      <p:sp>
        <p:nvSpPr>
          <p:cNvPr id="6" name="Google Shape;116;g15a319e5189_0_0">
            <a:extLst>
              <a:ext uri="{FF2B5EF4-FFF2-40B4-BE49-F238E27FC236}">
                <a16:creationId xmlns:a16="http://schemas.microsoft.com/office/drawing/2014/main" id="{4971EA8F-A6BA-3D8C-E1F4-AE4BC2FE289B}"/>
              </a:ext>
            </a:extLst>
          </p:cNvPr>
          <p:cNvSpPr txBox="1"/>
          <p:nvPr/>
        </p:nvSpPr>
        <p:spPr>
          <a:xfrm>
            <a:off x="750635" y="2791976"/>
            <a:ext cx="8045742" cy="2277516"/>
          </a:xfrm>
          <a:prstGeom prst="rect">
            <a:avLst/>
          </a:prstGeom>
          <a:noFill/>
          <a:ln>
            <a:noFill/>
          </a:ln>
        </p:spPr>
        <p:txBody>
          <a:bodyPr spcFirstLastPara="1" wrap="square" lIns="91425" tIns="91425" rIns="91425" bIns="91425" anchor="t" anchorCtr="0">
            <a:spAutoFit/>
          </a:bodyPr>
          <a:lstStyle/>
          <a:p>
            <a:pPr marL="95250" marR="0" lvl="0" algn="l" rtl="0">
              <a:lnSpc>
                <a:spcPct val="150000"/>
              </a:lnSpc>
              <a:spcBef>
                <a:spcPts val="0"/>
              </a:spcBef>
              <a:spcAft>
                <a:spcPts val="1200"/>
              </a:spcAft>
              <a:buClr>
                <a:schemeClr val="lt1"/>
              </a:buClr>
              <a:buSzPts val="2100"/>
            </a:pPr>
            <a:r>
              <a:rPr lang="en-US" sz="1800" dirty="0">
                <a:solidFill>
                  <a:schemeClr val="tx1"/>
                </a:solidFill>
                <a:highlight>
                  <a:srgbClr val="FFD966"/>
                </a:highlight>
                <a:latin typeface="Equity Text A" pitchFamily="2" charset="77"/>
                <a:ea typeface="Roboto"/>
                <a:cs typeface="Roboto"/>
                <a:sym typeface="Roboto"/>
              </a:rPr>
              <a:t>Relevance</a:t>
            </a:r>
          </a:p>
          <a:p>
            <a:pPr marL="312738" indent="-217488">
              <a:spcAft>
                <a:spcPts val="1800"/>
              </a:spcAft>
              <a:buClr>
                <a:schemeClr val="lt1"/>
              </a:buClr>
              <a:buSzPts val="2100"/>
              <a:buFont typeface="Arial" panose="020B0604020202020204" pitchFamily="34" charset="0"/>
              <a:buChar char="•"/>
            </a:pPr>
            <a:r>
              <a:rPr lang="en-GB" sz="1800" dirty="0">
                <a:solidFill>
                  <a:schemeClr val="bg1"/>
                </a:solidFill>
                <a:latin typeface="Equity Text A" pitchFamily="2" charset="77"/>
                <a:ea typeface="Roboto"/>
                <a:cs typeface="Roboto"/>
              </a:rPr>
              <a:t>Binary specialization with respect to application-specific configuration files</a:t>
            </a:r>
          </a:p>
          <a:p>
            <a:pPr marL="312738" indent="-217488">
              <a:spcAft>
                <a:spcPts val="1800"/>
              </a:spcAft>
              <a:buClr>
                <a:schemeClr val="lt1"/>
              </a:buClr>
              <a:buSzPts val="2100"/>
              <a:buFont typeface="Arial" panose="020B0604020202020204" pitchFamily="34" charset="0"/>
              <a:buChar char="•"/>
            </a:pPr>
            <a:r>
              <a:rPr lang="en-US" sz="1800" dirty="0">
                <a:solidFill>
                  <a:schemeClr val="bg1"/>
                </a:solidFill>
                <a:latin typeface="Equity Text A" pitchFamily="2" charset="77"/>
                <a:ea typeface="Roboto"/>
                <a:cs typeface="Roboto"/>
                <a:sym typeface="Roboto"/>
              </a:rPr>
              <a:t>Evaluated on 20 applications</a:t>
            </a:r>
          </a:p>
          <a:p>
            <a:pPr marL="312738" indent="-217488">
              <a:spcAft>
                <a:spcPts val="1800"/>
              </a:spcAft>
              <a:buClr>
                <a:schemeClr val="lt1"/>
              </a:buClr>
              <a:buSzPts val="2100"/>
              <a:buFont typeface="Arial" panose="020B0604020202020204" pitchFamily="34" charset="0"/>
              <a:buChar char="•"/>
            </a:pPr>
            <a:r>
              <a:rPr lang="en-US" sz="1800" dirty="0">
                <a:solidFill>
                  <a:schemeClr val="bg1"/>
                </a:solidFill>
                <a:latin typeface="Equity Text A" pitchFamily="2" charset="77"/>
                <a:ea typeface="Roboto"/>
                <a:cs typeface="Roboto"/>
                <a:sym typeface="Roboto"/>
              </a:rPr>
              <a:t>14% code reduction</a:t>
            </a:r>
            <a:endParaRPr sz="1800" dirty="0">
              <a:solidFill>
                <a:schemeClr val="bg1"/>
              </a:solidFill>
              <a:latin typeface="Equity Text A" pitchFamily="2" charset="77"/>
              <a:ea typeface="Roboto"/>
              <a:cs typeface="Roboto"/>
              <a:sym typeface="Roboto"/>
            </a:endParaRPr>
          </a:p>
        </p:txBody>
      </p:sp>
    </p:spTree>
    <p:extLst>
      <p:ext uri="{BB962C8B-B14F-4D97-AF65-F5344CB8AC3E}">
        <p14:creationId xmlns:p14="http://schemas.microsoft.com/office/powerpoint/2010/main" val="165464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1" name="Google Shape;101;p2"/>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80</a:t>
            </a:fld>
            <a:endParaRPr dirty="0">
              <a:latin typeface="Fira Code Light" panose="020B0809050000020004" pitchFamily="49" charset="0"/>
              <a:ea typeface="Fira Code Light" panose="020B0809050000020004" pitchFamily="49" charset="0"/>
            </a:endParaRPr>
          </a:p>
        </p:txBody>
      </p:sp>
      <p:sp>
        <p:nvSpPr>
          <p:cNvPr id="110" name="Google Shape;110;p2"/>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JDBL</a:t>
            </a:r>
            <a:endParaRPr dirty="0">
              <a:sym typeface="Roboto Medium"/>
            </a:endParaRPr>
          </a:p>
        </p:txBody>
      </p:sp>
      <p:sp>
        <p:nvSpPr>
          <p:cNvPr id="2" name="Google Shape;438;p12">
            <a:extLst>
              <a:ext uri="{FF2B5EF4-FFF2-40B4-BE49-F238E27FC236}">
                <a16:creationId xmlns:a16="http://schemas.microsoft.com/office/drawing/2014/main" id="{1DE77C2B-0EC5-7714-EFC0-5369AB7A6045}"/>
              </a:ext>
            </a:extLst>
          </p:cNvPr>
          <p:cNvSpPr txBox="1">
            <a:spLocks noGrp="1"/>
          </p:cNvSpPr>
          <p:nvPr>
            <p:ph type="body" idx="1"/>
          </p:nvPr>
        </p:nvSpPr>
        <p:spPr>
          <a:xfrm>
            <a:off x="628650" y="1772958"/>
            <a:ext cx="7217042" cy="3306494"/>
          </a:xfrm>
          <a:prstGeom prst="rect">
            <a:avLst/>
          </a:prstGeom>
          <a:noFill/>
          <a:ln>
            <a:noFill/>
          </a:ln>
        </p:spPr>
        <p:txBody>
          <a:bodyPr spcFirstLastPara="1" wrap="square" lIns="91425" tIns="45700" rIns="91425" bIns="45700" anchor="t" anchorCtr="0">
            <a:normAutofit/>
          </a:bodyPr>
          <a:lstStyle/>
          <a:p>
            <a:pPr marL="171450" lvl="0" indent="-171450">
              <a:spcBef>
                <a:spcPts val="0"/>
              </a:spcBef>
              <a:spcAft>
                <a:spcPts val="1200"/>
              </a:spcAft>
              <a:buSzPts val="2100"/>
            </a:pPr>
            <a:r>
              <a:rPr lang="en-GB"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Relies</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on</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 </a:t>
            </a:r>
            <a:r>
              <a:rPr lang="en-US"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code-coverage tools</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to</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collect</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 </a:t>
            </a:r>
            <a:r>
              <a:rPr lang="en-US"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bytecode usage information</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at</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sym typeface="Barlow"/>
              </a:rPr>
              <a:t>runtime</a:t>
            </a:r>
          </a:p>
          <a:p>
            <a:pPr marL="171450" indent="-171450">
              <a:spcBef>
                <a:spcPts val="0"/>
              </a:spcBef>
              <a:spcAft>
                <a:spcPts val="1200"/>
              </a:spcAft>
              <a:buSzPts val="2100"/>
            </a:pPr>
            <a:r>
              <a:rPr lang="en-GB" sz="2000" dirty="0">
                <a:solidFill>
                  <a:schemeClr val="bg1"/>
                </a:solidFill>
                <a:latin typeface="Equity Text A" pitchFamily="2" charset="77"/>
                <a:ea typeface="Linux Biolinum" panose="02000503000000000000" pitchFamily="2" charset="0"/>
                <a:cs typeface="Linux Biolinum" panose="02000503000000000000" pitchFamily="2" charset="0"/>
              </a:rPr>
              <a:t>Automatically</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rPr>
              <a:t>removes</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rPr>
              <a:t>unused</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 methods,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rPr>
              <a:t>classes,</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 </a:t>
            </a:r>
            <a:r>
              <a:rPr lang="en-GB" sz="2000" dirty="0">
                <a:solidFill>
                  <a:schemeClr val="bg1"/>
                </a:solidFill>
                <a:latin typeface="Equity Text A" pitchFamily="2" charset="77"/>
                <a:ea typeface="Linux Biolinum" panose="02000503000000000000" pitchFamily="2" charset="0"/>
                <a:cs typeface="Linux Biolinum" panose="02000503000000000000" pitchFamily="2" charset="0"/>
              </a:rPr>
              <a:t>and dependencies in Java projects</a:t>
            </a:r>
          </a:p>
          <a:p>
            <a:pPr marL="171450" indent="-171450">
              <a:spcBef>
                <a:spcPts val="0"/>
              </a:spcBef>
              <a:spcAft>
                <a:spcPts val="1200"/>
              </a:spcAft>
              <a:buSzPts val="2100"/>
            </a:pPr>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Open source (</a:t>
            </a:r>
            <a:r>
              <a:rPr lang="en-GB" sz="1400" dirty="0">
                <a:solidFill>
                  <a:srgbClr val="FFD966"/>
                </a:solidFill>
                <a:latin typeface="Roboto Light" panose="02000000000000000000" pitchFamily="2" charset="0"/>
                <a:ea typeface="Roboto Light" panose="02000000000000000000" pitchFamily="2" charset="0"/>
              </a:rPr>
              <a:t>https://</a:t>
            </a:r>
            <a:r>
              <a:rPr lang="en-GB" sz="1400" dirty="0" err="1">
                <a:solidFill>
                  <a:srgbClr val="FFD966"/>
                </a:solidFill>
                <a:latin typeface="Roboto Light" panose="02000000000000000000" pitchFamily="2" charset="0"/>
                <a:ea typeface="Roboto Light" panose="02000000000000000000" pitchFamily="2" charset="0"/>
              </a:rPr>
              <a:t>github.com</a:t>
            </a:r>
            <a:r>
              <a:rPr lang="en-GB" sz="1400" dirty="0">
                <a:solidFill>
                  <a:srgbClr val="FFD966"/>
                </a:solidFill>
                <a:latin typeface="Roboto Light" panose="02000000000000000000" pitchFamily="2" charset="0"/>
                <a:ea typeface="Roboto Light" panose="02000000000000000000" pitchFamily="2" charset="0"/>
              </a:rPr>
              <a:t>/castor-software/</a:t>
            </a:r>
            <a:r>
              <a:rPr lang="en-GB" sz="1400" dirty="0" err="1">
                <a:solidFill>
                  <a:srgbClr val="FFD966"/>
                </a:solidFill>
                <a:latin typeface="Roboto Light" panose="02000000000000000000" pitchFamily="2" charset="0"/>
                <a:ea typeface="Roboto Light" panose="02000000000000000000" pitchFamily="2" charset="0"/>
              </a:rPr>
              <a:t>jdbl</a:t>
            </a:r>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a:t>
            </a:r>
            <a:endParaRPr lang="en-US" sz="2000" dirty="0">
              <a:solidFill>
                <a:schemeClr val="bg1"/>
              </a:solidFill>
              <a:latin typeface="Equity Text A" pitchFamily="2" charset="77"/>
              <a:ea typeface="Linux Biolinum" panose="02000503000000000000" pitchFamily="2" charset="0"/>
              <a:cs typeface="Linux Biolinum" panose="02000503000000000000" pitchFamily="2" charset="0"/>
            </a:endParaRPr>
          </a:p>
          <a:p>
            <a:pPr marL="171450" indent="-171450">
              <a:spcBef>
                <a:spcPts val="0"/>
              </a:spcBef>
              <a:spcAft>
                <a:spcPts val="1200"/>
              </a:spcAft>
              <a:buSzPts val="2100"/>
            </a:pPr>
            <a:endParaRPr lang="en-SE" sz="2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a:p>
            <a:pPr marL="171450" lvl="0" indent="-171450">
              <a:spcBef>
                <a:spcPts val="0"/>
              </a:spcBef>
              <a:buSzPts val="2100"/>
            </a:pPr>
            <a:endParaRPr sz="24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p:sp>
        <p:nvSpPr>
          <p:cNvPr id="3" name="Oval 2">
            <a:extLst>
              <a:ext uri="{FF2B5EF4-FFF2-40B4-BE49-F238E27FC236}">
                <a16:creationId xmlns:a16="http://schemas.microsoft.com/office/drawing/2014/main" id="{14FCC353-CE5C-31C9-5915-276EFCC0A782}"/>
              </a:ext>
            </a:extLst>
          </p:cNvPr>
          <p:cNvSpPr/>
          <p:nvPr/>
        </p:nvSpPr>
        <p:spPr>
          <a:xfrm>
            <a:off x="3503040" y="846400"/>
            <a:ext cx="477786" cy="47778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rgbClr val="012639"/>
                </a:solidFill>
                <a:latin typeface="Barlow" pitchFamily="2" charset="77"/>
              </a:rPr>
              <a:t>P</a:t>
            </a:r>
          </a:p>
        </p:txBody>
      </p:sp>
      <p:sp>
        <p:nvSpPr>
          <p:cNvPr id="4" name="Oval 3">
            <a:extLst>
              <a:ext uri="{FF2B5EF4-FFF2-40B4-BE49-F238E27FC236}">
                <a16:creationId xmlns:a16="http://schemas.microsoft.com/office/drawing/2014/main" id="{C75DE737-520E-A1C5-4BBC-41CA82BC93CA}"/>
              </a:ext>
            </a:extLst>
          </p:cNvPr>
          <p:cNvSpPr/>
          <p:nvPr/>
        </p:nvSpPr>
        <p:spPr>
          <a:xfrm>
            <a:off x="4638666" y="846400"/>
            <a:ext cx="477786" cy="477786"/>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rgbClr val="012639"/>
                </a:solidFill>
                <a:latin typeface="Barlow" pitchFamily="2" charset="77"/>
              </a:rPr>
              <a:t>P’</a:t>
            </a:r>
          </a:p>
        </p:txBody>
      </p:sp>
      <p:cxnSp>
        <p:nvCxnSpPr>
          <p:cNvPr id="5" name="Straight Arrow Connector 4">
            <a:extLst>
              <a:ext uri="{FF2B5EF4-FFF2-40B4-BE49-F238E27FC236}">
                <a16:creationId xmlns:a16="http://schemas.microsoft.com/office/drawing/2014/main" id="{F76749F6-57DB-90A6-6DB9-40E946BB28A0}"/>
              </a:ext>
            </a:extLst>
          </p:cNvPr>
          <p:cNvCxnSpPr>
            <a:cxnSpLocks/>
            <a:stCxn id="3" idx="6"/>
          </p:cNvCxnSpPr>
          <p:nvPr/>
        </p:nvCxnSpPr>
        <p:spPr>
          <a:xfrm>
            <a:off x="3980826" y="1085293"/>
            <a:ext cx="657840" cy="3649"/>
          </a:xfrm>
          <a:prstGeom prst="straightConnector1">
            <a:avLst/>
          </a:prstGeom>
          <a:ln w="12700">
            <a:solidFill>
              <a:schemeClr val="bg1"/>
            </a:solidFill>
            <a:prstDash val="solid"/>
            <a:tailEnd type="stealth" w="lg" len="lg"/>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57456E8-0C8D-BC56-17B3-6C0882BBB386}"/>
              </a:ext>
            </a:extLst>
          </p:cNvPr>
          <p:cNvPicPr>
            <a:picLocks noChangeAspect="1"/>
          </p:cNvPicPr>
          <p:nvPr/>
        </p:nvPicPr>
        <p:blipFill>
          <a:blip r:embed="rId3"/>
          <a:stretch>
            <a:fillRect/>
          </a:stretch>
        </p:blipFill>
        <p:spPr>
          <a:xfrm>
            <a:off x="1415820" y="3769086"/>
            <a:ext cx="5130012" cy="1056027"/>
          </a:xfrm>
          <a:prstGeom prst="rect">
            <a:avLst/>
          </a:prstGeom>
        </p:spPr>
      </p:pic>
    </p:spTree>
    <p:extLst>
      <p:ext uri="{BB962C8B-B14F-4D97-AF65-F5344CB8AC3E}">
        <p14:creationId xmlns:p14="http://schemas.microsoft.com/office/powerpoint/2010/main" val="402229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descr=" 4">
            <a:extLst>
              <a:ext uri="{FF2B5EF4-FFF2-40B4-BE49-F238E27FC236}">
                <a16:creationId xmlns:a16="http://schemas.microsoft.com/office/drawing/2014/main" id="{82738261-7483-FE41-ACB8-2BBDC665F3E9}"/>
              </a:ext>
            </a:extLst>
          </p:cNvPr>
          <p:cNvSpPr/>
          <p:nvPr/>
        </p:nvSpPr>
        <p:spPr>
          <a:xfrm>
            <a:off x="2330438" y="2362918"/>
            <a:ext cx="4957869" cy="1335017"/>
          </a:xfrm>
          <a:prstGeom prst="roundRect">
            <a:avLst>
              <a:gd name="adj" fmla="val 6124"/>
            </a:avLst>
          </a:prstGeom>
          <a:solidFill>
            <a:srgbClr val="F2F2F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472">
              <a:solidFill>
                <a:sysClr val="windowText" lastClr="000000"/>
              </a:solidFill>
              <a:latin typeface="Linux Biolinum" panose="02000503000000000000" pitchFamily="2" charset="0"/>
              <a:ea typeface="Linux Biolinum" panose="02000503000000000000" pitchFamily="2" charset="0"/>
              <a:cs typeface="Linux Biolinum" panose="02000503000000000000" pitchFamily="2" charset="0"/>
            </a:endParaRPr>
          </a:p>
        </p:txBody>
      </p:sp>
      <p:cxnSp>
        <p:nvCxnSpPr>
          <p:cNvPr id="12" name="Straight Arrow Connector 11" descr=" 5">
            <a:extLst>
              <a:ext uri="{FF2B5EF4-FFF2-40B4-BE49-F238E27FC236}">
                <a16:creationId xmlns:a16="http://schemas.microsoft.com/office/drawing/2014/main" id="{078C12EA-9AB5-6748-B718-906EB09EB6B1}"/>
              </a:ext>
            </a:extLst>
          </p:cNvPr>
          <p:cNvCxnSpPr>
            <a:cxnSpLocks/>
          </p:cNvCxnSpPr>
          <p:nvPr/>
        </p:nvCxnSpPr>
        <p:spPr>
          <a:xfrm>
            <a:off x="1804684" y="2601811"/>
            <a:ext cx="804044" cy="381191"/>
          </a:xfrm>
          <a:prstGeom prst="straightConnector1">
            <a:avLst/>
          </a:prstGeom>
          <a:ln>
            <a:tailEnd type="stealth" w="lg" len="lg"/>
          </a:ln>
        </p:spPr>
        <p:style>
          <a:lnRef idx="1">
            <a:schemeClr val="accent2"/>
          </a:lnRef>
          <a:fillRef idx="0">
            <a:schemeClr val="accent2"/>
          </a:fillRef>
          <a:effectRef idx="0">
            <a:schemeClr val="accent2"/>
          </a:effectRef>
          <a:fontRef idx="minor">
            <a:schemeClr val="tx1"/>
          </a:fontRef>
        </p:style>
      </p:cxnSp>
      <p:sp>
        <p:nvSpPr>
          <p:cNvPr id="10" name="Rounded Rectangle 9" descr=" 6">
            <a:extLst>
              <a:ext uri="{FF2B5EF4-FFF2-40B4-BE49-F238E27FC236}">
                <a16:creationId xmlns:a16="http://schemas.microsoft.com/office/drawing/2014/main" id="{908D5562-0AC3-DC42-AF80-DD5F12D5861C}"/>
              </a:ext>
            </a:extLst>
          </p:cNvPr>
          <p:cNvSpPr/>
          <p:nvPr/>
        </p:nvSpPr>
        <p:spPr>
          <a:xfrm>
            <a:off x="688279" y="2362918"/>
            <a:ext cx="1116405" cy="477786"/>
          </a:xfrm>
          <a:prstGeom prst="roundRect">
            <a:avLst/>
          </a:prstGeom>
          <a:solidFill>
            <a:srgbClr val="FFD6C9"/>
          </a:solidFill>
          <a:ln w="1270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Project</a:t>
            </a:r>
          </a:p>
        </p:txBody>
      </p:sp>
      <p:sp>
        <p:nvSpPr>
          <p:cNvPr id="11" name="Rounded Rectangle 10" descr=" 7">
            <a:extLst>
              <a:ext uri="{FF2B5EF4-FFF2-40B4-BE49-F238E27FC236}">
                <a16:creationId xmlns:a16="http://schemas.microsoft.com/office/drawing/2014/main" id="{DD2E132A-F536-3D48-BFA7-6EEAEE228155}"/>
              </a:ext>
            </a:extLst>
          </p:cNvPr>
          <p:cNvSpPr/>
          <p:nvPr/>
        </p:nvSpPr>
        <p:spPr>
          <a:xfrm>
            <a:off x="688278" y="3066655"/>
            <a:ext cx="1116405" cy="477786"/>
          </a:xfrm>
          <a:prstGeom prst="roundRect">
            <a:avLst/>
          </a:prstGeom>
          <a:solidFill>
            <a:srgbClr val="FFD6C9"/>
          </a:solidFill>
          <a:ln w="1270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Workload</a:t>
            </a:r>
          </a:p>
        </p:txBody>
      </p:sp>
      <p:sp>
        <p:nvSpPr>
          <p:cNvPr id="15" name="Rounded Rectangle 14" descr=" 8">
            <a:extLst>
              <a:ext uri="{FF2B5EF4-FFF2-40B4-BE49-F238E27FC236}">
                <a16:creationId xmlns:a16="http://schemas.microsoft.com/office/drawing/2014/main" id="{625089B7-21E8-6A47-9DEC-434B06E9450F}"/>
              </a:ext>
            </a:extLst>
          </p:cNvPr>
          <p:cNvSpPr/>
          <p:nvPr/>
        </p:nvSpPr>
        <p:spPr>
          <a:xfrm>
            <a:off x="2669567" y="2734960"/>
            <a:ext cx="1039153" cy="496087"/>
          </a:xfrm>
          <a:prstGeom prst="roundRect">
            <a:avLst>
              <a:gd name="adj" fmla="val 0"/>
            </a:avLst>
          </a:prstGeom>
          <a:solidFill>
            <a:srgbClr val="DDEEFE"/>
          </a:solidFill>
          <a:ln w="1270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Collect</a:t>
            </a:r>
          </a:p>
        </p:txBody>
      </p:sp>
      <p:sp>
        <p:nvSpPr>
          <p:cNvPr id="18" name="Rounded Rectangle 17" descr=" 9">
            <a:extLst>
              <a:ext uri="{FF2B5EF4-FFF2-40B4-BE49-F238E27FC236}">
                <a16:creationId xmlns:a16="http://schemas.microsoft.com/office/drawing/2014/main" id="{611D1425-DC39-D340-B503-935950B5E70F}"/>
              </a:ext>
            </a:extLst>
          </p:cNvPr>
          <p:cNvSpPr/>
          <p:nvPr/>
        </p:nvSpPr>
        <p:spPr>
          <a:xfrm>
            <a:off x="4302392" y="2734959"/>
            <a:ext cx="1039153" cy="496087"/>
          </a:xfrm>
          <a:prstGeom prst="roundRect">
            <a:avLst>
              <a:gd name="adj" fmla="val 0"/>
            </a:avLst>
          </a:prstGeom>
          <a:solidFill>
            <a:srgbClr val="DDEEFE"/>
          </a:solidFill>
          <a:ln w="1270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Remove</a:t>
            </a:r>
          </a:p>
        </p:txBody>
      </p:sp>
      <p:sp>
        <p:nvSpPr>
          <p:cNvPr id="21" name="Rounded Rectangle 20" descr=" 10">
            <a:extLst>
              <a:ext uri="{FF2B5EF4-FFF2-40B4-BE49-F238E27FC236}">
                <a16:creationId xmlns:a16="http://schemas.microsoft.com/office/drawing/2014/main" id="{D8E433A4-CA0D-D042-B009-4F014ED80965}"/>
              </a:ext>
            </a:extLst>
          </p:cNvPr>
          <p:cNvSpPr/>
          <p:nvPr/>
        </p:nvSpPr>
        <p:spPr>
          <a:xfrm>
            <a:off x="5928483" y="2734958"/>
            <a:ext cx="1039153" cy="496087"/>
          </a:xfrm>
          <a:prstGeom prst="roundRect">
            <a:avLst>
              <a:gd name="adj" fmla="val 0"/>
            </a:avLst>
          </a:prstGeom>
          <a:solidFill>
            <a:srgbClr val="DDEEFE"/>
          </a:solidFill>
          <a:ln w="1270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Validate</a:t>
            </a:r>
          </a:p>
        </p:txBody>
      </p:sp>
      <p:sp>
        <p:nvSpPr>
          <p:cNvPr id="14" name="Oval 13" descr=" 11">
            <a:extLst>
              <a:ext uri="{FF2B5EF4-FFF2-40B4-BE49-F238E27FC236}">
                <a16:creationId xmlns:a16="http://schemas.microsoft.com/office/drawing/2014/main" id="{44626F9D-9C0F-7B4B-9A90-1457FE707C1A}"/>
              </a:ext>
            </a:extLst>
          </p:cNvPr>
          <p:cNvSpPr/>
          <p:nvPr/>
        </p:nvSpPr>
        <p:spPr>
          <a:xfrm>
            <a:off x="2530124" y="2506641"/>
            <a:ext cx="295261" cy="295261"/>
          </a:xfrm>
          <a:prstGeom prst="ellipse">
            <a:avLst/>
          </a:prstGeom>
          <a:solidFill>
            <a:srgbClr val="FFEE9B"/>
          </a:soli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925" b="1" dirty="0">
                <a:solidFill>
                  <a:sysClr val="windowText" lastClr="000000"/>
                </a:solidFill>
                <a:latin typeface="Linux Biolinum" panose="02000503000000000000" pitchFamily="2" charset="0"/>
                <a:ea typeface="Linux Biolinum" panose="02000503000000000000" pitchFamily="2" charset="0"/>
                <a:cs typeface="Linux Biolinum" panose="02000503000000000000" pitchFamily="2" charset="0"/>
              </a:rPr>
              <a:t>1</a:t>
            </a:r>
          </a:p>
        </p:txBody>
      </p:sp>
      <p:sp>
        <p:nvSpPr>
          <p:cNvPr id="17" name="Oval 16" descr=" 12">
            <a:extLst>
              <a:ext uri="{FF2B5EF4-FFF2-40B4-BE49-F238E27FC236}">
                <a16:creationId xmlns:a16="http://schemas.microsoft.com/office/drawing/2014/main" id="{91DB47DB-6E5B-244C-8CCE-74080A287FD4}"/>
              </a:ext>
            </a:extLst>
          </p:cNvPr>
          <p:cNvSpPr/>
          <p:nvPr/>
        </p:nvSpPr>
        <p:spPr>
          <a:xfrm>
            <a:off x="4155487" y="2506641"/>
            <a:ext cx="295261" cy="295261"/>
          </a:xfrm>
          <a:prstGeom prst="ellipse">
            <a:avLst/>
          </a:prstGeom>
          <a:solidFill>
            <a:srgbClr val="FFEE9B"/>
          </a:soli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925" b="1" dirty="0">
                <a:solidFill>
                  <a:sysClr val="windowText" lastClr="000000"/>
                </a:solidFill>
                <a:latin typeface="Linux Biolinum" panose="02000503000000000000" pitchFamily="2" charset="0"/>
                <a:ea typeface="Linux Biolinum" panose="02000503000000000000" pitchFamily="2" charset="0"/>
                <a:cs typeface="Linux Biolinum" panose="02000503000000000000" pitchFamily="2" charset="0"/>
              </a:rPr>
              <a:t>2</a:t>
            </a:r>
          </a:p>
        </p:txBody>
      </p:sp>
      <p:sp>
        <p:nvSpPr>
          <p:cNvPr id="20" name="Oval 19" descr=" 13">
            <a:extLst>
              <a:ext uri="{FF2B5EF4-FFF2-40B4-BE49-F238E27FC236}">
                <a16:creationId xmlns:a16="http://schemas.microsoft.com/office/drawing/2014/main" id="{05660958-BE00-B147-862F-ACF7584D2346}"/>
              </a:ext>
            </a:extLst>
          </p:cNvPr>
          <p:cNvSpPr/>
          <p:nvPr/>
        </p:nvSpPr>
        <p:spPr>
          <a:xfrm>
            <a:off x="5780850" y="2506642"/>
            <a:ext cx="295261" cy="295261"/>
          </a:xfrm>
          <a:prstGeom prst="ellipse">
            <a:avLst/>
          </a:prstGeom>
          <a:solidFill>
            <a:srgbClr val="FFEE9B"/>
          </a:solidFill>
          <a:ln w="1905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925" b="1" dirty="0">
                <a:solidFill>
                  <a:sysClr val="windowText" lastClr="000000"/>
                </a:solidFill>
                <a:latin typeface="Linux Biolinum" panose="02000503000000000000" pitchFamily="2" charset="0"/>
                <a:ea typeface="Linux Biolinum" panose="02000503000000000000" pitchFamily="2" charset="0"/>
                <a:cs typeface="Linux Biolinum" panose="02000503000000000000" pitchFamily="2" charset="0"/>
              </a:rPr>
              <a:t>3</a:t>
            </a:r>
          </a:p>
        </p:txBody>
      </p:sp>
      <p:cxnSp>
        <p:nvCxnSpPr>
          <p:cNvPr id="13" name="Straight Arrow Connector 12" descr=" 18">
            <a:extLst>
              <a:ext uri="{FF2B5EF4-FFF2-40B4-BE49-F238E27FC236}">
                <a16:creationId xmlns:a16="http://schemas.microsoft.com/office/drawing/2014/main" id="{71B12DFF-7804-8F4A-8C65-7CC03788C519}"/>
              </a:ext>
            </a:extLst>
          </p:cNvPr>
          <p:cNvCxnSpPr>
            <a:cxnSpLocks/>
          </p:cNvCxnSpPr>
          <p:nvPr/>
        </p:nvCxnSpPr>
        <p:spPr>
          <a:xfrm flipV="1">
            <a:off x="1804683" y="3078172"/>
            <a:ext cx="804044" cy="227376"/>
          </a:xfrm>
          <a:prstGeom prst="straightConnector1">
            <a:avLst/>
          </a:prstGeom>
          <a:ln>
            <a:tailEnd type="stealth" w="lg" len="lg"/>
          </a:ln>
        </p:spPr>
        <p:style>
          <a:lnRef idx="1">
            <a:schemeClr val="accent2"/>
          </a:lnRef>
          <a:fillRef idx="0">
            <a:schemeClr val="accent2"/>
          </a:fillRef>
          <a:effectRef idx="0">
            <a:schemeClr val="accent2"/>
          </a:effectRef>
          <a:fontRef idx="minor">
            <a:schemeClr val="tx1"/>
          </a:fontRef>
        </p:style>
      </p:cxnSp>
      <p:cxnSp>
        <p:nvCxnSpPr>
          <p:cNvPr id="16" name="Straight Arrow Connector 15" descr=" 24">
            <a:extLst>
              <a:ext uri="{FF2B5EF4-FFF2-40B4-BE49-F238E27FC236}">
                <a16:creationId xmlns:a16="http://schemas.microsoft.com/office/drawing/2014/main" id="{299CB56A-3D3E-6246-9F52-617D43BAE9BA}"/>
              </a:ext>
            </a:extLst>
          </p:cNvPr>
          <p:cNvCxnSpPr>
            <a:cxnSpLocks/>
          </p:cNvCxnSpPr>
          <p:nvPr/>
        </p:nvCxnSpPr>
        <p:spPr>
          <a:xfrm>
            <a:off x="3708720" y="2983003"/>
            <a:ext cx="593672" cy="0"/>
          </a:xfrm>
          <a:prstGeom prst="straightConnector1">
            <a:avLst/>
          </a:prstGeom>
          <a:ln>
            <a:tailEnd type="stealth" w="lg" len="lg"/>
          </a:ln>
        </p:spPr>
        <p:style>
          <a:lnRef idx="1">
            <a:schemeClr val="accent2"/>
          </a:lnRef>
          <a:fillRef idx="0">
            <a:schemeClr val="accent2"/>
          </a:fillRef>
          <a:effectRef idx="0">
            <a:schemeClr val="accent2"/>
          </a:effectRef>
          <a:fontRef idx="minor">
            <a:schemeClr val="tx1"/>
          </a:fontRef>
        </p:style>
      </p:cxnSp>
      <p:cxnSp>
        <p:nvCxnSpPr>
          <p:cNvPr id="19" name="Straight Arrow Connector 18" descr=" 27">
            <a:extLst>
              <a:ext uri="{FF2B5EF4-FFF2-40B4-BE49-F238E27FC236}">
                <a16:creationId xmlns:a16="http://schemas.microsoft.com/office/drawing/2014/main" id="{4414FB88-BD68-4A4A-A6BE-C44F264A45B4}"/>
              </a:ext>
            </a:extLst>
          </p:cNvPr>
          <p:cNvCxnSpPr>
            <a:cxnSpLocks/>
          </p:cNvCxnSpPr>
          <p:nvPr/>
        </p:nvCxnSpPr>
        <p:spPr>
          <a:xfrm flipV="1">
            <a:off x="5341545" y="2983002"/>
            <a:ext cx="586938" cy="1"/>
          </a:xfrm>
          <a:prstGeom prst="straightConnector1">
            <a:avLst/>
          </a:prstGeom>
          <a:ln>
            <a:tailEnd type="stealth" w="lg" len="lg"/>
          </a:ln>
        </p:spPr>
        <p:style>
          <a:lnRef idx="1">
            <a:schemeClr val="accent2"/>
          </a:lnRef>
          <a:fillRef idx="0">
            <a:schemeClr val="accent2"/>
          </a:fillRef>
          <a:effectRef idx="0">
            <a:schemeClr val="accent2"/>
          </a:effectRef>
          <a:fontRef idx="minor">
            <a:schemeClr val="tx1"/>
          </a:fontRef>
        </p:style>
      </p:cxnSp>
      <p:cxnSp>
        <p:nvCxnSpPr>
          <p:cNvPr id="22" name="Straight Arrow Connector 21" descr=" 33">
            <a:extLst>
              <a:ext uri="{FF2B5EF4-FFF2-40B4-BE49-F238E27FC236}">
                <a16:creationId xmlns:a16="http://schemas.microsoft.com/office/drawing/2014/main" id="{6282047D-2802-3B43-91F0-3A79BB5FBCB6}"/>
              </a:ext>
            </a:extLst>
          </p:cNvPr>
          <p:cNvCxnSpPr>
            <a:cxnSpLocks/>
            <a:endCxn id="23" idx="2"/>
          </p:cNvCxnSpPr>
          <p:nvPr/>
        </p:nvCxnSpPr>
        <p:spPr>
          <a:xfrm>
            <a:off x="6967636" y="2983002"/>
            <a:ext cx="708155" cy="4390"/>
          </a:xfrm>
          <a:prstGeom prst="straightConnector1">
            <a:avLst/>
          </a:prstGeom>
          <a:ln>
            <a:tailEnd type="stealth" w="lg" len="lg"/>
          </a:ln>
        </p:spPr>
        <p:style>
          <a:lnRef idx="1">
            <a:schemeClr val="accent2"/>
          </a:lnRef>
          <a:fillRef idx="0">
            <a:schemeClr val="accent2"/>
          </a:fillRef>
          <a:effectRef idx="0">
            <a:schemeClr val="accent2"/>
          </a:effectRef>
          <a:fontRef idx="minor">
            <a:schemeClr val="tx1"/>
          </a:fontRef>
        </p:style>
      </p:cxnSp>
      <p:sp>
        <p:nvSpPr>
          <p:cNvPr id="23" name="Cube 22" descr=" 34">
            <a:extLst>
              <a:ext uri="{FF2B5EF4-FFF2-40B4-BE49-F238E27FC236}">
                <a16:creationId xmlns:a16="http://schemas.microsoft.com/office/drawing/2014/main" id="{BA2D7AB3-6F90-5443-82D7-D4FB502BDC9F}"/>
              </a:ext>
            </a:extLst>
          </p:cNvPr>
          <p:cNvSpPr/>
          <p:nvPr/>
        </p:nvSpPr>
        <p:spPr>
          <a:xfrm>
            <a:off x="7675791" y="2581304"/>
            <a:ext cx="779930" cy="649741"/>
          </a:xfrm>
          <a:prstGeom prst="cube">
            <a:avLst/>
          </a:prstGeom>
          <a:solidFill>
            <a:srgbClr val="FFEE9B"/>
          </a:solidFill>
          <a:ln w="12700">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600" dirty="0">
                <a:solidFill>
                  <a:schemeClr val="dk1"/>
                </a:solidFill>
                <a:latin typeface="Barlow"/>
                <a:cs typeface="Arial"/>
              </a:rPr>
              <a:t>JAR</a:t>
            </a:r>
          </a:p>
        </p:txBody>
      </p:sp>
      <p:sp>
        <p:nvSpPr>
          <p:cNvPr id="9" name="Rectangle 8" descr=" 35">
            <a:extLst>
              <a:ext uri="{FF2B5EF4-FFF2-40B4-BE49-F238E27FC236}">
                <a16:creationId xmlns:a16="http://schemas.microsoft.com/office/drawing/2014/main" id="{C548FA23-A59C-654C-AA9E-AFD6F7E8FC7E}"/>
              </a:ext>
            </a:extLst>
          </p:cNvPr>
          <p:cNvSpPr/>
          <p:nvPr/>
        </p:nvSpPr>
        <p:spPr>
          <a:xfrm>
            <a:off x="688278" y="1948369"/>
            <a:ext cx="1039153" cy="338554"/>
          </a:xfrm>
          <a:prstGeom prst="rect">
            <a:avLst/>
          </a:prstGeom>
        </p:spPr>
        <p:txBody>
          <a:bodyPr wrap="square">
            <a:spAutoFit/>
          </a:bodyPr>
          <a:lstStyle/>
          <a:p>
            <a:pPr algn="ctr"/>
            <a:r>
              <a:rPr lang="en-GB" sz="1600" b="1" dirty="0">
                <a:solidFill>
                  <a:schemeClr val="bg1"/>
                </a:solidFill>
                <a:latin typeface="Barlow"/>
              </a:rPr>
              <a:t>Input</a:t>
            </a:r>
            <a:endParaRPr lang="en-SE" sz="1600" b="1" dirty="0">
              <a:solidFill>
                <a:schemeClr val="bg1"/>
              </a:solidFill>
              <a:latin typeface="Barlow"/>
            </a:endParaRPr>
          </a:p>
        </p:txBody>
      </p:sp>
      <p:sp>
        <p:nvSpPr>
          <p:cNvPr id="24" name="Rectangle 23" descr=" 36">
            <a:extLst>
              <a:ext uri="{FF2B5EF4-FFF2-40B4-BE49-F238E27FC236}">
                <a16:creationId xmlns:a16="http://schemas.microsoft.com/office/drawing/2014/main" id="{58D736B4-8D8D-DA43-A4D4-3B3EA38C6553}"/>
              </a:ext>
            </a:extLst>
          </p:cNvPr>
          <p:cNvSpPr/>
          <p:nvPr/>
        </p:nvSpPr>
        <p:spPr>
          <a:xfrm>
            <a:off x="7480227" y="2101986"/>
            <a:ext cx="1171058" cy="338554"/>
          </a:xfrm>
          <a:prstGeom prst="rect">
            <a:avLst/>
          </a:prstGeom>
        </p:spPr>
        <p:txBody>
          <a:bodyPr wrap="square">
            <a:spAutoFit/>
          </a:bodyPr>
          <a:lstStyle/>
          <a:p>
            <a:pPr algn="ctr"/>
            <a:r>
              <a:rPr lang="en-GB" sz="1600" b="1" dirty="0">
                <a:solidFill>
                  <a:schemeClr val="bg1"/>
                </a:solidFill>
                <a:latin typeface="Barlow"/>
              </a:rPr>
              <a:t>Output</a:t>
            </a:r>
            <a:endParaRPr lang="en-SE" sz="1600" b="1" dirty="0">
              <a:solidFill>
                <a:schemeClr val="bg1"/>
              </a:solidFill>
              <a:latin typeface="Barlow"/>
            </a:endParaRPr>
          </a:p>
        </p:txBody>
      </p:sp>
      <p:sp>
        <p:nvSpPr>
          <p:cNvPr id="37" name="Rectangle 36" descr=" 37">
            <a:extLst>
              <a:ext uri="{FF2B5EF4-FFF2-40B4-BE49-F238E27FC236}">
                <a16:creationId xmlns:a16="http://schemas.microsoft.com/office/drawing/2014/main" id="{3DFCCA3D-0C37-2548-9150-DFC1165F9067}"/>
              </a:ext>
            </a:extLst>
          </p:cNvPr>
          <p:cNvSpPr/>
          <p:nvPr/>
        </p:nvSpPr>
        <p:spPr>
          <a:xfrm>
            <a:off x="6383516" y="3390552"/>
            <a:ext cx="1171058" cy="307777"/>
          </a:xfrm>
          <a:prstGeom prst="rect">
            <a:avLst/>
          </a:prstGeom>
        </p:spPr>
        <p:txBody>
          <a:bodyPr wrap="square">
            <a:spAutoFit/>
          </a:bodyPr>
          <a:lstStyle/>
          <a:p>
            <a:pPr algn="ctr"/>
            <a:r>
              <a:rPr lang="en-GB" dirty="0">
                <a:solidFill>
                  <a:schemeClr val="tx1"/>
                </a:solidFill>
                <a:latin typeface="Barlow"/>
              </a:rPr>
              <a:t>JDBL</a:t>
            </a:r>
            <a:endParaRPr lang="en-SE" dirty="0">
              <a:solidFill>
                <a:schemeClr val="tx1"/>
              </a:solidFill>
              <a:latin typeface="Barlow"/>
            </a:endParaRPr>
          </a:p>
        </p:txBody>
      </p:sp>
      <p:sp>
        <p:nvSpPr>
          <p:cNvPr id="28" name="Google Shape;110;p2">
            <a:extLst>
              <a:ext uri="{FF2B5EF4-FFF2-40B4-BE49-F238E27FC236}">
                <a16:creationId xmlns:a16="http://schemas.microsoft.com/office/drawing/2014/main" id="{A7DD7DFC-D536-D553-1A81-76D30C476FB4}"/>
              </a:ext>
            </a:extLst>
          </p:cNvPr>
          <p:cNvSpPr txBox="1"/>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Debloating with JDBL</a:t>
            </a:r>
            <a:endParaRPr dirty="0">
              <a:sym typeface="Roboto Medium"/>
            </a:endParaRPr>
          </a:p>
        </p:txBody>
      </p:sp>
      <p:sp>
        <p:nvSpPr>
          <p:cNvPr id="2" name="Google Shape;101;p2">
            <a:extLst>
              <a:ext uri="{FF2B5EF4-FFF2-40B4-BE49-F238E27FC236}">
                <a16:creationId xmlns:a16="http://schemas.microsoft.com/office/drawing/2014/main" id="{F1C1C01A-AD7B-2046-20AC-3F21A1F9490C}"/>
              </a:ext>
            </a:extLst>
          </p:cNvPr>
          <p:cNvSpPr txBox="1">
            <a:spLocks/>
          </p:cNvSpPr>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lt2"/>
                </a:solidFill>
                <a:latin typeface="Rasa"/>
                <a:ea typeface="Rasa"/>
                <a:cs typeface="Rasa"/>
                <a:sym typeface="Rasa"/>
              </a:defRPr>
            </a:lvl9pPr>
          </a:lstStyle>
          <a:p>
            <a:fld id="{00000000-1234-1234-1234-123412341234}" type="slidenum">
              <a:rPr lang="en-GB" kern="1200" spc="-1" smtClean="0">
                <a:solidFill>
                  <a:srgbClr val="847F7F"/>
                </a:solidFill>
                <a:latin typeface="BITSTREAM VERA SANS MONO"/>
                <a:ea typeface="Palatino"/>
                <a:cs typeface="+mn-cs"/>
              </a:rPr>
              <a:pPr/>
              <a:t>81</a:t>
            </a:fld>
            <a:endParaRPr lang="en-GB" kern="1200" spc="-1" dirty="0">
              <a:solidFill>
                <a:srgbClr val="847F7F"/>
              </a:solidFill>
              <a:latin typeface="BITSTREAM VERA SANS MONO"/>
              <a:ea typeface="Palatino"/>
              <a:cs typeface="+mn-cs"/>
            </a:endParaRPr>
          </a:p>
        </p:txBody>
      </p:sp>
    </p:spTree>
    <p:extLst>
      <p:ext uri="{BB962C8B-B14F-4D97-AF65-F5344CB8AC3E}">
        <p14:creationId xmlns:p14="http://schemas.microsoft.com/office/powerpoint/2010/main" val="90101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500"/>
                                        <p:tgtEl>
                                          <p:spTgt spid="37"/>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dissolve">
                                      <p:cBhvr>
                                        <p:cTn id="49" dur="500"/>
                                        <p:tgtEl>
                                          <p:spTgt spid="1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ssolve">
                                      <p:cBhvr>
                                        <p:cTn id="52" dur="500"/>
                                        <p:tgtEl>
                                          <p:spTgt spid="20"/>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dissolv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dissolve">
                                      <p:cBhvr>
                                        <p:cTn id="60" dur="500"/>
                                        <p:tgtEl>
                                          <p:spTgt spid="22"/>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dissolve">
                                      <p:cBhvr>
                                        <p:cTn id="63" dur="500"/>
                                        <p:tgtEl>
                                          <p:spTgt spid="2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dissolv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5" grpId="0" animBg="1"/>
      <p:bldP spid="18" grpId="0" animBg="1"/>
      <p:bldP spid="21" grpId="0" animBg="1"/>
      <p:bldP spid="14" grpId="0" animBg="1"/>
      <p:bldP spid="17" grpId="0" animBg="1"/>
      <p:bldP spid="20" grpId="0" animBg="1"/>
      <p:bldP spid="23" grpId="0" animBg="1"/>
      <p:bldP spid="9" grpId="0"/>
      <p:bldP spid="24" grpId="0"/>
      <p:bldP spid="37"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10" name="Google Shape;110;p2"/>
          <p:cNvSpPr txBox="1"/>
          <p:nvPr/>
        </p:nvSpPr>
        <p:spPr>
          <a:xfrm>
            <a:off x="282758" y="244996"/>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Experiment (debloating libraries)</a:t>
            </a:r>
            <a:endParaRPr dirty="0">
              <a:sym typeface="Roboto Medium"/>
            </a:endParaRPr>
          </a:p>
        </p:txBody>
      </p:sp>
      <p:sp>
        <p:nvSpPr>
          <p:cNvPr id="20" name="Google Shape;470;p14">
            <a:extLst>
              <a:ext uri="{FF2B5EF4-FFF2-40B4-BE49-F238E27FC236}">
                <a16:creationId xmlns:a16="http://schemas.microsoft.com/office/drawing/2014/main" id="{B26476C5-893B-F04C-D4C4-A7467A426222}"/>
              </a:ext>
            </a:extLst>
          </p:cNvPr>
          <p:cNvSpPr/>
          <p:nvPr/>
        </p:nvSpPr>
        <p:spPr>
          <a:xfrm>
            <a:off x="5991362" y="5626731"/>
            <a:ext cx="153788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b="1">
                <a:solidFill>
                  <a:schemeClr val="lt1"/>
                </a:solidFill>
                <a:latin typeface="Arial"/>
                <a:ea typeface="Arial"/>
                <a:cs typeface="Arial"/>
                <a:sym typeface="Arial"/>
              </a:rPr>
              <a:t>500 single-module Java Maven projects</a:t>
            </a:r>
            <a:endParaRPr sz="1050" b="1">
              <a:solidFill>
                <a:schemeClr val="lt1"/>
              </a:solidFill>
              <a:latin typeface="Arial"/>
              <a:ea typeface="Arial"/>
              <a:cs typeface="Arial"/>
              <a:sym typeface="Arial"/>
            </a:endParaRPr>
          </a:p>
        </p:txBody>
      </p:sp>
      <p:sp>
        <p:nvSpPr>
          <p:cNvPr id="21" name="Google Shape;471;p14">
            <a:extLst>
              <a:ext uri="{FF2B5EF4-FFF2-40B4-BE49-F238E27FC236}">
                <a16:creationId xmlns:a16="http://schemas.microsoft.com/office/drawing/2014/main" id="{35D46C88-9470-D82C-DC8A-C83080853E57}"/>
              </a:ext>
            </a:extLst>
          </p:cNvPr>
          <p:cNvSpPr/>
          <p:nvPr/>
        </p:nvSpPr>
        <p:spPr>
          <a:xfrm>
            <a:off x="7704082" y="5630629"/>
            <a:ext cx="1343615"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b="1">
                <a:solidFill>
                  <a:schemeClr val="lt1"/>
                </a:solidFill>
                <a:latin typeface="Arial"/>
                <a:ea typeface="Arial"/>
                <a:cs typeface="Arial"/>
                <a:sym typeface="Arial"/>
              </a:rPr>
              <a:t>Commits on the POM files</a:t>
            </a:r>
            <a:endParaRPr sz="1050" b="1">
              <a:solidFill>
                <a:schemeClr val="lt1"/>
              </a:solidFill>
              <a:latin typeface="Arial"/>
              <a:ea typeface="Arial"/>
              <a:cs typeface="Arial"/>
              <a:sym typeface="Arial"/>
            </a:endParaRPr>
          </a:p>
        </p:txBody>
      </p:sp>
      <p:sp>
        <p:nvSpPr>
          <p:cNvPr id="29" name="Google Shape;479;p14">
            <a:extLst>
              <a:ext uri="{FF2B5EF4-FFF2-40B4-BE49-F238E27FC236}">
                <a16:creationId xmlns:a16="http://schemas.microsoft.com/office/drawing/2014/main" id="{25EE78AB-4BFC-B0D6-65C0-AD4E88A0CBF6}"/>
              </a:ext>
            </a:extLst>
          </p:cNvPr>
          <p:cNvSpPr/>
          <p:nvPr/>
        </p:nvSpPr>
        <p:spPr>
          <a:xfrm>
            <a:off x="1574034" y="2182173"/>
            <a:ext cx="1039153" cy="593974"/>
          </a:xfrm>
          <a:prstGeom prst="roundRect">
            <a:avLst>
              <a:gd name="adj" fmla="val 0"/>
            </a:avLst>
          </a:prstGeom>
          <a:solidFill>
            <a:srgbClr val="DDFACB"/>
          </a:solidFill>
          <a:ln w="12700" cap="flat" cmpd="sng">
            <a:solidFill>
              <a:srgbClr val="0C0C0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tx1"/>
                </a:solidFill>
                <a:latin typeface="Barlow" pitchFamily="2" charset="77"/>
              </a:rPr>
              <a:t>Build</a:t>
            </a:r>
          </a:p>
          <a:p>
            <a:pPr marL="0" marR="0" lvl="0" indent="0" algn="ctr" rtl="0">
              <a:spcBef>
                <a:spcPts val="0"/>
              </a:spcBef>
              <a:spcAft>
                <a:spcPts val="0"/>
              </a:spcAft>
              <a:buNone/>
            </a:pPr>
            <a:r>
              <a:rPr lang="en-US" dirty="0">
                <a:solidFill>
                  <a:schemeClr val="tx1"/>
                </a:solidFill>
                <a:latin typeface="Barlow" pitchFamily="2" charset="77"/>
              </a:rPr>
              <a:t>success?</a:t>
            </a:r>
            <a:endParaRPr dirty="0">
              <a:solidFill>
                <a:schemeClr val="tx1"/>
              </a:solidFill>
              <a:latin typeface="Barlow" pitchFamily="2" charset="77"/>
              <a:sym typeface="Arial"/>
            </a:endParaRPr>
          </a:p>
        </p:txBody>
      </p:sp>
      <p:cxnSp>
        <p:nvCxnSpPr>
          <p:cNvPr id="35" name="Google Shape;485;p14">
            <a:extLst>
              <a:ext uri="{FF2B5EF4-FFF2-40B4-BE49-F238E27FC236}">
                <a16:creationId xmlns:a16="http://schemas.microsoft.com/office/drawing/2014/main" id="{A3C20476-3830-9C95-027E-8CABE9E1138F}"/>
              </a:ext>
            </a:extLst>
          </p:cNvPr>
          <p:cNvCxnSpPr>
            <a:cxnSpLocks/>
            <a:stCxn id="72" idx="6"/>
            <a:endCxn id="29" idx="1"/>
          </p:cNvCxnSpPr>
          <p:nvPr/>
        </p:nvCxnSpPr>
        <p:spPr>
          <a:xfrm flipV="1">
            <a:off x="1172544" y="2479160"/>
            <a:ext cx="401490" cy="4008"/>
          </a:xfrm>
          <a:prstGeom prst="straightConnector1">
            <a:avLst/>
          </a:prstGeom>
          <a:noFill/>
          <a:ln w="12700" cap="flat" cmpd="sng">
            <a:solidFill>
              <a:schemeClr val="lt1"/>
            </a:solidFill>
            <a:prstDash val="solid"/>
            <a:miter lim="800000"/>
            <a:headEnd type="none" w="sm" len="sm"/>
            <a:tailEnd type="triangle" w="lg" len="lg"/>
          </a:ln>
        </p:spPr>
      </p:cxnSp>
      <p:sp>
        <p:nvSpPr>
          <p:cNvPr id="67" name="Google Shape;519;p14">
            <a:extLst>
              <a:ext uri="{FF2B5EF4-FFF2-40B4-BE49-F238E27FC236}">
                <a16:creationId xmlns:a16="http://schemas.microsoft.com/office/drawing/2014/main" id="{01CD630E-971B-555F-2E16-9643AA97896A}"/>
              </a:ext>
            </a:extLst>
          </p:cNvPr>
          <p:cNvSpPr/>
          <p:nvPr/>
        </p:nvSpPr>
        <p:spPr>
          <a:xfrm>
            <a:off x="130452" y="4768826"/>
            <a:ext cx="362471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rPr>
              <a:t>https://github.com/castor-software/</a:t>
            </a:r>
            <a:r>
              <a:rPr lang="en-GB" sz="1100" dirty="0" err="1">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rPr>
              <a:t>jdbl</a:t>
            </a:r>
            <a:r>
              <a:rPr lang="en-GB" sz="1100" dirty="0">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rPr>
              <a:t>-experiments</a:t>
            </a:r>
            <a:endParaRPr sz="1100" dirty="0">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endParaRPr>
          </a:p>
        </p:txBody>
      </p:sp>
      <p:sp>
        <p:nvSpPr>
          <p:cNvPr id="72" name="Oval 71">
            <a:extLst>
              <a:ext uri="{FF2B5EF4-FFF2-40B4-BE49-F238E27FC236}">
                <a16:creationId xmlns:a16="http://schemas.microsoft.com/office/drawing/2014/main" id="{828F8165-F172-9919-0467-46C9F685DB67}"/>
              </a:ext>
            </a:extLst>
          </p:cNvPr>
          <p:cNvSpPr/>
          <p:nvPr/>
        </p:nvSpPr>
        <p:spPr>
          <a:xfrm>
            <a:off x="495993" y="2144892"/>
            <a:ext cx="676551" cy="67655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P</a:t>
            </a:r>
          </a:p>
        </p:txBody>
      </p:sp>
      <p:sp>
        <p:nvSpPr>
          <p:cNvPr id="73" name="Oval 72">
            <a:extLst>
              <a:ext uri="{FF2B5EF4-FFF2-40B4-BE49-F238E27FC236}">
                <a16:creationId xmlns:a16="http://schemas.microsoft.com/office/drawing/2014/main" id="{9175F10F-7F91-06B5-5DB8-E35CDFC377DA}"/>
              </a:ext>
            </a:extLst>
          </p:cNvPr>
          <p:cNvSpPr/>
          <p:nvPr/>
        </p:nvSpPr>
        <p:spPr>
          <a:xfrm>
            <a:off x="3055543" y="2140927"/>
            <a:ext cx="676551" cy="67655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P’</a:t>
            </a:r>
          </a:p>
        </p:txBody>
      </p:sp>
      <p:sp>
        <p:nvSpPr>
          <p:cNvPr id="74" name="Google Shape;479;p14">
            <a:extLst>
              <a:ext uri="{FF2B5EF4-FFF2-40B4-BE49-F238E27FC236}">
                <a16:creationId xmlns:a16="http://schemas.microsoft.com/office/drawing/2014/main" id="{52E6E21F-87E0-B2AB-3587-9DFB24C76F98}"/>
              </a:ext>
            </a:extLst>
          </p:cNvPr>
          <p:cNvSpPr/>
          <p:nvPr/>
        </p:nvSpPr>
        <p:spPr>
          <a:xfrm>
            <a:off x="4095954" y="2175527"/>
            <a:ext cx="1039153" cy="593974"/>
          </a:xfrm>
          <a:prstGeom prst="roundRect">
            <a:avLst>
              <a:gd name="adj" fmla="val 0"/>
            </a:avLst>
          </a:prstGeom>
          <a:solidFill>
            <a:srgbClr val="DDFACB"/>
          </a:solidFill>
          <a:ln w="12700" cap="flat" cmpd="sng">
            <a:solidFill>
              <a:srgbClr val="0C0C0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tx1"/>
                </a:solidFill>
                <a:latin typeface="Barlow" pitchFamily="2" charset="77"/>
              </a:rPr>
              <a:t>JAR</a:t>
            </a:r>
          </a:p>
          <a:p>
            <a:pPr marL="0" marR="0" lvl="0" indent="0" algn="ctr" rtl="0">
              <a:spcBef>
                <a:spcPts val="0"/>
              </a:spcBef>
              <a:spcAft>
                <a:spcPts val="0"/>
              </a:spcAft>
              <a:buNone/>
            </a:pPr>
            <a:r>
              <a:rPr lang="en-US" dirty="0">
                <a:solidFill>
                  <a:schemeClr val="tx1"/>
                </a:solidFill>
                <a:latin typeface="Barlow" pitchFamily="2" charset="77"/>
              </a:rPr>
              <a:t>exists?</a:t>
            </a:r>
            <a:endParaRPr dirty="0">
              <a:solidFill>
                <a:schemeClr val="tx1"/>
              </a:solidFill>
              <a:latin typeface="Barlow" pitchFamily="2" charset="77"/>
              <a:sym typeface="Arial"/>
            </a:endParaRPr>
          </a:p>
        </p:txBody>
      </p:sp>
      <p:sp>
        <p:nvSpPr>
          <p:cNvPr id="75" name="Oval 74">
            <a:extLst>
              <a:ext uri="{FF2B5EF4-FFF2-40B4-BE49-F238E27FC236}">
                <a16:creationId xmlns:a16="http://schemas.microsoft.com/office/drawing/2014/main" id="{6901ED4E-E8D9-378B-52C7-FD63220DCAB7}"/>
              </a:ext>
            </a:extLst>
          </p:cNvPr>
          <p:cNvSpPr/>
          <p:nvPr/>
        </p:nvSpPr>
        <p:spPr>
          <a:xfrm>
            <a:off x="5538346" y="2143947"/>
            <a:ext cx="676551" cy="67655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P’</a:t>
            </a:r>
          </a:p>
        </p:txBody>
      </p:sp>
      <p:sp>
        <p:nvSpPr>
          <p:cNvPr id="76" name="Google Shape;479;p14">
            <a:extLst>
              <a:ext uri="{FF2B5EF4-FFF2-40B4-BE49-F238E27FC236}">
                <a16:creationId xmlns:a16="http://schemas.microsoft.com/office/drawing/2014/main" id="{151CB2F0-B5F4-FE04-D184-05158D0B270E}"/>
              </a:ext>
            </a:extLst>
          </p:cNvPr>
          <p:cNvSpPr/>
          <p:nvPr/>
        </p:nvSpPr>
        <p:spPr>
          <a:xfrm>
            <a:off x="6556839" y="2185743"/>
            <a:ext cx="1039153" cy="593974"/>
          </a:xfrm>
          <a:prstGeom prst="roundRect">
            <a:avLst>
              <a:gd name="adj" fmla="val 0"/>
            </a:avLst>
          </a:prstGeom>
          <a:solidFill>
            <a:srgbClr val="DDFACB"/>
          </a:solidFill>
          <a:ln w="12700" cap="flat" cmpd="sng">
            <a:solidFill>
              <a:srgbClr val="0C0C0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tx1"/>
                </a:solidFill>
                <a:latin typeface="Barlow" pitchFamily="2" charset="77"/>
              </a:rPr>
              <a:t>Test suite</a:t>
            </a:r>
          </a:p>
          <a:p>
            <a:pPr marL="0" marR="0" lvl="0" indent="0" algn="ctr" rtl="0">
              <a:spcBef>
                <a:spcPts val="0"/>
              </a:spcBef>
              <a:spcAft>
                <a:spcPts val="0"/>
              </a:spcAft>
              <a:buNone/>
            </a:pPr>
            <a:r>
              <a:rPr lang="en-US" dirty="0">
                <a:solidFill>
                  <a:schemeClr val="tx1"/>
                </a:solidFill>
                <a:latin typeface="Barlow" pitchFamily="2" charset="77"/>
              </a:rPr>
              <a:t>pass?</a:t>
            </a:r>
            <a:endParaRPr dirty="0">
              <a:solidFill>
                <a:schemeClr val="tx1"/>
              </a:solidFill>
              <a:latin typeface="Barlow" pitchFamily="2" charset="77"/>
              <a:sym typeface="Arial"/>
            </a:endParaRPr>
          </a:p>
        </p:txBody>
      </p:sp>
      <p:cxnSp>
        <p:nvCxnSpPr>
          <p:cNvPr id="79" name="Google Shape;485;p14">
            <a:extLst>
              <a:ext uri="{FF2B5EF4-FFF2-40B4-BE49-F238E27FC236}">
                <a16:creationId xmlns:a16="http://schemas.microsoft.com/office/drawing/2014/main" id="{9A380F95-E4EE-5AF5-1117-ACBC02C45E48}"/>
              </a:ext>
            </a:extLst>
          </p:cNvPr>
          <p:cNvCxnSpPr>
            <a:cxnSpLocks/>
            <a:stCxn id="29" idx="3"/>
            <a:endCxn id="73" idx="2"/>
          </p:cNvCxnSpPr>
          <p:nvPr/>
        </p:nvCxnSpPr>
        <p:spPr>
          <a:xfrm>
            <a:off x="2613187" y="2479160"/>
            <a:ext cx="442356" cy="43"/>
          </a:xfrm>
          <a:prstGeom prst="straightConnector1">
            <a:avLst/>
          </a:prstGeom>
          <a:noFill/>
          <a:ln w="12700" cap="flat" cmpd="sng">
            <a:solidFill>
              <a:schemeClr val="lt1"/>
            </a:solidFill>
            <a:prstDash val="solid"/>
            <a:miter lim="800000"/>
            <a:headEnd type="none" w="sm" len="sm"/>
            <a:tailEnd type="triangle" w="lg" len="lg"/>
          </a:ln>
        </p:spPr>
      </p:cxnSp>
      <p:cxnSp>
        <p:nvCxnSpPr>
          <p:cNvPr id="82" name="Google Shape;485;p14">
            <a:extLst>
              <a:ext uri="{FF2B5EF4-FFF2-40B4-BE49-F238E27FC236}">
                <a16:creationId xmlns:a16="http://schemas.microsoft.com/office/drawing/2014/main" id="{1BF2A9CF-744C-B869-D668-CE40F7A5CDCB}"/>
              </a:ext>
            </a:extLst>
          </p:cNvPr>
          <p:cNvCxnSpPr>
            <a:cxnSpLocks/>
            <a:stCxn id="73" idx="6"/>
            <a:endCxn id="74" idx="1"/>
          </p:cNvCxnSpPr>
          <p:nvPr/>
        </p:nvCxnSpPr>
        <p:spPr>
          <a:xfrm flipV="1">
            <a:off x="3732094" y="2472514"/>
            <a:ext cx="363860" cy="6689"/>
          </a:xfrm>
          <a:prstGeom prst="straightConnector1">
            <a:avLst/>
          </a:prstGeom>
          <a:noFill/>
          <a:ln w="12700" cap="flat" cmpd="sng">
            <a:solidFill>
              <a:schemeClr val="lt1"/>
            </a:solidFill>
            <a:prstDash val="solid"/>
            <a:miter lim="800000"/>
            <a:headEnd type="none" w="sm" len="sm"/>
            <a:tailEnd type="triangle" w="lg" len="lg"/>
          </a:ln>
        </p:spPr>
      </p:cxnSp>
      <p:cxnSp>
        <p:nvCxnSpPr>
          <p:cNvPr id="87" name="Google Shape;485;p14">
            <a:extLst>
              <a:ext uri="{FF2B5EF4-FFF2-40B4-BE49-F238E27FC236}">
                <a16:creationId xmlns:a16="http://schemas.microsoft.com/office/drawing/2014/main" id="{31806AB3-8270-1A10-58CF-6C29618FED32}"/>
              </a:ext>
            </a:extLst>
          </p:cNvPr>
          <p:cNvCxnSpPr>
            <a:cxnSpLocks/>
            <a:stCxn id="74" idx="3"/>
            <a:endCxn id="75" idx="2"/>
          </p:cNvCxnSpPr>
          <p:nvPr/>
        </p:nvCxnSpPr>
        <p:spPr>
          <a:xfrm>
            <a:off x="5135107" y="2472514"/>
            <a:ext cx="403239" cy="9709"/>
          </a:xfrm>
          <a:prstGeom prst="straightConnector1">
            <a:avLst/>
          </a:prstGeom>
          <a:noFill/>
          <a:ln w="12700" cap="flat" cmpd="sng">
            <a:solidFill>
              <a:schemeClr val="lt1"/>
            </a:solidFill>
            <a:prstDash val="solid"/>
            <a:miter lim="800000"/>
            <a:headEnd type="none" w="sm" len="sm"/>
            <a:tailEnd type="triangle" w="lg" len="lg"/>
          </a:ln>
        </p:spPr>
      </p:cxnSp>
      <p:cxnSp>
        <p:nvCxnSpPr>
          <p:cNvPr id="90" name="Google Shape;485;p14">
            <a:extLst>
              <a:ext uri="{FF2B5EF4-FFF2-40B4-BE49-F238E27FC236}">
                <a16:creationId xmlns:a16="http://schemas.microsoft.com/office/drawing/2014/main" id="{3CE74768-43ED-1827-F5F8-1E66E7374770}"/>
              </a:ext>
            </a:extLst>
          </p:cNvPr>
          <p:cNvCxnSpPr>
            <a:cxnSpLocks/>
            <a:stCxn id="75" idx="6"/>
            <a:endCxn id="76" idx="1"/>
          </p:cNvCxnSpPr>
          <p:nvPr/>
        </p:nvCxnSpPr>
        <p:spPr>
          <a:xfrm>
            <a:off x="6214897" y="2482223"/>
            <a:ext cx="341942" cy="507"/>
          </a:xfrm>
          <a:prstGeom prst="straightConnector1">
            <a:avLst/>
          </a:prstGeom>
          <a:noFill/>
          <a:ln w="12700" cap="flat" cmpd="sng">
            <a:solidFill>
              <a:schemeClr val="lt1"/>
            </a:solidFill>
            <a:prstDash val="solid"/>
            <a:miter lim="800000"/>
            <a:headEnd type="none" w="sm" len="sm"/>
            <a:tailEnd type="triangle" w="lg" len="lg"/>
          </a:ln>
        </p:spPr>
      </p:cxnSp>
      <p:cxnSp>
        <p:nvCxnSpPr>
          <p:cNvPr id="93" name="Google Shape;485;p14">
            <a:extLst>
              <a:ext uri="{FF2B5EF4-FFF2-40B4-BE49-F238E27FC236}">
                <a16:creationId xmlns:a16="http://schemas.microsoft.com/office/drawing/2014/main" id="{3B39B943-199E-C175-6C96-7C199474CB89}"/>
              </a:ext>
            </a:extLst>
          </p:cNvPr>
          <p:cNvCxnSpPr>
            <a:cxnSpLocks/>
          </p:cNvCxnSpPr>
          <p:nvPr/>
        </p:nvCxnSpPr>
        <p:spPr>
          <a:xfrm>
            <a:off x="7576675" y="2472514"/>
            <a:ext cx="581785" cy="0"/>
          </a:xfrm>
          <a:prstGeom prst="straightConnector1">
            <a:avLst/>
          </a:prstGeom>
          <a:noFill/>
          <a:ln w="12700" cap="flat" cmpd="sng">
            <a:solidFill>
              <a:schemeClr val="lt1"/>
            </a:solidFill>
            <a:prstDash val="solid"/>
            <a:miter lim="800000"/>
            <a:headEnd type="none" w="sm" len="sm"/>
            <a:tailEnd type="triangle" w="lg" len="lg"/>
          </a:ln>
        </p:spPr>
      </p:cxnSp>
      <p:cxnSp>
        <p:nvCxnSpPr>
          <p:cNvPr id="96" name="Google Shape;485;p14">
            <a:extLst>
              <a:ext uri="{FF2B5EF4-FFF2-40B4-BE49-F238E27FC236}">
                <a16:creationId xmlns:a16="http://schemas.microsoft.com/office/drawing/2014/main" id="{DA7E0BD5-857F-9F2E-4CDF-E33D22CBEDF3}"/>
              </a:ext>
            </a:extLst>
          </p:cNvPr>
          <p:cNvCxnSpPr>
            <a:cxnSpLocks/>
          </p:cNvCxnSpPr>
          <p:nvPr/>
        </p:nvCxnSpPr>
        <p:spPr>
          <a:xfrm>
            <a:off x="7076415" y="2769501"/>
            <a:ext cx="0" cy="593358"/>
          </a:xfrm>
          <a:prstGeom prst="straightConnector1">
            <a:avLst/>
          </a:prstGeom>
          <a:noFill/>
          <a:ln w="12700" cap="flat" cmpd="sng">
            <a:solidFill>
              <a:schemeClr val="lt1"/>
            </a:solidFill>
            <a:prstDash val="solid"/>
            <a:miter lim="800000"/>
            <a:headEnd type="none" w="sm" len="sm"/>
            <a:tailEnd type="triangle" w="lg" len="lg"/>
          </a:ln>
        </p:spPr>
      </p:cxnSp>
      <p:cxnSp>
        <p:nvCxnSpPr>
          <p:cNvPr id="98" name="Google Shape;485;p14">
            <a:extLst>
              <a:ext uri="{FF2B5EF4-FFF2-40B4-BE49-F238E27FC236}">
                <a16:creationId xmlns:a16="http://schemas.microsoft.com/office/drawing/2014/main" id="{82245CEB-6D14-7016-D61A-9A094B82182B}"/>
              </a:ext>
            </a:extLst>
          </p:cNvPr>
          <p:cNvCxnSpPr>
            <a:cxnSpLocks/>
            <a:stCxn id="74" idx="2"/>
          </p:cNvCxnSpPr>
          <p:nvPr/>
        </p:nvCxnSpPr>
        <p:spPr>
          <a:xfrm flipH="1">
            <a:off x="4615530" y="2769501"/>
            <a:ext cx="1" cy="593358"/>
          </a:xfrm>
          <a:prstGeom prst="straightConnector1">
            <a:avLst/>
          </a:prstGeom>
          <a:noFill/>
          <a:ln w="12700" cap="flat" cmpd="sng">
            <a:solidFill>
              <a:schemeClr val="lt1"/>
            </a:solidFill>
            <a:prstDash val="solid"/>
            <a:miter lim="800000"/>
            <a:headEnd type="none" w="sm" len="sm"/>
            <a:tailEnd type="triangle" w="lg" len="lg"/>
          </a:ln>
        </p:spPr>
      </p:cxnSp>
      <p:cxnSp>
        <p:nvCxnSpPr>
          <p:cNvPr id="100" name="Google Shape;485;p14">
            <a:extLst>
              <a:ext uri="{FF2B5EF4-FFF2-40B4-BE49-F238E27FC236}">
                <a16:creationId xmlns:a16="http://schemas.microsoft.com/office/drawing/2014/main" id="{E3FB59C0-73A2-8C45-1DF2-4B3554AE6E10}"/>
              </a:ext>
            </a:extLst>
          </p:cNvPr>
          <p:cNvCxnSpPr>
            <a:cxnSpLocks/>
          </p:cNvCxnSpPr>
          <p:nvPr/>
        </p:nvCxnSpPr>
        <p:spPr>
          <a:xfrm flipH="1">
            <a:off x="2060345" y="2769501"/>
            <a:ext cx="1" cy="593358"/>
          </a:xfrm>
          <a:prstGeom prst="straightConnector1">
            <a:avLst/>
          </a:prstGeom>
          <a:noFill/>
          <a:ln w="12700" cap="flat" cmpd="sng">
            <a:solidFill>
              <a:schemeClr val="lt1"/>
            </a:solidFill>
            <a:prstDash val="solid"/>
            <a:miter lim="800000"/>
            <a:headEnd type="none" w="sm" len="sm"/>
            <a:tailEnd type="triangle" w="lg" len="lg"/>
          </a:ln>
        </p:spPr>
      </p:cxnSp>
      <p:sp>
        <p:nvSpPr>
          <p:cNvPr id="103" name="Google Shape;471;p14">
            <a:extLst>
              <a:ext uri="{FF2B5EF4-FFF2-40B4-BE49-F238E27FC236}">
                <a16:creationId xmlns:a16="http://schemas.microsoft.com/office/drawing/2014/main" id="{C5FAF95A-01E2-54D4-AE0F-4F5FA2636F5A}"/>
              </a:ext>
            </a:extLst>
          </p:cNvPr>
          <p:cNvSpPr/>
          <p:nvPr/>
        </p:nvSpPr>
        <p:spPr>
          <a:xfrm>
            <a:off x="1421802" y="3425494"/>
            <a:ext cx="1343615" cy="4154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dirty="0">
                <a:solidFill>
                  <a:schemeClr val="lt1"/>
                </a:solidFill>
                <a:latin typeface="Barlow" pitchFamily="2" charset="77"/>
                <a:sym typeface="Arial"/>
              </a:rPr>
              <a:t>The project build fails</a:t>
            </a:r>
            <a:endParaRPr sz="1050" dirty="0">
              <a:solidFill>
                <a:schemeClr val="lt1"/>
              </a:solidFill>
              <a:latin typeface="Barlow" pitchFamily="2" charset="77"/>
              <a:sym typeface="Arial"/>
            </a:endParaRPr>
          </a:p>
        </p:txBody>
      </p:sp>
      <p:sp>
        <p:nvSpPr>
          <p:cNvPr id="104" name="Google Shape;471;p14">
            <a:extLst>
              <a:ext uri="{FF2B5EF4-FFF2-40B4-BE49-F238E27FC236}">
                <a16:creationId xmlns:a16="http://schemas.microsoft.com/office/drawing/2014/main" id="{8A8DAF42-2875-2A25-B226-51D88B293AAD}"/>
              </a:ext>
            </a:extLst>
          </p:cNvPr>
          <p:cNvSpPr/>
          <p:nvPr/>
        </p:nvSpPr>
        <p:spPr>
          <a:xfrm>
            <a:off x="3943722" y="3425494"/>
            <a:ext cx="1343615"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dirty="0">
                <a:solidFill>
                  <a:schemeClr val="lt1"/>
                </a:solidFill>
                <a:latin typeface="Barlow" pitchFamily="2" charset="77"/>
                <a:sym typeface="Arial"/>
              </a:rPr>
              <a:t>JDBL does not produces a debloated JAR</a:t>
            </a:r>
            <a:endParaRPr sz="1050" dirty="0">
              <a:solidFill>
                <a:schemeClr val="lt1"/>
              </a:solidFill>
              <a:latin typeface="Barlow" pitchFamily="2" charset="77"/>
              <a:sym typeface="Arial"/>
            </a:endParaRPr>
          </a:p>
        </p:txBody>
      </p:sp>
      <p:sp>
        <p:nvSpPr>
          <p:cNvPr id="105" name="Google Shape;471;p14">
            <a:extLst>
              <a:ext uri="{FF2B5EF4-FFF2-40B4-BE49-F238E27FC236}">
                <a16:creationId xmlns:a16="http://schemas.microsoft.com/office/drawing/2014/main" id="{4A465935-7ED0-E848-D7EB-EB8CDBD10353}"/>
              </a:ext>
            </a:extLst>
          </p:cNvPr>
          <p:cNvSpPr/>
          <p:nvPr/>
        </p:nvSpPr>
        <p:spPr>
          <a:xfrm>
            <a:off x="6434992" y="3387442"/>
            <a:ext cx="1343615"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dirty="0">
                <a:solidFill>
                  <a:schemeClr val="lt1"/>
                </a:solidFill>
                <a:latin typeface="Barlow" pitchFamily="2" charset="77"/>
                <a:sym typeface="Arial"/>
              </a:rPr>
              <a:t>Debloated artifact does not preserves the behaviour</a:t>
            </a:r>
            <a:endParaRPr sz="1050" dirty="0">
              <a:solidFill>
                <a:schemeClr val="lt1"/>
              </a:solidFill>
              <a:latin typeface="Barlow" pitchFamily="2" charset="77"/>
              <a:sym typeface="Arial"/>
            </a:endParaRPr>
          </a:p>
        </p:txBody>
      </p:sp>
      <p:pic>
        <p:nvPicPr>
          <p:cNvPr id="116" name="Picture 115">
            <a:extLst>
              <a:ext uri="{FF2B5EF4-FFF2-40B4-BE49-F238E27FC236}">
                <a16:creationId xmlns:a16="http://schemas.microsoft.com/office/drawing/2014/main" id="{4E0875A5-F043-140A-133F-51E4B0AD1DA5}"/>
              </a:ext>
            </a:extLst>
          </p:cNvPr>
          <p:cNvPicPr>
            <a:picLocks noChangeAspect="1"/>
          </p:cNvPicPr>
          <p:nvPr/>
        </p:nvPicPr>
        <p:blipFill>
          <a:blip r:embed="rId3"/>
          <a:stretch>
            <a:fillRect/>
          </a:stretch>
        </p:blipFill>
        <p:spPr>
          <a:xfrm>
            <a:off x="8198252" y="2269631"/>
            <a:ext cx="506516" cy="506516"/>
          </a:xfrm>
          <a:prstGeom prst="rect">
            <a:avLst/>
          </a:prstGeom>
        </p:spPr>
      </p:pic>
      <p:pic>
        <p:nvPicPr>
          <p:cNvPr id="118" name="Picture 117">
            <a:extLst>
              <a:ext uri="{FF2B5EF4-FFF2-40B4-BE49-F238E27FC236}">
                <a16:creationId xmlns:a16="http://schemas.microsoft.com/office/drawing/2014/main" id="{3891B289-7D20-BAC3-3EA1-AC48224C2C9D}"/>
              </a:ext>
            </a:extLst>
          </p:cNvPr>
          <p:cNvPicPr>
            <a:picLocks noChangeAspect="1"/>
          </p:cNvPicPr>
          <p:nvPr/>
        </p:nvPicPr>
        <p:blipFill rotWithShape="1">
          <a:blip r:embed="rId4"/>
          <a:srcRect l="57220"/>
          <a:stretch/>
        </p:blipFill>
        <p:spPr>
          <a:xfrm>
            <a:off x="1626739" y="3107639"/>
            <a:ext cx="239854" cy="252761"/>
          </a:xfrm>
          <a:prstGeom prst="rect">
            <a:avLst/>
          </a:prstGeom>
        </p:spPr>
      </p:pic>
      <p:pic>
        <p:nvPicPr>
          <p:cNvPr id="119" name="Picture 118">
            <a:extLst>
              <a:ext uri="{FF2B5EF4-FFF2-40B4-BE49-F238E27FC236}">
                <a16:creationId xmlns:a16="http://schemas.microsoft.com/office/drawing/2014/main" id="{84E058A4-BD73-E29D-6AF9-27AFCFC58F22}"/>
              </a:ext>
            </a:extLst>
          </p:cNvPr>
          <p:cNvPicPr>
            <a:picLocks noChangeAspect="1"/>
          </p:cNvPicPr>
          <p:nvPr/>
        </p:nvPicPr>
        <p:blipFill rotWithShape="1">
          <a:blip r:embed="rId4"/>
          <a:srcRect r="55202"/>
          <a:stretch/>
        </p:blipFill>
        <p:spPr>
          <a:xfrm>
            <a:off x="2755692" y="2150495"/>
            <a:ext cx="251167" cy="252761"/>
          </a:xfrm>
          <a:prstGeom prst="rect">
            <a:avLst/>
          </a:prstGeom>
        </p:spPr>
      </p:pic>
      <p:pic>
        <p:nvPicPr>
          <p:cNvPr id="120" name="Picture 119">
            <a:extLst>
              <a:ext uri="{FF2B5EF4-FFF2-40B4-BE49-F238E27FC236}">
                <a16:creationId xmlns:a16="http://schemas.microsoft.com/office/drawing/2014/main" id="{1E5DDB6E-085A-1B3C-CA6B-523CABA1EFF0}"/>
              </a:ext>
            </a:extLst>
          </p:cNvPr>
          <p:cNvPicPr>
            <a:picLocks noChangeAspect="1"/>
          </p:cNvPicPr>
          <p:nvPr/>
        </p:nvPicPr>
        <p:blipFill rotWithShape="1">
          <a:blip r:embed="rId4"/>
          <a:srcRect r="55202"/>
          <a:stretch/>
        </p:blipFill>
        <p:spPr>
          <a:xfrm>
            <a:off x="5236098" y="2146035"/>
            <a:ext cx="251167" cy="252761"/>
          </a:xfrm>
          <a:prstGeom prst="rect">
            <a:avLst/>
          </a:prstGeom>
        </p:spPr>
      </p:pic>
      <p:pic>
        <p:nvPicPr>
          <p:cNvPr id="121" name="Picture 120">
            <a:extLst>
              <a:ext uri="{FF2B5EF4-FFF2-40B4-BE49-F238E27FC236}">
                <a16:creationId xmlns:a16="http://schemas.microsoft.com/office/drawing/2014/main" id="{8D00D799-3000-CF54-4E0B-CE64C6E84A77}"/>
              </a:ext>
            </a:extLst>
          </p:cNvPr>
          <p:cNvPicPr>
            <a:picLocks noChangeAspect="1"/>
          </p:cNvPicPr>
          <p:nvPr/>
        </p:nvPicPr>
        <p:blipFill rotWithShape="1">
          <a:blip r:embed="rId4"/>
          <a:srcRect r="55202"/>
          <a:stretch/>
        </p:blipFill>
        <p:spPr>
          <a:xfrm>
            <a:off x="7751642" y="2140926"/>
            <a:ext cx="251167" cy="252761"/>
          </a:xfrm>
          <a:prstGeom prst="rect">
            <a:avLst/>
          </a:prstGeom>
        </p:spPr>
      </p:pic>
      <p:pic>
        <p:nvPicPr>
          <p:cNvPr id="122" name="Picture 121">
            <a:extLst>
              <a:ext uri="{FF2B5EF4-FFF2-40B4-BE49-F238E27FC236}">
                <a16:creationId xmlns:a16="http://schemas.microsoft.com/office/drawing/2014/main" id="{B50F81BD-819D-956D-8A8A-D7DB09812BF5}"/>
              </a:ext>
            </a:extLst>
          </p:cNvPr>
          <p:cNvPicPr>
            <a:picLocks noChangeAspect="1"/>
          </p:cNvPicPr>
          <p:nvPr/>
        </p:nvPicPr>
        <p:blipFill rotWithShape="1">
          <a:blip r:embed="rId4"/>
          <a:srcRect l="57220"/>
          <a:stretch/>
        </p:blipFill>
        <p:spPr>
          <a:xfrm>
            <a:off x="4053885" y="3116266"/>
            <a:ext cx="239854" cy="252761"/>
          </a:xfrm>
          <a:prstGeom prst="rect">
            <a:avLst/>
          </a:prstGeom>
        </p:spPr>
      </p:pic>
      <p:pic>
        <p:nvPicPr>
          <p:cNvPr id="123" name="Picture 122">
            <a:extLst>
              <a:ext uri="{FF2B5EF4-FFF2-40B4-BE49-F238E27FC236}">
                <a16:creationId xmlns:a16="http://schemas.microsoft.com/office/drawing/2014/main" id="{F01CBDAA-8F98-4C10-50D6-881679DE9136}"/>
              </a:ext>
            </a:extLst>
          </p:cNvPr>
          <p:cNvPicPr>
            <a:picLocks noChangeAspect="1"/>
          </p:cNvPicPr>
          <p:nvPr/>
        </p:nvPicPr>
        <p:blipFill rotWithShape="1">
          <a:blip r:embed="rId4"/>
          <a:srcRect l="57220"/>
          <a:stretch/>
        </p:blipFill>
        <p:spPr>
          <a:xfrm>
            <a:off x="6434992" y="3116266"/>
            <a:ext cx="239854" cy="252761"/>
          </a:xfrm>
          <a:prstGeom prst="rect">
            <a:avLst/>
          </a:prstGeom>
        </p:spPr>
      </p:pic>
      <p:sp>
        <p:nvSpPr>
          <p:cNvPr id="125" name="TextBox 124">
            <a:extLst>
              <a:ext uri="{FF2B5EF4-FFF2-40B4-BE49-F238E27FC236}">
                <a16:creationId xmlns:a16="http://schemas.microsoft.com/office/drawing/2014/main" id="{A5EAFC04-46E0-3A0E-6791-750A68EAD477}"/>
              </a:ext>
            </a:extLst>
          </p:cNvPr>
          <p:cNvSpPr txBox="1"/>
          <p:nvPr/>
        </p:nvSpPr>
        <p:spPr>
          <a:xfrm>
            <a:off x="495993" y="1176751"/>
            <a:ext cx="1985759" cy="523220"/>
          </a:xfrm>
          <a:prstGeom prst="rect">
            <a:avLst/>
          </a:prstGeom>
          <a:noFill/>
        </p:spPr>
        <p:txBody>
          <a:bodyPr wrap="square">
            <a:spAutoFit/>
          </a:bodyPr>
          <a:lstStyle/>
          <a:p>
            <a:r>
              <a:rPr lang="en-SE" sz="1400" dirty="0">
                <a:solidFill>
                  <a:schemeClr val="bg1"/>
                </a:solidFill>
                <a:latin typeface="Barlow" pitchFamily="2" charset="77"/>
              </a:rPr>
              <a:t>P  = Original library</a:t>
            </a:r>
          </a:p>
          <a:p>
            <a:r>
              <a:rPr lang="en-SE" dirty="0">
                <a:solidFill>
                  <a:schemeClr val="bg1"/>
                </a:solidFill>
                <a:latin typeface="Barlow" pitchFamily="2" charset="77"/>
              </a:rPr>
              <a:t>P’ = Debloated library</a:t>
            </a:r>
            <a:endParaRPr lang="en-SE" sz="1400" dirty="0">
              <a:solidFill>
                <a:schemeClr val="bg1"/>
              </a:solidFill>
              <a:latin typeface="Barlow" pitchFamily="2" charset="77"/>
            </a:endParaRPr>
          </a:p>
        </p:txBody>
      </p:sp>
      <p:sp>
        <p:nvSpPr>
          <p:cNvPr id="1024" name="Google Shape;101;p2">
            <a:extLst>
              <a:ext uri="{FF2B5EF4-FFF2-40B4-BE49-F238E27FC236}">
                <a16:creationId xmlns:a16="http://schemas.microsoft.com/office/drawing/2014/main" id="{289AA493-748F-25E1-D74E-002F772FEE67}"/>
              </a:ext>
            </a:extLst>
          </p:cNvPr>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82</a:t>
            </a:fld>
            <a:endParaRPr dirty="0">
              <a:latin typeface="Fira Code Light" panose="020B0809050000020004" pitchFamily="49" charset="0"/>
              <a:ea typeface="Fira Code Light" panose="020B0809050000020004" pitchFamily="49" charset="0"/>
            </a:endParaRPr>
          </a:p>
        </p:txBody>
      </p:sp>
    </p:spTree>
    <p:extLst>
      <p:ext uri="{BB962C8B-B14F-4D97-AF65-F5344CB8AC3E}">
        <p14:creationId xmlns:p14="http://schemas.microsoft.com/office/powerpoint/2010/main" val="285011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dissolve">
                                      <p:cBhvr>
                                        <p:cTn id="20" dur="500"/>
                                        <p:tgtEl>
                                          <p:spTgt spid="118"/>
                                        </p:tgtEl>
                                      </p:cBhvr>
                                    </p:animEffect>
                                  </p:childTnLst>
                                </p:cTn>
                              </p:par>
                              <p:par>
                                <p:cTn id="21" presetID="9"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dissolve">
                                      <p:cBhvr>
                                        <p:cTn id="23" dur="500"/>
                                        <p:tgtEl>
                                          <p:spTgt spid="10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dissolve">
                                      <p:cBhvr>
                                        <p:cTn id="26" dur="500"/>
                                        <p:tgtEl>
                                          <p:spTgt spid="103"/>
                                        </p:tgtEl>
                                      </p:cBhvr>
                                    </p:animEffect>
                                  </p:childTnLst>
                                </p:cTn>
                              </p:par>
                              <p:par>
                                <p:cTn id="27" presetID="9" presetClass="entr" presetSubtype="0"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dissolve">
                                      <p:cBhvr>
                                        <p:cTn id="29" dur="500"/>
                                        <p:tgtEl>
                                          <p:spTgt spid="79"/>
                                        </p:tgtEl>
                                      </p:cBhvr>
                                    </p:animEffect>
                                  </p:childTnLst>
                                </p:cTn>
                              </p:par>
                              <p:par>
                                <p:cTn id="30" presetID="9" presetClass="entr" presetSubtype="0" fill="hold" nodeType="with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dissolve">
                                      <p:cBhvr>
                                        <p:cTn id="32" dur="500"/>
                                        <p:tgtEl>
                                          <p:spTgt spid="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dissolve">
                                      <p:cBhvr>
                                        <p:cTn id="35" dur="5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dissolve">
                                      <p:cBhvr>
                                        <p:cTn id="40" dur="500"/>
                                        <p:tgtEl>
                                          <p:spTgt spid="8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dissolve">
                                      <p:cBhvr>
                                        <p:cTn id="43" dur="50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dissolve">
                                      <p:cBhvr>
                                        <p:cTn id="48" dur="500"/>
                                        <p:tgtEl>
                                          <p:spTgt spid="122"/>
                                        </p:tgtEl>
                                      </p:cBhvr>
                                    </p:animEffect>
                                  </p:childTnLst>
                                </p:cTn>
                              </p:par>
                              <p:par>
                                <p:cTn id="49" presetID="9"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dissolve">
                                      <p:cBhvr>
                                        <p:cTn id="51" dur="500"/>
                                        <p:tgtEl>
                                          <p:spTgt spid="98"/>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dissolve">
                                      <p:cBhvr>
                                        <p:cTn id="54" dur="500"/>
                                        <p:tgtEl>
                                          <p:spTgt spid="104"/>
                                        </p:tgtEl>
                                      </p:cBhvr>
                                    </p:animEffect>
                                  </p:childTnLst>
                                </p:cTn>
                              </p:par>
                              <p:par>
                                <p:cTn id="55" presetID="9" presetClass="entr" presetSubtype="0" fill="hold" nodeType="with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dissolve">
                                      <p:cBhvr>
                                        <p:cTn id="57" dur="500"/>
                                        <p:tgtEl>
                                          <p:spTgt spid="120"/>
                                        </p:tgtEl>
                                      </p:cBhvr>
                                    </p:animEffect>
                                  </p:childTnLst>
                                </p:cTn>
                              </p:par>
                              <p:par>
                                <p:cTn id="58" presetID="9" presetClass="entr" presetSubtype="0" fill="hold"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dissolve">
                                      <p:cBhvr>
                                        <p:cTn id="60" dur="500"/>
                                        <p:tgtEl>
                                          <p:spTgt spid="87"/>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dissolve">
                                      <p:cBhvr>
                                        <p:cTn id="63" dur="500"/>
                                        <p:tgtEl>
                                          <p:spTgt spid="7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dissolve">
                                      <p:cBhvr>
                                        <p:cTn id="68" dur="500"/>
                                        <p:tgtEl>
                                          <p:spTgt spid="90"/>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dissolve">
                                      <p:cBhvr>
                                        <p:cTn id="71" dur="500"/>
                                        <p:tgtEl>
                                          <p:spTgt spid="76"/>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123"/>
                                        </p:tgtEl>
                                        <p:attrNameLst>
                                          <p:attrName>style.visibility</p:attrName>
                                        </p:attrNameLst>
                                      </p:cBhvr>
                                      <p:to>
                                        <p:strVal val="visible"/>
                                      </p:to>
                                    </p:set>
                                    <p:animEffect transition="in" filter="dissolve">
                                      <p:cBhvr>
                                        <p:cTn id="76" dur="500"/>
                                        <p:tgtEl>
                                          <p:spTgt spid="123"/>
                                        </p:tgtEl>
                                      </p:cBhvr>
                                    </p:animEffect>
                                  </p:childTnLst>
                                </p:cTn>
                              </p:par>
                              <p:par>
                                <p:cTn id="77" presetID="9" presetClass="entr" presetSubtype="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animEffect transition="in" filter="dissolve">
                                      <p:cBhvr>
                                        <p:cTn id="79" dur="500"/>
                                        <p:tgtEl>
                                          <p:spTgt spid="96"/>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05"/>
                                        </p:tgtEl>
                                        <p:attrNameLst>
                                          <p:attrName>style.visibility</p:attrName>
                                        </p:attrNameLst>
                                      </p:cBhvr>
                                      <p:to>
                                        <p:strVal val="visible"/>
                                      </p:to>
                                    </p:set>
                                    <p:animEffect transition="in" filter="dissolve">
                                      <p:cBhvr>
                                        <p:cTn id="82" dur="500"/>
                                        <p:tgtEl>
                                          <p:spTgt spid="105"/>
                                        </p:tgtEl>
                                      </p:cBhvr>
                                    </p:animEffect>
                                  </p:childTnLst>
                                </p:cTn>
                              </p:par>
                              <p:par>
                                <p:cTn id="83" presetID="9" presetClass="entr" presetSubtype="0" fill="hold" nodeType="withEffect">
                                  <p:stCondLst>
                                    <p:cond delay="0"/>
                                  </p:stCondLst>
                                  <p:childTnLst>
                                    <p:set>
                                      <p:cBhvr>
                                        <p:cTn id="84" dur="1" fill="hold">
                                          <p:stCondLst>
                                            <p:cond delay="0"/>
                                          </p:stCondLst>
                                        </p:cTn>
                                        <p:tgtEl>
                                          <p:spTgt spid="121"/>
                                        </p:tgtEl>
                                        <p:attrNameLst>
                                          <p:attrName>style.visibility</p:attrName>
                                        </p:attrNameLst>
                                      </p:cBhvr>
                                      <p:to>
                                        <p:strVal val="visible"/>
                                      </p:to>
                                    </p:set>
                                    <p:animEffect transition="in" filter="dissolve">
                                      <p:cBhvr>
                                        <p:cTn id="85" dur="500"/>
                                        <p:tgtEl>
                                          <p:spTgt spid="121"/>
                                        </p:tgtEl>
                                      </p:cBhvr>
                                    </p:animEffect>
                                  </p:childTnLst>
                                </p:cTn>
                              </p:par>
                              <p:par>
                                <p:cTn id="86" presetID="9" presetClass="entr" presetSubtype="0" fill="hold"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dissolve">
                                      <p:cBhvr>
                                        <p:cTn id="88" dur="500"/>
                                        <p:tgtEl>
                                          <p:spTgt spid="93"/>
                                        </p:tgtEl>
                                      </p:cBhvr>
                                    </p:animEffect>
                                  </p:childTnLst>
                                </p:cTn>
                              </p:par>
                              <p:par>
                                <p:cTn id="89" presetID="9" presetClass="entr" presetSubtype="0" fill="hold" nodeType="withEffect">
                                  <p:stCondLst>
                                    <p:cond delay="0"/>
                                  </p:stCondLst>
                                  <p:childTnLst>
                                    <p:set>
                                      <p:cBhvr>
                                        <p:cTn id="90" dur="1" fill="hold">
                                          <p:stCondLst>
                                            <p:cond delay="0"/>
                                          </p:stCondLst>
                                        </p:cTn>
                                        <p:tgtEl>
                                          <p:spTgt spid="116"/>
                                        </p:tgtEl>
                                        <p:attrNameLst>
                                          <p:attrName>style.visibility</p:attrName>
                                        </p:attrNameLst>
                                      </p:cBhvr>
                                      <p:to>
                                        <p:strVal val="visible"/>
                                      </p:to>
                                    </p:set>
                                    <p:animEffect transition="in" filter="dissolve">
                                      <p:cBhvr>
                                        <p:cTn id="9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2" grpId="0" animBg="1"/>
      <p:bldP spid="73" grpId="0" animBg="1"/>
      <p:bldP spid="74" grpId="0" animBg="1"/>
      <p:bldP spid="75" grpId="0" animBg="1"/>
      <p:bldP spid="76" grpId="0" animBg="1"/>
      <p:bldP spid="103" grpId="0"/>
      <p:bldP spid="104" grpId="0"/>
      <p:bldP spid="105"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1" name="Google Shape;101;p2"/>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83</a:t>
            </a:fld>
            <a:endParaRPr dirty="0">
              <a:latin typeface="Fira Code Light" panose="020B0809050000020004" pitchFamily="49" charset="0"/>
              <a:ea typeface="Fira Code Light" panose="020B0809050000020004" pitchFamily="49" charset="0"/>
            </a:endParaRPr>
          </a:p>
        </p:txBody>
      </p:sp>
      <p:pic>
        <p:nvPicPr>
          <p:cNvPr id="4" name="Picture 3">
            <a:extLst>
              <a:ext uri="{FF2B5EF4-FFF2-40B4-BE49-F238E27FC236}">
                <a16:creationId xmlns:a16="http://schemas.microsoft.com/office/drawing/2014/main" id="{1853C245-BDBD-A1C9-6DE7-70578C00FD22}"/>
              </a:ext>
            </a:extLst>
          </p:cNvPr>
          <p:cNvPicPr>
            <a:picLocks noChangeAspect="1"/>
          </p:cNvPicPr>
          <p:nvPr/>
        </p:nvPicPr>
        <p:blipFill>
          <a:blip r:embed="rId3"/>
          <a:stretch>
            <a:fillRect/>
          </a:stretch>
        </p:blipFill>
        <p:spPr>
          <a:xfrm>
            <a:off x="1228650" y="2029235"/>
            <a:ext cx="6686700" cy="1943353"/>
          </a:xfrm>
          <a:prstGeom prst="rect">
            <a:avLst/>
          </a:prstGeom>
        </p:spPr>
      </p:pic>
      <p:sp>
        <p:nvSpPr>
          <p:cNvPr id="8" name="Google Shape;633;p20">
            <a:extLst>
              <a:ext uri="{FF2B5EF4-FFF2-40B4-BE49-F238E27FC236}">
                <a16:creationId xmlns:a16="http://schemas.microsoft.com/office/drawing/2014/main" id="{C5A15C05-254D-3057-83F0-19EBD5209FF2}"/>
              </a:ext>
            </a:extLst>
          </p:cNvPr>
          <p:cNvSpPr/>
          <p:nvPr/>
        </p:nvSpPr>
        <p:spPr>
          <a:xfrm>
            <a:off x="6237332" y="2400939"/>
            <a:ext cx="1657585" cy="413778"/>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A0436D1A-4B1B-3D06-E704-AD30A2A656E0}"/>
              </a:ext>
            </a:extLst>
          </p:cNvPr>
          <p:cNvPicPr>
            <a:picLocks noChangeAspect="1"/>
          </p:cNvPicPr>
          <p:nvPr/>
        </p:nvPicPr>
        <p:blipFill>
          <a:blip r:embed="rId4"/>
          <a:stretch>
            <a:fillRect/>
          </a:stretch>
        </p:blipFill>
        <p:spPr>
          <a:xfrm>
            <a:off x="7283852" y="1845636"/>
            <a:ext cx="506516" cy="506516"/>
          </a:xfrm>
          <a:prstGeom prst="rect">
            <a:avLst/>
          </a:prstGeom>
        </p:spPr>
      </p:pic>
      <p:sp>
        <p:nvSpPr>
          <p:cNvPr id="2" name="Google Shape;110;p2">
            <a:extLst>
              <a:ext uri="{FF2B5EF4-FFF2-40B4-BE49-F238E27FC236}">
                <a16:creationId xmlns:a16="http://schemas.microsoft.com/office/drawing/2014/main" id="{7746C81D-D010-64A3-04C8-1494C118008F}"/>
              </a:ext>
            </a:extLst>
          </p:cNvPr>
          <p:cNvSpPr txBox="1"/>
          <p:nvPr/>
        </p:nvSpPr>
        <p:spPr>
          <a:xfrm>
            <a:off x="282758" y="244996"/>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Result (debloating libraries)</a:t>
            </a:r>
            <a:endParaRPr dirty="0">
              <a:sym typeface="Roboto Medium"/>
            </a:endParaRPr>
          </a:p>
        </p:txBody>
      </p:sp>
    </p:spTree>
    <p:extLst>
      <p:ext uri="{BB962C8B-B14F-4D97-AF65-F5344CB8AC3E}">
        <p14:creationId xmlns:p14="http://schemas.microsoft.com/office/powerpoint/2010/main" val="2190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1" name="Google Shape;101;p2"/>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84</a:t>
            </a:fld>
            <a:endParaRPr dirty="0">
              <a:latin typeface="Fira Code Light" panose="020B0809050000020004" pitchFamily="49" charset="0"/>
              <a:ea typeface="Fira Code Light" panose="020B0809050000020004" pitchFamily="49" charset="0"/>
            </a:endParaRPr>
          </a:p>
        </p:txBody>
      </p:sp>
      <p:graphicFrame>
        <p:nvGraphicFramePr>
          <p:cNvPr id="2" name="Table 3">
            <a:extLst>
              <a:ext uri="{FF2B5EF4-FFF2-40B4-BE49-F238E27FC236}">
                <a16:creationId xmlns:a16="http://schemas.microsoft.com/office/drawing/2014/main" id="{C329A3BA-9D06-480F-C98F-E222B117802F}"/>
              </a:ext>
            </a:extLst>
          </p:cNvPr>
          <p:cNvGraphicFramePr>
            <a:graphicFrameLocks noGrp="1"/>
          </p:cNvGraphicFramePr>
          <p:nvPr/>
        </p:nvGraphicFramePr>
        <p:xfrm>
          <a:off x="2186386" y="1919013"/>
          <a:ext cx="4261417" cy="1508760"/>
        </p:xfrm>
        <a:graphic>
          <a:graphicData uri="http://schemas.openxmlformats.org/drawingml/2006/table">
            <a:tbl>
              <a:tblPr firstRow="1" bandRow="1">
                <a:tableStyleId>{D7AC3CCA-C797-4891-BE02-D94E43425B78}</a:tableStyleId>
              </a:tblPr>
              <a:tblGrid>
                <a:gridCol w="2170729">
                  <a:extLst>
                    <a:ext uri="{9D8B030D-6E8A-4147-A177-3AD203B41FA5}">
                      <a16:colId xmlns:a16="http://schemas.microsoft.com/office/drawing/2014/main" val="2452004062"/>
                    </a:ext>
                  </a:extLst>
                </a:gridCol>
                <a:gridCol w="2090688">
                  <a:extLst>
                    <a:ext uri="{9D8B030D-6E8A-4147-A177-3AD203B41FA5}">
                      <a16:colId xmlns:a16="http://schemas.microsoft.com/office/drawing/2014/main" val="2778586883"/>
                    </a:ext>
                  </a:extLst>
                </a:gridCol>
              </a:tblGrid>
              <a:tr h="370840">
                <a:tc>
                  <a:txBody>
                    <a:bodyPr/>
                    <a:lstStyle/>
                    <a:p>
                      <a:endParaRPr lang="en-SE" sz="2000" dirty="0">
                        <a:solidFill>
                          <a:schemeClr val="bg1"/>
                        </a:solidFill>
                        <a:latin typeface="Equity Text A" pitchFamily="2" charset="77"/>
                        <a:ea typeface="Linux Biolinum" panose="02000503000000000000" pitchFamily="2" charset="0"/>
                        <a:cs typeface="Linux Biolinum" panose="02000503000000000000" pitchFamily="2" charset="0"/>
                      </a:endParaRPr>
                    </a:p>
                  </a:txBody>
                  <a:tcPr>
                    <a:lnL w="12700" cmpd="sng">
                      <a:noFill/>
                    </a:lnL>
                    <a:lnR w="12700" cmpd="sng">
                      <a:noFill/>
                    </a:lnR>
                    <a:lnT w="12700" cmpd="sng">
                      <a:noFill/>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SE" sz="2000" dirty="0">
                          <a:solidFill>
                            <a:schemeClr val="bg1"/>
                          </a:solidFill>
                          <a:latin typeface="Equity Text A" pitchFamily="2" charset="77"/>
                          <a:ea typeface="LINUX BIOLINUM CAPITALS" panose="02000503000000000000" pitchFamily="2" charset="0"/>
                          <a:cs typeface="LINUX BIOLINUM CAPITALS" panose="02000503000000000000" pitchFamily="2" charset="0"/>
                        </a:rPr>
                        <a:t>Removed</a:t>
                      </a:r>
                      <a:r>
                        <a:rPr lang="en-SE" sz="2000" baseline="30000" dirty="0">
                          <a:solidFill>
                            <a:schemeClr val="bg1"/>
                          </a:solidFill>
                          <a:latin typeface="Equity Text A" pitchFamily="2" charset="77"/>
                          <a:ea typeface="LINUX BIOLINUM CAPITALS" panose="02000503000000000000" pitchFamily="2" charset="0"/>
                          <a:cs typeface="LINUX BIOLINUM CAPITALS" panose="02000503000000000000" pitchFamily="2" charset="0"/>
                        </a:rPr>
                        <a:t>*</a:t>
                      </a:r>
                      <a:endParaRPr lang="en-SE" sz="2000" dirty="0">
                        <a:solidFill>
                          <a:schemeClr val="bg1"/>
                        </a:solidFill>
                        <a:latin typeface="Equity Text A" pitchFamily="2" charset="77"/>
                        <a:ea typeface="LINUX BIOLINUM CAPITALS" panose="02000503000000000000" pitchFamily="2" charset="0"/>
                        <a:cs typeface="LINUX BIOLINUM CAPITALS" panose="02000503000000000000" pitchFamily="2" charset="0"/>
                      </a:endParaRPr>
                    </a:p>
                  </a:txBody>
                  <a:tcPr>
                    <a:lnL w="12700" cmpd="sng">
                      <a:noFill/>
                    </a:lnL>
                    <a:lnR w="12700" cmpd="sng">
                      <a:noFill/>
                    </a:lnR>
                    <a:lnT w="12700" cmpd="sng">
                      <a:noFill/>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26221"/>
                  </a:ext>
                </a:extLst>
              </a:tr>
              <a:tr h="1112520">
                <a:tc>
                  <a:txBody>
                    <a:bodyPr/>
                    <a:lstStyle/>
                    <a:p>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Methods</a:t>
                      </a:r>
                    </a:p>
                    <a:p>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Classes</a:t>
                      </a:r>
                    </a:p>
                    <a:p>
                      <a:r>
                        <a:rPr lang="en-SE" sz="2000" dirty="0">
                          <a:solidFill>
                            <a:schemeClr val="bg1"/>
                          </a:solidFill>
                          <a:latin typeface="Equity Text A" pitchFamily="2" charset="77"/>
                          <a:ea typeface="Linux Biolinum" panose="02000503000000000000" pitchFamily="2" charset="0"/>
                          <a:cs typeface="Linux Biolinum" panose="02000503000000000000" pitchFamily="2" charset="0"/>
                        </a:rPr>
                        <a:t>Dependencies</a:t>
                      </a:r>
                    </a:p>
                  </a:txBody>
                  <a:tcPr>
                    <a:lnL w="12700" cmpd="sng">
                      <a:noFill/>
                    </a:lnL>
                    <a:lnR w="12700" cmpd="sng">
                      <a:noFill/>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SE" sz="2000" dirty="0">
                          <a:solidFill>
                            <a:srgbClr val="FFD966"/>
                          </a:solidFill>
                          <a:latin typeface="Equity Text A" pitchFamily="2" charset="77"/>
                          <a:ea typeface="Linux Biolinum" panose="02000503000000000000" pitchFamily="2" charset="0"/>
                          <a:cs typeface="Linux Biolinum" panose="02000503000000000000" pitchFamily="2" charset="0"/>
                        </a:rPr>
                        <a:t>59%</a:t>
                      </a:r>
                    </a:p>
                    <a:p>
                      <a:pPr algn="r"/>
                      <a:r>
                        <a:rPr lang="en-SE" sz="2000" dirty="0">
                          <a:solidFill>
                            <a:srgbClr val="FFD966"/>
                          </a:solidFill>
                          <a:latin typeface="Equity Text A" pitchFamily="2" charset="77"/>
                          <a:ea typeface="Linux Biolinum" panose="02000503000000000000" pitchFamily="2" charset="0"/>
                          <a:cs typeface="Linux Biolinum" panose="02000503000000000000" pitchFamily="2" charset="0"/>
                        </a:rPr>
                        <a:t>60%</a:t>
                      </a:r>
                    </a:p>
                    <a:p>
                      <a:pPr algn="r"/>
                      <a:r>
                        <a:rPr lang="en-SE" sz="2000" dirty="0">
                          <a:solidFill>
                            <a:srgbClr val="FFD966"/>
                          </a:solidFill>
                          <a:latin typeface="Equity Text A" pitchFamily="2" charset="77"/>
                          <a:ea typeface="Linux Biolinum" panose="02000503000000000000" pitchFamily="2" charset="0"/>
                          <a:cs typeface="Linux Biolinum" panose="02000503000000000000" pitchFamily="2" charset="0"/>
                        </a:rPr>
                        <a:t>20%</a:t>
                      </a:r>
                    </a:p>
                  </a:txBody>
                  <a:tcPr>
                    <a:lnL w="12700" cmpd="sng">
                      <a:noFill/>
                    </a:lnL>
                    <a:lnR w="12700" cmpd="sng">
                      <a:noFill/>
                    </a:lnR>
                    <a:lnT w="12700" cap="flat" cmpd="sng" algn="ctr">
                      <a:solidFill>
                        <a:schemeClr val="tx2">
                          <a:lumMod val="90000"/>
                        </a:schemeClr>
                      </a:solidFill>
                      <a:prstDash val="solid"/>
                      <a:round/>
                      <a:headEnd type="none" w="med" len="med"/>
                      <a:tailEnd type="none" w="med" len="med"/>
                    </a:lnT>
                    <a:lnB w="12700" cap="flat" cmpd="sng" algn="ctr">
                      <a:solidFill>
                        <a:schemeClr val="tx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6238532"/>
                  </a:ext>
                </a:extLst>
              </a:tr>
            </a:tbl>
          </a:graphicData>
        </a:graphic>
      </p:graphicFrame>
      <p:sp>
        <p:nvSpPr>
          <p:cNvPr id="3" name="Google Shape;110;p2">
            <a:extLst>
              <a:ext uri="{FF2B5EF4-FFF2-40B4-BE49-F238E27FC236}">
                <a16:creationId xmlns:a16="http://schemas.microsoft.com/office/drawing/2014/main" id="{B6DC26C6-674A-CCC6-AD4B-FD870D1E8D19}"/>
              </a:ext>
            </a:extLst>
          </p:cNvPr>
          <p:cNvSpPr txBox="1"/>
          <p:nvPr/>
        </p:nvSpPr>
        <p:spPr>
          <a:xfrm>
            <a:off x="282758" y="244996"/>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Result (debloating libraries)</a:t>
            </a:r>
            <a:endParaRPr dirty="0">
              <a:sym typeface="Roboto Medium"/>
            </a:endParaRPr>
          </a:p>
        </p:txBody>
      </p:sp>
      <p:sp>
        <p:nvSpPr>
          <p:cNvPr id="4" name="Google Shape;471;p14">
            <a:extLst>
              <a:ext uri="{FF2B5EF4-FFF2-40B4-BE49-F238E27FC236}">
                <a16:creationId xmlns:a16="http://schemas.microsoft.com/office/drawing/2014/main" id="{23B22F48-E171-7143-B765-2FBDD7852E85}"/>
              </a:ext>
            </a:extLst>
          </p:cNvPr>
          <p:cNvSpPr/>
          <p:nvPr/>
        </p:nvSpPr>
        <p:spPr>
          <a:xfrm>
            <a:off x="1923972" y="3507970"/>
            <a:ext cx="2070907"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dirty="0">
                <a:solidFill>
                  <a:schemeClr val="lt1"/>
                </a:solidFill>
                <a:latin typeface="Barlow" pitchFamily="2" charset="77"/>
                <a:sym typeface="Arial"/>
              </a:rPr>
              <a:t>*211 debloated libraries</a:t>
            </a:r>
            <a:endParaRPr sz="1050" dirty="0">
              <a:solidFill>
                <a:schemeClr val="lt1"/>
              </a:solidFill>
              <a:latin typeface="Barlow" pitchFamily="2" charset="77"/>
              <a:sym typeface="Arial"/>
            </a:endParaRPr>
          </a:p>
        </p:txBody>
      </p:sp>
    </p:spTree>
    <p:extLst>
      <p:ext uri="{BB962C8B-B14F-4D97-AF65-F5344CB8AC3E}">
        <p14:creationId xmlns:p14="http://schemas.microsoft.com/office/powerpoint/2010/main" val="37276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1" name="Google Shape;101;p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85</a:t>
            </a:fld>
            <a:endParaRPr dirty="0">
              <a:latin typeface="Fira Code Light" panose="020B0809050000020004" pitchFamily="49" charset="0"/>
              <a:ea typeface="Fira Code Light" panose="020B0809050000020004" pitchFamily="49" charset="0"/>
            </a:endParaRPr>
          </a:p>
        </p:txBody>
      </p:sp>
      <p:sp>
        <p:nvSpPr>
          <p:cNvPr id="3" name="Google Shape;110;p2">
            <a:extLst>
              <a:ext uri="{FF2B5EF4-FFF2-40B4-BE49-F238E27FC236}">
                <a16:creationId xmlns:a16="http://schemas.microsoft.com/office/drawing/2014/main" id="{8D18A877-DB53-D64F-DC11-24D308E95ED2}"/>
              </a:ext>
            </a:extLst>
          </p:cNvPr>
          <p:cNvSpPr txBox="1"/>
          <p:nvPr/>
        </p:nvSpPr>
        <p:spPr>
          <a:xfrm>
            <a:off x="282758" y="244996"/>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Experiment (impact on clients)</a:t>
            </a:r>
            <a:endParaRPr dirty="0">
              <a:sym typeface="Roboto Medium"/>
            </a:endParaRPr>
          </a:p>
        </p:txBody>
      </p:sp>
      <p:sp>
        <p:nvSpPr>
          <p:cNvPr id="6" name="Google Shape;479;p14">
            <a:extLst>
              <a:ext uri="{FF2B5EF4-FFF2-40B4-BE49-F238E27FC236}">
                <a16:creationId xmlns:a16="http://schemas.microsoft.com/office/drawing/2014/main" id="{B50982EA-EE5B-1421-F605-21138A100407}"/>
              </a:ext>
            </a:extLst>
          </p:cNvPr>
          <p:cNvSpPr/>
          <p:nvPr/>
        </p:nvSpPr>
        <p:spPr>
          <a:xfrm>
            <a:off x="4169093" y="2182173"/>
            <a:ext cx="1039153" cy="593974"/>
          </a:xfrm>
          <a:prstGeom prst="roundRect">
            <a:avLst>
              <a:gd name="adj" fmla="val 0"/>
            </a:avLst>
          </a:prstGeom>
          <a:solidFill>
            <a:srgbClr val="DDFACB"/>
          </a:solidFill>
          <a:ln w="12700" cap="flat" cmpd="sng">
            <a:solidFill>
              <a:srgbClr val="0C0C0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tx1"/>
                </a:solidFill>
                <a:latin typeface="Barlow" pitchFamily="2" charset="77"/>
              </a:rPr>
              <a:t>Client compiles?</a:t>
            </a:r>
            <a:endParaRPr dirty="0">
              <a:solidFill>
                <a:schemeClr val="tx1"/>
              </a:solidFill>
              <a:latin typeface="Barlow" pitchFamily="2" charset="77"/>
              <a:sym typeface="Arial"/>
            </a:endParaRPr>
          </a:p>
        </p:txBody>
      </p:sp>
      <p:cxnSp>
        <p:nvCxnSpPr>
          <p:cNvPr id="7" name="Google Shape;485;p14">
            <a:extLst>
              <a:ext uri="{FF2B5EF4-FFF2-40B4-BE49-F238E27FC236}">
                <a16:creationId xmlns:a16="http://schemas.microsoft.com/office/drawing/2014/main" id="{F85F3B64-0634-43C1-D55E-4BC81236764D}"/>
              </a:ext>
            </a:extLst>
          </p:cNvPr>
          <p:cNvCxnSpPr>
            <a:cxnSpLocks/>
            <a:stCxn id="8" idx="6"/>
            <a:endCxn id="6" idx="1"/>
          </p:cNvCxnSpPr>
          <p:nvPr/>
        </p:nvCxnSpPr>
        <p:spPr>
          <a:xfrm flipV="1">
            <a:off x="3742062" y="2479160"/>
            <a:ext cx="427031" cy="4008"/>
          </a:xfrm>
          <a:prstGeom prst="straightConnector1">
            <a:avLst/>
          </a:prstGeom>
          <a:noFill/>
          <a:ln w="12700" cap="flat" cmpd="sng">
            <a:solidFill>
              <a:schemeClr val="lt1"/>
            </a:solidFill>
            <a:prstDash val="solid"/>
            <a:miter lim="800000"/>
            <a:headEnd type="none" w="sm" len="sm"/>
            <a:tailEnd type="triangle" w="lg" len="lg"/>
          </a:ln>
        </p:spPr>
      </p:cxnSp>
      <p:sp>
        <p:nvSpPr>
          <p:cNvPr id="8" name="Oval 7">
            <a:extLst>
              <a:ext uri="{FF2B5EF4-FFF2-40B4-BE49-F238E27FC236}">
                <a16:creationId xmlns:a16="http://schemas.microsoft.com/office/drawing/2014/main" id="{3C0F7654-EA2B-6392-ACD8-219D1E8F7F71}"/>
              </a:ext>
            </a:extLst>
          </p:cNvPr>
          <p:cNvSpPr/>
          <p:nvPr/>
        </p:nvSpPr>
        <p:spPr>
          <a:xfrm>
            <a:off x="3065511" y="2144892"/>
            <a:ext cx="676551" cy="67655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C</a:t>
            </a:r>
            <a:r>
              <a:rPr lang="en-SE" sz="1800" baseline="-25000" dirty="0">
                <a:solidFill>
                  <a:srgbClr val="012639"/>
                </a:solidFill>
                <a:latin typeface="Barlow" pitchFamily="2" charset="77"/>
              </a:rPr>
              <a:t>P’</a:t>
            </a:r>
            <a:endParaRPr lang="en-SE" sz="1800" dirty="0">
              <a:solidFill>
                <a:srgbClr val="012639"/>
              </a:solidFill>
              <a:latin typeface="Barlow" pitchFamily="2" charset="77"/>
            </a:endParaRPr>
          </a:p>
        </p:txBody>
      </p:sp>
      <p:sp>
        <p:nvSpPr>
          <p:cNvPr id="10" name="Google Shape;479;p14">
            <a:extLst>
              <a:ext uri="{FF2B5EF4-FFF2-40B4-BE49-F238E27FC236}">
                <a16:creationId xmlns:a16="http://schemas.microsoft.com/office/drawing/2014/main" id="{0C08A1EB-2696-97F0-E19C-30A539AFFA29}"/>
              </a:ext>
            </a:extLst>
          </p:cNvPr>
          <p:cNvSpPr/>
          <p:nvPr/>
        </p:nvSpPr>
        <p:spPr>
          <a:xfrm>
            <a:off x="5776617" y="2175527"/>
            <a:ext cx="1039153" cy="593974"/>
          </a:xfrm>
          <a:prstGeom prst="roundRect">
            <a:avLst>
              <a:gd name="adj" fmla="val 0"/>
            </a:avLst>
          </a:prstGeom>
          <a:solidFill>
            <a:srgbClr val="DDFACB"/>
          </a:solidFill>
          <a:ln w="12700" cap="flat" cmpd="sng">
            <a:solidFill>
              <a:srgbClr val="0C0C0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tx1"/>
                </a:solidFill>
                <a:latin typeface="Barlow" pitchFamily="2" charset="77"/>
              </a:rPr>
              <a:t>Test suite pass?</a:t>
            </a:r>
            <a:endParaRPr dirty="0">
              <a:solidFill>
                <a:schemeClr val="tx1"/>
              </a:solidFill>
              <a:latin typeface="Barlow" pitchFamily="2" charset="77"/>
              <a:sym typeface="Arial"/>
            </a:endParaRPr>
          </a:p>
        </p:txBody>
      </p:sp>
      <p:cxnSp>
        <p:nvCxnSpPr>
          <p:cNvPr id="13" name="Google Shape;485;p14">
            <a:extLst>
              <a:ext uri="{FF2B5EF4-FFF2-40B4-BE49-F238E27FC236}">
                <a16:creationId xmlns:a16="http://schemas.microsoft.com/office/drawing/2014/main" id="{65C748DD-94EC-A614-6E16-97DAAA57351A}"/>
              </a:ext>
            </a:extLst>
          </p:cNvPr>
          <p:cNvCxnSpPr>
            <a:cxnSpLocks/>
            <a:stCxn id="6" idx="3"/>
            <a:endCxn id="10" idx="1"/>
          </p:cNvCxnSpPr>
          <p:nvPr/>
        </p:nvCxnSpPr>
        <p:spPr>
          <a:xfrm flipV="1">
            <a:off x="5208246" y="2472514"/>
            <a:ext cx="568371" cy="6646"/>
          </a:xfrm>
          <a:prstGeom prst="straightConnector1">
            <a:avLst/>
          </a:prstGeom>
          <a:noFill/>
          <a:ln w="12700" cap="flat" cmpd="sng">
            <a:solidFill>
              <a:schemeClr val="lt1"/>
            </a:solidFill>
            <a:prstDash val="solid"/>
            <a:miter lim="800000"/>
            <a:headEnd type="none" w="sm" len="sm"/>
            <a:tailEnd type="triangle" w="lg" len="lg"/>
          </a:ln>
        </p:spPr>
      </p:cxnSp>
      <p:cxnSp>
        <p:nvCxnSpPr>
          <p:cNvPr id="15" name="Google Shape;485;p14">
            <a:extLst>
              <a:ext uri="{FF2B5EF4-FFF2-40B4-BE49-F238E27FC236}">
                <a16:creationId xmlns:a16="http://schemas.microsoft.com/office/drawing/2014/main" id="{B1BBE961-FBA9-6B78-3F5F-B2D8348EE892}"/>
              </a:ext>
            </a:extLst>
          </p:cNvPr>
          <p:cNvCxnSpPr>
            <a:cxnSpLocks/>
            <a:stCxn id="10" idx="3"/>
          </p:cNvCxnSpPr>
          <p:nvPr/>
        </p:nvCxnSpPr>
        <p:spPr>
          <a:xfrm>
            <a:off x="6815770" y="2472514"/>
            <a:ext cx="734415" cy="0"/>
          </a:xfrm>
          <a:prstGeom prst="straightConnector1">
            <a:avLst/>
          </a:prstGeom>
          <a:noFill/>
          <a:ln w="12700" cap="flat" cmpd="sng">
            <a:solidFill>
              <a:schemeClr val="lt1"/>
            </a:solidFill>
            <a:prstDash val="solid"/>
            <a:miter lim="800000"/>
            <a:headEnd type="none" w="sm" len="sm"/>
            <a:tailEnd type="triangle" w="lg" len="lg"/>
          </a:ln>
        </p:spPr>
      </p:cxnSp>
      <p:cxnSp>
        <p:nvCxnSpPr>
          <p:cNvPr id="19" name="Google Shape;485;p14">
            <a:extLst>
              <a:ext uri="{FF2B5EF4-FFF2-40B4-BE49-F238E27FC236}">
                <a16:creationId xmlns:a16="http://schemas.microsoft.com/office/drawing/2014/main" id="{0F58A1DC-904A-A400-917E-A3D93FE8727E}"/>
              </a:ext>
            </a:extLst>
          </p:cNvPr>
          <p:cNvCxnSpPr>
            <a:cxnSpLocks/>
            <a:stCxn id="10" idx="2"/>
          </p:cNvCxnSpPr>
          <p:nvPr/>
        </p:nvCxnSpPr>
        <p:spPr>
          <a:xfrm flipH="1">
            <a:off x="6296193" y="2769501"/>
            <a:ext cx="1" cy="593358"/>
          </a:xfrm>
          <a:prstGeom prst="straightConnector1">
            <a:avLst/>
          </a:prstGeom>
          <a:noFill/>
          <a:ln w="12700" cap="flat" cmpd="sng">
            <a:solidFill>
              <a:schemeClr val="lt1"/>
            </a:solidFill>
            <a:prstDash val="solid"/>
            <a:miter lim="800000"/>
            <a:headEnd type="none" w="sm" len="sm"/>
            <a:tailEnd type="triangle" w="lg" len="lg"/>
          </a:ln>
        </p:spPr>
      </p:cxnSp>
      <p:cxnSp>
        <p:nvCxnSpPr>
          <p:cNvPr id="20" name="Google Shape;485;p14">
            <a:extLst>
              <a:ext uri="{FF2B5EF4-FFF2-40B4-BE49-F238E27FC236}">
                <a16:creationId xmlns:a16="http://schemas.microsoft.com/office/drawing/2014/main" id="{AF763D38-5145-D9D4-06C0-0E16BC8C2187}"/>
              </a:ext>
            </a:extLst>
          </p:cNvPr>
          <p:cNvCxnSpPr>
            <a:cxnSpLocks/>
          </p:cNvCxnSpPr>
          <p:nvPr/>
        </p:nvCxnSpPr>
        <p:spPr>
          <a:xfrm flipH="1">
            <a:off x="4655404" y="2769501"/>
            <a:ext cx="1" cy="593358"/>
          </a:xfrm>
          <a:prstGeom prst="straightConnector1">
            <a:avLst/>
          </a:prstGeom>
          <a:noFill/>
          <a:ln w="12700" cap="flat" cmpd="sng">
            <a:solidFill>
              <a:schemeClr val="lt1"/>
            </a:solidFill>
            <a:prstDash val="solid"/>
            <a:miter lim="800000"/>
            <a:headEnd type="none" w="sm" len="sm"/>
            <a:tailEnd type="triangle" w="lg" len="lg"/>
          </a:ln>
        </p:spPr>
      </p:cxnSp>
      <p:sp>
        <p:nvSpPr>
          <p:cNvPr id="21" name="Google Shape;471;p14">
            <a:extLst>
              <a:ext uri="{FF2B5EF4-FFF2-40B4-BE49-F238E27FC236}">
                <a16:creationId xmlns:a16="http://schemas.microsoft.com/office/drawing/2014/main" id="{7183E57E-05FE-B4D9-8567-810D4D178FA1}"/>
              </a:ext>
            </a:extLst>
          </p:cNvPr>
          <p:cNvSpPr/>
          <p:nvPr/>
        </p:nvSpPr>
        <p:spPr>
          <a:xfrm>
            <a:off x="4016861" y="3425494"/>
            <a:ext cx="1343615"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dirty="0">
                <a:solidFill>
                  <a:schemeClr val="lt1"/>
                </a:solidFill>
                <a:latin typeface="Barlow" pitchFamily="2" charset="77"/>
                <a:sym typeface="Arial"/>
              </a:rPr>
              <a:t>The client compilation is broken due to the debloated library</a:t>
            </a:r>
            <a:endParaRPr sz="1050" dirty="0">
              <a:solidFill>
                <a:schemeClr val="lt1"/>
              </a:solidFill>
              <a:latin typeface="Barlow" pitchFamily="2" charset="77"/>
              <a:sym typeface="Arial"/>
            </a:endParaRPr>
          </a:p>
        </p:txBody>
      </p:sp>
      <p:sp>
        <p:nvSpPr>
          <p:cNvPr id="22" name="Google Shape;471;p14">
            <a:extLst>
              <a:ext uri="{FF2B5EF4-FFF2-40B4-BE49-F238E27FC236}">
                <a16:creationId xmlns:a16="http://schemas.microsoft.com/office/drawing/2014/main" id="{C7DC3C31-62DC-31D7-8477-43CC3377B2E8}"/>
              </a:ext>
            </a:extLst>
          </p:cNvPr>
          <p:cNvSpPr/>
          <p:nvPr/>
        </p:nvSpPr>
        <p:spPr>
          <a:xfrm>
            <a:off x="5624385" y="3425494"/>
            <a:ext cx="1343615"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050" dirty="0">
                <a:solidFill>
                  <a:schemeClr val="lt1"/>
                </a:solidFill>
                <a:latin typeface="Barlow" pitchFamily="2" charset="77"/>
                <a:sym typeface="Arial"/>
              </a:rPr>
              <a:t>The client does not preserves its behaviour</a:t>
            </a:r>
            <a:endParaRPr sz="1050" dirty="0">
              <a:solidFill>
                <a:schemeClr val="lt1"/>
              </a:solidFill>
              <a:latin typeface="Barlow" pitchFamily="2" charset="77"/>
              <a:sym typeface="Arial"/>
            </a:endParaRPr>
          </a:p>
        </p:txBody>
      </p:sp>
      <p:pic>
        <p:nvPicPr>
          <p:cNvPr id="24" name="Picture 23">
            <a:extLst>
              <a:ext uri="{FF2B5EF4-FFF2-40B4-BE49-F238E27FC236}">
                <a16:creationId xmlns:a16="http://schemas.microsoft.com/office/drawing/2014/main" id="{660DF238-0C48-F3F5-8E71-DAAFFA10B229}"/>
              </a:ext>
            </a:extLst>
          </p:cNvPr>
          <p:cNvPicPr>
            <a:picLocks noChangeAspect="1"/>
          </p:cNvPicPr>
          <p:nvPr/>
        </p:nvPicPr>
        <p:blipFill>
          <a:blip r:embed="rId3"/>
          <a:stretch>
            <a:fillRect/>
          </a:stretch>
        </p:blipFill>
        <p:spPr>
          <a:xfrm>
            <a:off x="7668278" y="2233523"/>
            <a:ext cx="506516" cy="506516"/>
          </a:xfrm>
          <a:prstGeom prst="rect">
            <a:avLst/>
          </a:prstGeom>
        </p:spPr>
      </p:pic>
      <p:pic>
        <p:nvPicPr>
          <p:cNvPr id="25" name="Picture 24">
            <a:extLst>
              <a:ext uri="{FF2B5EF4-FFF2-40B4-BE49-F238E27FC236}">
                <a16:creationId xmlns:a16="http://schemas.microsoft.com/office/drawing/2014/main" id="{B3B097B2-0D97-CAA8-6241-C7F08082FC81}"/>
              </a:ext>
            </a:extLst>
          </p:cNvPr>
          <p:cNvPicPr>
            <a:picLocks noChangeAspect="1"/>
          </p:cNvPicPr>
          <p:nvPr/>
        </p:nvPicPr>
        <p:blipFill rotWithShape="1">
          <a:blip r:embed="rId4"/>
          <a:srcRect l="57220"/>
          <a:stretch/>
        </p:blipFill>
        <p:spPr>
          <a:xfrm>
            <a:off x="4221798" y="3107639"/>
            <a:ext cx="239854" cy="252761"/>
          </a:xfrm>
          <a:prstGeom prst="rect">
            <a:avLst/>
          </a:prstGeom>
        </p:spPr>
      </p:pic>
      <p:pic>
        <p:nvPicPr>
          <p:cNvPr id="26" name="Picture 25">
            <a:extLst>
              <a:ext uri="{FF2B5EF4-FFF2-40B4-BE49-F238E27FC236}">
                <a16:creationId xmlns:a16="http://schemas.microsoft.com/office/drawing/2014/main" id="{9F9518E2-E90D-C462-38E8-8F40B1A512A1}"/>
              </a:ext>
            </a:extLst>
          </p:cNvPr>
          <p:cNvPicPr>
            <a:picLocks noChangeAspect="1"/>
          </p:cNvPicPr>
          <p:nvPr/>
        </p:nvPicPr>
        <p:blipFill rotWithShape="1">
          <a:blip r:embed="rId4"/>
          <a:srcRect r="55202"/>
          <a:stretch/>
        </p:blipFill>
        <p:spPr>
          <a:xfrm>
            <a:off x="5350751" y="2150495"/>
            <a:ext cx="251167" cy="252761"/>
          </a:xfrm>
          <a:prstGeom prst="rect">
            <a:avLst/>
          </a:prstGeom>
        </p:spPr>
      </p:pic>
      <p:pic>
        <p:nvPicPr>
          <p:cNvPr id="27" name="Picture 26">
            <a:extLst>
              <a:ext uri="{FF2B5EF4-FFF2-40B4-BE49-F238E27FC236}">
                <a16:creationId xmlns:a16="http://schemas.microsoft.com/office/drawing/2014/main" id="{6B166C36-B207-D901-4FBE-4A5AA242342B}"/>
              </a:ext>
            </a:extLst>
          </p:cNvPr>
          <p:cNvPicPr>
            <a:picLocks noChangeAspect="1"/>
          </p:cNvPicPr>
          <p:nvPr/>
        </p:nvPicPr>
        <p:blipFill rotWithShape="1">
          <a:blip r:embed="rId4"/>
          <a:srcRect r="55202"/>
          <a:stretch/>
        </p:blipFill>
        <p:spPr>
          <a:xfrm>
            <a:off x="6916761" y="2146035"/>
            <a:ext cx="251167" cy="252761"/>
          </a:xfrm>
          <a:prstGeom prst="rect">
            <a:avLst/>
          </a:prstGeom>
        </p:spPr>
      </p:pic>
      <p:pic>
        <p:nvPicPr>
          <p:cNvPr id="29" name="Picture 28">
            <a:extLst>
              <a:ext uri="{FF2B5EF4-FFF2-40B4-BE49-F238E27FC236}">
                <a16:creationId xmlns:a16="http://schemas.microsoft.com/office/drawing/2014/main" id="{F1752CC7-6053-A4FB-AD16-034648CC5589}"/>
              </a:ext>
            </a:extLst>
          </p:cNvPr>
          <p:cNvPicPr>
            <a:picLocks noChangeAspect="1"/>
          </p:cNvPicPr>
          <p:nvPr/>
        </p:nvPicPr>
        <p:blipFill rotWithShape="1">
          <a:blip r:embed="rId4"/>
          <a:srcRect l="57220"/>
          <a:stretch/>
        </p:blipFill>
        <p:spPr>
          <a:xfrm>
            <a:off x="5734548" y="3116266"/>
            <a:ext cx="239854" cy="252761"/>
          </a:xfrm>
          <a:prstGeom prst="rect">
            <a:avLst/>
          </a:prstGeom>
        </p:spPr>
      </p:pic>
      <p:sp>
        <p:nvSpPr>
          <p:cNvPr id="31" name="TextBox 30">
            <a:extLst>
              <a:ext uri="{FF2B5EF4-FFF2-40B4-BE49-F238E27FC236}">
                <a16:creationId xmlns:a16="http://schemas.microsoft.com/office/drawing/2014/main" id="{EA7DC3DF-EC3B-A8EC-626E-4F6B9CA35DBF}"/>
              </a:ext>
            </a:extLst>
          </p:cNvPr>
          <p:cNvSpPr txBox="1"/>
          <p:nvPr/>
        </p:nvSpPr>
        <p:spPr>
          <a:xfrm>
            <a:off x="357225" y="1286650"/>
            <a:ext cx="2789230" cy="523220"/>
          </a:xfrm>
          <a:prstGeom prst="rect">
            <a:avLst/>
          </a:prstGeom>
          <a:noFill/>
        </p:spPr>
        <p:txBody>
          <a:bodyPr wrap="square">
            <a:spAutoFit/>
          </a:bodyPr>
          <a:lstStyle/>
          <a:p>
            <a:r>
              <a:rPr lang="en-SE" sz="1400" dirty="0">
                <a:solidFill>
                  <a:schemeClr val="bg1"/>
                </a:solidFill>
                <a:latin typeface="Barlow" pitchFamily="2" charset="77"/>
              </a:rPr>
              <a:t>C</a:t>
            </a:r>
            <a:r>
              <a:rPr lang="en-SE" sz="1400" baseline="-25000" dirty="0">
                <a:solidFill>
                  <a:schemeClr val="bg1"/>
                </a:solidFill>
                <a:latin typeface="Barlow" pitchFamily="2" charset="77"/>
              </a:rPr>
              <a:t>P</a:t>
            </a:r>
            <a:r>
              <a:rPr lang="en-SE" sz="1400" dirty="0">
                <a:solidFill>
                  <a:schemeClr val="bg1"/>
                </a:solidFill>
                <a:latin typeface="Barlow" pitchFamily="2" charset="77"/>
              </a:rPr>
              <a:t>  = Client of original library P</a:t>
            </a:r>
          </a:p>
          <a:p>
            <a:r>
              <a:rPr lang="en-SE" sz="1400" dirty="0">
                <a:solidFill>
                  <a:schemeClr val="bg1"/>
                </a:solidFill>
                <a:latin typeface="Barlow" pitchFamily="2" charset="77"/>
              </a:rPr>
              <a:t>C</a:t>
            </a:r>
            <a:r>
              <a:rPr lang="en-SE" sz="1400" baseline="-25000" dirty="0">
                <a:solidFill>
                  <a:schemeClr val="bg1"/>
                </a:solidFill>
                <a:latin typeface="Barlow" pitchFamily="2" charset="77"/>
              </a:rPr>
              <a:t>P’</a:t>
            </a:r>
            <a:r>
              <a:rPr lang="en-SE" sz="1400" dirty="0">
                <a:solidFill>
                  <a:schemeClr val="bg1"/>
                </a:solidFill>
                <a:latin typeface="Barlow" pitchFamily="2" charset="77"/>
              </a:rPr>
              <a:t>  = Client of debloated library P’</a:t>
            </a:r>
          </a:p>
        </p:txBody>
      </p:sp>
      <p:sp>
        <p:nvSpPr>
          <p:cNvPr id="35" name="Google Shape;479;p14">
            <a:extLst>
              <a:ext uri="{FF2B5EF4-FFF2-40B4-BE49-F238E27FC236}">
                <a16:creationId xmlns:a16="http://schemas.microsoft.com/office/drawing/2014/main" id="{4B507C88-CEAB-67DF-E7AC-D63DC63D3E6B}"/>
              </a:ext>
            </a:extLst>
          </p:cNvPr>
          <p:cNvSpPr/>
          <p:nvPr/>
        </p:nvSpPr>
        <p:spPr>
          <a:xfrm>
            <a:off x="1579208" y="2187790"/>
            <a:ext cx="1039153" cy="593974"/>
          </a:xfrm>
          <a:prstGeom prst="roundRect">
            <a:avLst>
              <a:gd name="adj" fmla="val 0"/>
            </a:avLst>
          </a:prstGeom>
          <a:solidFill>
            <a:srgbClr val="DDFACB"/>
          </a:solidFill>
          <a:ln w="12700" cap="flat" cmpd="sng">
            <a:solidFill>
              <a:srgbClr val="0C0C0C"/>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tx1"/>
                </a:solidFill>
                <a:latin typeface="Barlow" pitchFamily="2" charset="77"/>
              </a:rPr>
              <a:t>Build success?</a:t>
            </a:r>
            <a:endParaRPr dirty="0">
              <a:solidFill>
                <a:schemeClr val="tx1"/>
              </a:solidFill>
              <a:latin typeface="Barlow" pitchFamily="2" charset="77"/>
              <a:sym typeface="Arial"/>
            </a:endParaRPr>
          </a:p>
        </p:txBody>
      </p:sp>
      <p:cxnSp>
        <p:nvCxnSpPr>
          <p:cNvPr id="36" name="Google Shape;485;p14">
            <a:extLst>
              <a:ext uri="{FF2B5EF4-FFF2-40B4-BE49-F238E27FC236}">
                <a16:creationId xmlns:a16="http://schemas.microsoft.com/office/drawing/2014/main" id="{DF7975E1-0BC8-EF76-3055-F024ED36D4F7}"/>
              </a:ext>
            </a:extLst>
          </p:cNvPr>
          <p:cNvCxnSpPr>
            <a:cxnSpLocks/>
            <a:stCxn id="37" idx="6"/>
            <a:endCxn id="35" idx="1"/>
          </p:cNvCxnSpPr>
          <p:nvPr/>
        </p:nvCxnSpPr>
        <p:spPr>
          <a:xfrm flipV="1">
            <a:off x="1223699" y="2484777"/>
            <a:ext cx="355509" cy="4008"/>
          </a:xfrm>
          <a:prstGeom prst="straightConnector1">
            <a:avLst/>
          </a:prstGeom>
          <a:noFill/>
          <a:ln w="12700" cap="flat" cmpd="sng">
            <a:solidFill>
              <a:schemeClr val="lt1"/>
            </a:solidFill>
            <a:prstDash val="solid"/>
            <a:miter lim="800000"/>
            <a:headEnd type="none" w="sm" len="sm"/>
            <a:tailEnd type="triangle" w="lg" len="lg"/>
          </a:ln>
        </p:spPr>
      </p:cxnSp>
      <p:sp>
        <p:nvSpPr>
          <p:cNvPr id="37" name="Oval 36">
            <a:extLst>
              <a:ext uri="{FF2B5EF4-FFF2-40B4-BE49-F238E27FC236}">
                <a16:creationId xmlns:a16="http://schemas.microsoft.com/office/drawing/2014/main" id="{9C075205-A3CB-5704-35E0-039C9D9CCD8E}"/>
              </a:ext>
            </a:extLst>
          </p:cNvPr>
          <p:cNvSpPr/>
          <p:nvPr/>
        </p:nvSpPr>
        <p:spPr>
          <a:xfrm>
            <a:off x="547148" y="2150509"/>
            <a:ext cx="676551" cy="67655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800" dirty="0">
                <a:solidFill>
                  <a:srgbClr val="012639"/>
                </a:solidFill>
                <a:latin typeface="Barlow" pitchFamily="2" charset="77"/>
              </a:rPr>
              <a:t>C</a:t>
            </a:r>
            <a:r>
              <a:rPr lang="en-SE" sz="1800" baseline="-25000" dirty="0">
                <a:solidFill>
                  <a:srgbClr val="012639"/>
                </a:solidFill>
                <a:latin typeface="Barlow" pitchFamily="2" charset="77"/>
              </a:rPr>
              <a:t>P</a:t>
            </a:r>
            <a:endParaRPr lang="en-SE" sz="1800" dirty="0">
              <a:solidFill>
                <a:srgbClr val="012639"/>
              </a:solidFill>
              <a:latin typeface="Barlow" pitchFamily="2" charset="77"/>
            </a:endParaRPr>
          </a:p>
        </p:txBody>
      </p:sp>
      <p:cxnSp>
        <p:nvCxnSpPr>
          <p:cNvPr id="38" name="Google Shape;485;p14">
            <a:extLst>
              <a:ext uri="{FF2B5EF4-FFF2-40B4-BE49-F238E27FC236}">
                <a16:creationId xmlns:a16="http://schemas.microsoft.com/office/drawing/2014/main" id="{0CA22C80-99C3-0C36-70FE-18BBC44E4DAB}"/>
              </a:ext>
            </a:extLst>
          </p:cNvPr>
          <p:cNvCxnSpPr>
            <a:cxnSpLocks/>
            <a:stCxn id="35" idx="3"/>
            <a:endCxn id="8" idx="2"/>
          </p:cNvCxnSpPr>
          <p:nvPr/>
        </p:nvCxnSpPr>
        <p:spPr>
          <a:xfrm flipV="1">
            <a:off x="2618361" y="2483168"/>
            <a:ext cx="447150" cy="1609"/>
          </a:xfrm>
          <a:prstGeom prst="straightConnector1">
            <a:avLst/>
          </a:prstGeom>
          <a:noFill/>
          <a:ln w="12700" cap="flat" cmpd="sng">
            <a:solidFill>
              <a:schemeClr val="lt1"/>
            </a:solidFill>
            <a:prstDash val="solid"/>
            <a:miter lim="800000"/>
            <a:headEnd type="none" w="sm" len="sm"/>
            <a:tailEnd type="triangle" w="lg" len="lg"/>
          </a:ln>
        </p:spPr>
      </p:cxnSp>
      <p:cxnSp>
        <p:nvCxnSpPr>
          <p:cNvPr id="39" name="Google Shape;485;p14">
            <a:extLst>
              <a:ext uri="{FF2B5EF4-FFF2-40B4-BE49-F238E27FC236}">
                <a16:creationId xmlns:a16="http://schemas.microsoft.com/office/drawing/2014/main" id="{909A86A0-75E8-D035-6776-D749150FA130}"/>
              </a:ext>
            </a:extLst>
          </p:cNvPr>
          <p:cNvCxnSpPr>
            <a:cxnSpLocks/>
          </p:cNvCxnSpPr>
          <p:nvPr/>
        </p:nvCxnSpPr>
        <p:spPr>
          <a:xfrm flipH="1">
            <a:off x="2065519" y="2775118"/>
            <a:ext cx="1" cy="593358"/>
          </a:xfrm>
          <a:prstGeom prst="straightConnector1">
            <a:avLst/>
          </a:prstGeom>
          <a:noFill/>
          <a:ln w="12700" cap="flat" cmpd="sng">
            <a:solidFill>
              <a:schemeClr val="lt1"/>
            </a:solidFill>
            <a:prstDash val="solid"/>
            <a:miter lim="800000"/>
            <a:headEnd type="none" w="sm" len="sm"/>
            <a:tailEnd type="triangle" w="lg" len="lg"/>
          </a:ln>
        </p:spPr>
      </p:cxnSp>
      <p:pic>
        <p:nvPicPr>
          <p:cNvPr id="40" name="Picture 39">
            <a:extLst>
              <a:ext uri="{FF2B5EF4-FFF2-40B4-BE49-F238E27FC236}">
                <a16:creationId xmlns:a16="http://schemas.microsoft.com/office/drawing/2014/main" id="{2D7869DC-CDF3-79B0-D1B6-BFAD634BAE2D}"/>
              </a:ext>
            </a:extLst>
          </p:cNvPr>
          <p:cNvPicPr>
            <a:picLocks noChangeAspect="1"/>
          </p:cNvPicPr>
          <p:nvPr/>
        </p:nvPicPr>
        <p:blipFill rotWithShape="1">
          <a:blip r:embed="rId4"/>
          <a:srcRect l="57220"/>
          <a:stretch/>
        </p:blipFill>
        <p:spPr>
          <a:xfrm>
            <a:off x="1631913" y="3113256"/>
            <a:ext cx="239854" cy="252761"/>
          </a:xfrm>
          <a:prstGeom prst="rect">
            <a:avLst/>
          </a:prstGeom>
        </p:spPr>
      </p:pic>
      <p:pic>
        <p:nvPicPr>
          <p:cNvPr id="41" name="Picture 40">
            <a:extLst>
              <a:ext uri="{FF2B5EF4-FFF2-40B4-BE49-F238E27FC236}">
                <a16:creationId xmlns:a16="http://schemas.microsoft.com/office/drawing/2014/main" id="{801A6F05-AA06-6435-BC96-BB8D30F6E072}"/>
              </a:ext>
            </a:extLst>
          </p:cNvPr>
          <p:cNvPicPr>
            <a:picLocks noChangeAspect="1"/>
          </p:cNvPicPr>
          <p:nvPr/>
        </p:nvPicPr>
        <p:blipFill rotWithShape="1">
          <a:blip r:embed="rId4"/>
          <a:srcRect r="55202"/>
          <a:stretch/>
        </p:blipFill>
        <p:spPr>
          <a:xfrm>
            <a:off x="2750572" y="2169185"/>
            <a:ext cx="251167" cy="252761"/>
          </a:xfrm>
          <a:prstGeom prst="rect">
            <a:avLst/>
          </a:prstGeom>
        </p:spPr>
      </p:pic>
      <p:sp>
        <p:nvSpPr>
          <p:cNvPr id="45" name="Google Shape;471;p14">
            <a:extLst>
              <a:ext uri="{FF2B5EF4-FFF2-40B4-BE49-F238E27FC236}">
                <a16:creationId xmlns:a16="http://schemas.microsoft.com/office/drawing/2014/main" id="{54AA2713-1080-9ADC-5FA8-487AAE779626}"/>
              </a:ext>
            </a:extLst>
          </p:cNvPr>
          <p:cNvSpPr/>
          <p:nvPr/>
        </p:nvSpPr>
        <p:spPr>
          <a:xfrm>
            <a:off x="1401453" y="3425494"/>
            <a:ext cx="1343615" cy="415458"/>
          </a:xfrm>
          <a:prstGeom prst="rect">
            <a:avLst/>
          </a:prstGeom>
          <a:noFill/>
          <a:ln>
            <a:noFill/>
          </a:ln>
        </p:spPr>
        <p:txBody>
          <a:bodyPr spcFirstLastPara="1" wrap="square" lIns="91425" tIns="45700" rIns="91425" bIns="45700" anchor="t" anchorCtr="0">
            <a:spAutoFit/>
          </a:bodyPr>
          <a:lstStyle/>
          <a:p>
            <a:pPr lvl="0" algn="ctr"/>
            <a:r>
              <a:rPr lang="en-GB" sz="1050" dirty="0">
                <a:solidFill>
                  <a:schemeClr val="lt1"/>
                </a:solidFill>
                <a:latin typeface="Barlow" pitchFamily="2" charset="77"/>
              </a:rPr>
              <a:t>The client build</a:t>
            </a:r>
          </a:p>
          <a:p>
            <a:pPr lvl="0" algn="ctr"/>
            <a:r>
              <a:rPr lang="en-GB" sz="1050" dirty="0">
                <a:solidFill>
                  <a:schemeClr val="lt1"/>
                </a:solidFill>
                <a:latin typeface="Barlow" pitchFamily="2" charset="77"/>
              </a:rPr>
              <a:t> fails</a:t>
            </a:r>
          </a:p>
        </p:txBody>
      </p:sp>
      <p:sp>
        <p:nvSpPr>
          <p:cNvPr id="2" name="Google Shape;519;p14">
            <a:extLst>
              <a:ext uri="{FF2B5EF4-FFF2-40B4-BE49-F238E27FC236}">
                <a16:creationId xmlns:a16="http://schemas.microsoft.com/office/drawing/2014/main" id="{1ADD9C4E-5A87-C6BC-238F-5C299B320806}"/>
              </a:ext>
            </a:extLst>
          </p:cNvPr>
          <p:cNvSpPr/>
          <p:nvPr/>
        </p:nvSpPr>
        <p:spPr>
          <a:xfrm>
            <a:off x="130452" y="4768826"/>
            <a:ext cx="362471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dirty="0">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rPr>
              <a:t>https://github.com/castor-software/</a:t>
            </a:r>
            <a:r>
              <a:rPr lang="en-GB" sz="1100" dirty="0" err="1">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rPr>
              <a:t>jdbl</a:t>
            </a:r>
            <a:r>
              <a:rPr lang="en-GB" sz="1100" dirty="0">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rPr>
              <a:t>-experiments</a:t>
            </a:r>
            <a:endParaRPr sz="1100" dirty="0">
              <a:solidFill>
                <a:schemeClr val="accent4">
                  <a:lumMod val="60000"/>
                  <a:lumOff val="40000"/>
                </a:schemeClr>
              </a:solidFill>
              <a:latin typeface="Roboto Light" panose="02000000000000000000" pitchFamily="2" charset="0"/>
              <a:ea typeface="Roboto Light" panose="02000000000000000000" pitchFamily="2" charset="0"/>
              <a:cs typeface="Linux Biolinum" panose="02000503000000000000" pitchFamily="2" charset="0"/>
              <a:sym typeface="Arial"/>
            </a:endParaRPr>
          </a:p>
        </p:txBody>
      </p:sp>
    </p:spTree>
    <p:extLst>
      <p:ext uri="{BB962C8B-B14F-4D97-AF65-F5344CB8AC3E}">
        <p14:creationId xmlns:p14="http://schemas.microsoft.com/office/powerpoint/2010/main" val="392647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dissolv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dissolve">
                                      <p:cBhvr>
                                        <p:cTn id="20" dur="500"/>
                                        <p:tgtEl>
                                          <p:spTgt spid="40"/>
                                        </p:tgtEl>
                                      </p:cBhvr>
                                    </p:animEffect>
                                  </p:childTnLst>
                                </p:cTn>
                              </p:par>
                              <p:par>
                                <p:cTn id="21" presetID="9"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par>
                                <p:cTn id="27" presetID="9"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dissolve">
                                      <p:cBhvr>
                                        <p:cTn id="29" dur="500"/>
                                        <p:tgtEl>
                                          <p:spTgt spid="38"/>
                                        </p:tgtEl>
                                      </p:cBhvr>
                                    </p:animEffect>
                                  </p:childTnLst>
                                </p:cTn>
                              </p:par>
                              <p:par>
                                <p:cTn id="30" presetID="9"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dissolve">
                                      <p:cBhvr>
                                        <p:cTn id="32" dur="500"/>
                                        <p:tgtEl>
                                          <p:spTgt spid="4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par>
                                <p:cTn id="49" presetID="9"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par>
                                <p:cTn id="52" presetID="9"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dissolve">
                                      <p:cBhvr>
                                        <p:cTn id="54" dur="500"/>
                                        <p:tgtEl>
                                          <p:spTgt spid="20"/>
                                        </p:tgtEl>
                                      </p:cBhvr>
                                    </p:animEffect>
                                  </p:childTnLst>
                                </p:cTn>
                              </p:par>
                              <p:par>
                                <p:cTn id="55" presetID="9"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dissolve">
                                      <p:cBhvr>
                                        <p:cTn id="57" dur="500"/>
                                        <p:tgtEl>
                                          <p:spTgt spid="26"/>
                                        </p:tgtEl>
                                      </p:cBhvr>
                                    </p:animEffect>
                                  </p:childTnLst>
                                </p:cTn>
                              </p:par>
                              <p:par>
                                <p:cTn id="58" presetID="9"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tgtEl>
                                          <p:spTgt spid="13"/>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dissolv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dissolve">
                                      <p:cBhvr>
                                        <p:cTn id="68" dur="500"/>
                                        <p:tgtEl>
                                          <p:spTgt spid="29"/>
                                        </p:tgtEl>
                                      </p:cBhvr>
                                    </p:animEffect>
                                  </p:childTnLst>
                                </p:cTn>
                              </p:par>
                              <p:par>
                                <p:cTn id="69" presetID="9"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dissolve">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dissolve">
                                      <p:cBhvr>
                                        <p:cTn id="74" dur="500"/>
                                        <p:tgtEl>
                                          <p:spTgt spid="22"/>
                                        </p:tgtEl>
                                      </p:cBhvr>
                                    </p:animEffect>
                                  </p:childTnLst>
                                </p:cTn>
                              </p:par>
                              <p:par>
                                <p:cTn id="75" presetID="9"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dissolve">
                                      <p:cBhvr>
                                        <p:cTn id="77" dur="500"/>
                                        <p:tgtEl>
                                          <p:spTgt spid="27"/>
                                        </p:tgtEl>
                                      </p:cBhvr>
                                    </p:animEffect>
                                  </p:childTnLst>
                                </p:cTn>
                              </p:par>
                              <p:par>
                                <p:cTn id="78" presetID="9"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dissolve">
                                      <p:cBhvr>
                                        <p:cTn id="80" dur="500"/>
                                        <p:tgtEl>
                                          <p:spTgt spid="15"/>
                                        </p:tgtEl>
                                      </p:cBhvr>
                                    </p:animEffect>
                                  </p:childTnLst>
                                </p:cTn>
                              </p:par>
                              <p:par>
                                <p:cTn id="81" presetID="9"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dissolv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21" grpId="0"/>
      <p:bldP spid="22" grpId="0"/>
      <p:bldP spid="35" grpId="0" animBg="1"/>
      <p:bldP spid="37" grpId="0" animBg="1"/>
      <p:bldP spid="45"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100"/>
        <p:cNvGrpSpPr/>
        <p:nvPr/>
      </p:nvGrpSpPr>
      <p:grpSpPr>
        <a:xfrm>
          <a:off x="0" y="0"/>
          <a:ext cx="0" cy="0"/>
          <a:chOff x="0" y="0"/>
          <a:chExt cx="0" cy="0"/>
        </a:xfrm>
      </p:grpSpPr>
      <p:sp>
        <p:nvSpPr>
          <p:cNvPr id="101" name="Google Shape;101;p2"/>
          <p:cNvSpPr txBox="1">
            <a:spLocks noGrp="1"/>
          </p:cNvSpPr>
          <p:nvPr>
            <p:ph type="sldNum" idx="12"/>
          </p:nvPr>
        </p:nvSpPr>
        <p:spPr>
          <a:xfrm>
            <a:off x="6926872" y="4767263"/>
            <a:ext cx="2057400"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latin typeface="Fira Code Light" panose="020B0809050000020004" pitchFamily="49" charset="0"/>
                <a:ea typeface="Fira Code Light" panose="020B0809050000020004" pitchFamily="49" charset="0"/>
              </a:rPr>
              <a:t>86</a:t>
            </a:fld>
            <a:endParaRPr dirty="0">
              <a:latin typeface="Fira Code Light" panose="020B0809050000020004" pitchFamily="49" charset="0"/>
              <a:ea typeface="Fira Code Light" panose="020B0809050000020004" pitchFamily="49" charset="0"/>
            </a:endParaRPr>
          </a:p>
        </p:txBody>
      </p:sp>
      <p:pic>
        <p:nvPicPr>
          <p:cNvPr id="2" name="Picture 1">
            <a:extLst>
              <a:ext uri="{FF2B5EF4-FFF2-40B4-BE49-F238E27FC236}">
                <a16:creationId xmlns:a16="http://schemas.microsoft.com/office/drawing/2014/main" id="{0E6B1CC2-FFD4-7B4C-3716-73C0E7EEA67E}"/>
              </a:ext>
            </a:extLst>
          </p:cNvPr>
          <p:cNvPicPr>
            <a:picLocks noChangeAspect="1"/>
          </p:cNvPicPr>
          <p:nvPr/>
        </p:nvPicPr>
        <p:blipFill>
          <a:blip r:embed="rId3"/>
          <a:stretch>
            <a:fillRect/>
          </a:stretch>
        </p:blipFill>
        <p:spPr>
          <a:xfrm>
            <a:off x="1313492" y="1918619"/>
            <a:ext cx="6517016" cy="1719159"/>
          </a:xfrm>
          <a:prstGeom prst="rect">
            <a:avLst/>
          </a:prstGeom>
        </p:spPr>
      </p:pic>
      <p:sp>
        <p:nvSpPr>
          <p:cNvPr id="4" name="Google Shape;633;p20">
            <a:extLst>
              <a:ext uri="{FF2B5EF4-FFF2-40B4-BE49-F238E27FC236}">
                <a16:creationId xmlns:a16="http://schemas.microsoft.com/office/drawing/2014/main" id="{48A0619A-2478-09D3-C226-DBB4BA8247D4}"/>
              </a:ext>
            </a:extLst>
          </p:cNvPr>
          <p:cNvSpPr/>
          <p:nvPr/>
        </p:nvSpPr>
        <p:spPr>
          <a:xfrm>
            <a:off x="6140665" y="2196284"/>
            <a:ext cx="1657585" cy="413778"/>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7C55B396-DD6E-E1E0-BDE2-CDE717D86AED}"/>
              </a:ext>
            </a:extLst>
          </p:cNvPr>
          <p:cNvPicPr>
            <a:picLocks noChangeAspect="1"/>
          </p:cNvPicPr>
          <p:nvPr/>
        </p:nvPicPr>
        <p:blipFill>
          <a:blip r:embed="rId4"/>
          <a:stretch>
            <a:fillRect/>
          </a:stretch>
        </p:blipFill>
        <p:spPr>
          <a:xfrm>
            <a:off x="7307863" y="1689768"/>
            <a:ext cx="506516" cy="506516"/>
          </a:xfrm>
          <a:prstGeom prst="rect">
            <a:avLst/>
          </a:prstGeom>
        </p:spPr>
      </p:pic>
      <p:sp>
        <p:nvSpPr>
          <p:cNvPr id="6" name="Google Shape;110;p2">
            <a:extLst>
              <a:ext uri="{FF2B5EF4-FFF2-40B4-BE49-F238E27FC236}">
                <a16:creationId xmlns:a16="http://schemas.microsoft.com/office/drawing/2014/main" id="{4EE3E927-8B3D-025D-AF12-1F72EDA91ABD}"/>
              </a:ext>
            </a:extLst>
          </p:cNvPr>
          <p:cNvSpPr txBox="1"/>
          <p:nvPr/>
        </p:nvSpPr>
        <p:spPr>
          <a:xfrm>
            <a:off x="282758" y="244996"/>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0" indent="0" defTabSz="914400" eaLnBrk="1" latinLnBrk="0" hangingPunct="1">
              <a:lnSpc>
                <a:spcPct val="90000"/>
              </a:lnSpc>
              <a:buClr>
                <a:schemeClr val="lt1"/>
              </a:buClr>
              <a:buSzPts val="2800"/>
              <a:buFont typeface="Arial" panose="020B0604020202020204" pitchFamily="34" charset="0"/>
              <a:buNone/>
              <a:defRPr sz="3000" kern="1200">
                <a:solidFill>
                  <a:schemeClr val="dk1"/>
                </a:solidFill>
                <a:highlight>
                  <a:srgbClr val="FFD966"/>
                </a:highlight>
                <a:latin typeface="Roboto Medium"/>
                <a:ea typeface="Roboto Medium"/>
                <a:cs typeface="Roboto Medium"/>
              </a:defRPr>
            </a:lvl1pPr>
            <a:lvl2pPr marL="685800" indent="-228600" defTabSz="91440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defTabSz="91440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defTabSz="91440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ym typeface="Roboto Medium"/>
              </a:rPr>
              <a:t>Result (impact on clients)</a:t>
            </a:r>
            <a:endParaRPr dirty="0">
              <a:sym typeface="Roboto Medium"/>
            </a:endParaRPr>
          </a:p>
        </p:txBody>
      </p:sp>
    </p:spTree>
    <p:extLst>
      <p:ext uri="{BB962C8B-B14F-4D97-AF65-F5344CB8AC3E}">
        <p14:creationId xmlns:p14="http://schemas.microsoft.com/office/powerpoint/2010/main" val="1030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4"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CADA-1564-466B-81E4-A516DAB3AA0C}"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1" normalizeH="0" baseline="0" noProof="0">
              <a:ln>
                <a:noFill/>
              </a:ln>
              <a:solidFill>
                <a:prstClr val="black"/>
              </a:solidFill>
              <a:effectLst/>
              <a:uLnTx/>
              <a:uFillTx/>
              <a:latin typeface="Arial"/>
            </a:endParaRPr>
          </a:p>
        </p:txBody>
      </p:sp>
      <p:pic>
        <p:nvPicPr>
          <p:cNvPr id="395" name="Picture 24"/>
          <p:cNvPicPr/>
          <p:nvPr/>
        </p:nvPicPr>
        <p:blipFill>
          <a:blip r:embed="rId3"/>
          <a:stretch/>
        </p:blipFill>
        <p:spPr>
          <a:xfrm>
            <a:off x="457200" y="950760"/>
            <a:ext cx="6599160" cy="3710880"/>
          </a:xfrm>
          <a:prstGeom prst="rect">
            <a:avLst/>
          </a:prstGeom>
          <a:ln>
            <a:noFill/>
          </a:ln>
        </p:spPr>
      </p:pic>
      <p:sp>
        <p:nvSpPr>
          <p:cNvPr id="396" name="CustomShape 2"/>
          <p:cNvSpPr/>
          <p:nvPr/>
        </p:nvSpPr>
        <p:spPr>
          <a:xfrm>
            <a:off x="6213600" y="2548080"/>
            <a:ext cx="2563920" cy="1014209"/>
          </a:xfrm>
          <a:prstGeom prst="rect">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E7E6E6"/>
                </a:solidFill>
                <a:effectLst/>
                <a:uLnTx/>
                <a:uFillTx/>
                <a:latin typeface="Equity Text A" pitchFamily="2" charset="77"/>
                <a:ea typeface="DejaVu Sans"/>
              </a:rPr>
              <a:t>Open source library for code analysis, </a:t>
            </a:r>
            <a:r>
              <a:rPr kumimoji="0" lang="en-GB" sz="2000" b="0" i="0" u="none" strike="noStrike" kern="1200" cap="none" spc="-1" normalizeH="0" baseline="0" noProof="0" dirty="0">
                <a:ln>
                  <a:noFill/>
                </a:ln>
                <a:solidFill>
                  <a:srgbClr val="FFD966"/>
                </a:solidFill>
                <a:effectLst/>
                <a:uLnTx/>
                <a:uFillTx/>
                <a:latin typeface="Equity Text A" pitchFamily="2" charset="77"/>
                <a:ea typeface="DejaVu Sans"/>
              </a:rPr>
              <a:t>75</a:t>
            </a:r>
            <a:r>
              <a:rPr kumimoji="0" lang="en-GB" sz="2000" b="0" i="0" u="none" strike="noStrike" kern="1200" cap="none" spc="-1" normalizeH="0" baseline="0" noProof="0" dirty="0">
                <a:ln>
                  <a:noFill/>
                </a:ln>
                <a:solidFill>
                  <a:srgbClr val="E7E6E6"/>
                </a:solidFill>
                <a:effectLst/>
                <a:uLnTx/>
                <a:uFillTx/>
                <a:latin typeface="Equity Text A" pitchFamily="2" charset="77"/>
                <a:ea typeface="DejaVu Sans"/>
              </a:rPr>
              <a:t> dependencies</a:t>
            </a:r>
            <a:endParaRPr kumimoji="0" lang="en-US" sz="2000" b="0" i="0" u="none" strike="noStrike" kern="1200" cap="none" spc="-1" normalizeH="0" baseline="0" noProof="0" dirty="0">
              <a:ln>
                <a:noFill/>
              </a:ln>
              <a:solidFill>
                <a:prstClr val="black"/>
              </a:solidFill>
              <a:effectLst/>
              <a:uLnTx/>
              <a:uFillTx/>
              <a:latin typeface="Equity Text A" pitchFamily="2" charset="77"/>
            </a:endParaRPr>
          </a:p>
        </p:txBody>
      </p:sp>
      <p:sp>
        <p:nvSpPr>
          <p:cNvPr id="397" name="CustomShape 3"/>
          <p:cNvSpPr/>
          <p:nvPr/>
        </p:nvSpPr>
        <p:spPr>
          <a:xfrm>
            <a:off x="876060" y="4711035"/>
            <a:ext cx="5761440" cy="384690"/>
          </a:xfrm>
          <a:prstGeom prst="rect">
            <a:avLst/>
          </a:prstGeom>
          <a:noFill/>
          <a:ln>
            <a:noFill/>
          </a:ln>
        </p:spPr>
        <p:txBody>
          <a:bodyPr spcFirstLastPara="1" wrap="square" lIns="91425" tIns="91425" rIns="91425" bIns="91425" anchor="t" anchorCtr="0">
            <a:spAutoFit/>
          </a:bodyPr>
          <a:lstStyle/>
          <a:p>
            <a:pPr algn="ctr">
              <a:buSzPts val="1300"/>
            </a:pPr>
            <a:r>
              <a:rPr lang="en-GB" sz="1300" dirty="0">
                <a:solidFill>
                  <a:srgbClr val="FFD966"/>
                </a:solidFill>
                <a:latin typeface="Roboto Light" panose="02000000000000000000" pitchFamily="2" charset="0"/>
                <a:ea typeface="Roboto Light" panose="02000000000000000000" pitchFamily="2" charset="0"/>
              </a:rPr>
              <a:t>https://</a:t>
            </a:r>
            <a:r>
              <a:rPr lang="en-GB" sz="1300" dirty="0" err="1">
                <a:solidFill>
                  <a:srgbClr val="FFD966"/>
                </a:solidFill>
                <a:latin typeface="Roboto Light" panose="02000000000000000000" pitchFamily="2" charset="0"/>
                <a:ea typeface="Roboto Light" panose="02000000000000000000" pitchFamily="2" charset="0"/>
              </a:rPr>
              <a:t>github.com</a:t>
            </a:r>
            <a:r>
              <a:rPr lang="en-GB" sz="1300" dirty="0">
                <a:solidFill>
                  <a:srgbClr val="FFD966"/>
                </a:solidFill>
                <a:latin typeface="Roboto Light" panose="02000000000000000000" pitchFamily="2" charset="0"/>
                <a:ea typeface="Roboto Light" panose="02000000000000000000" pitchFamily="2" charset="0"/>
              </a:rPr>
              <a:t>/INRIA/spoon</a:t>
            </a:r>
            <a:endParaRPr lang="en-US" sz="1300" dirty="0">
              <a:solidFill>
                <a:srgbClr val="FFD966"/>
              </a:solidFill>
              <a:latin typeface="Roboto Light" panose="02000000000000000000" pitchFamily="2" charset="0"/>
              <a:ea typeface="Roboto Light" panose="02000000000000000000" pitchFamily="2" charset="0"/>
            </a:endParaRPr>
          </a:p>
        </p:txBody>
      </p:sp>
      <p:sp>
        <p:nvSpPr>
          <p:cNvPr id="2" name="Google Shape;99;g10f0a995c24_0_21">
            <a:extLst>
              <a:ext uri="{FF2B5EF4-FFF2-40B4-BE49-F238E27FC236}">
                <a16:creationId xmlns:a16="http://schemas.microsoft.com/office/drawing/2014/main" id="{A822AFDC-F759-8C52-190E-7C72788B0823}"/>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Example: Spoon library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95BF2-6ACE-4226-9D8D-E3BEDAA29B96}"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900" b="0" i="0" u="none" strike="noStrike" kern="1200" cap="none" spc="-1" normalizeH="0" baseline="0" noProof="0">
              <a:ln>
                <a:noFill/>
              </a:ln>
              <a:solidFill>
                <a:prstClr val="black"/>
              </a:solidFill>
              <a:effectLst/>
              <a:uLnTx/>
              <a:uFillTx/>
              <a:latin typeface="Arial"/>
            </a:endParaRPr>
          </a:p>
        </p:txBody>
      </p:sp>
      <p:pic>
        <p:nvPicPr>
          <p:cNvPr id="400" name="Picture 6"/>
          <p:cNvPicPr/>
          <p:nvPr/>
        </p:nvPicPr>
        <p:blipFill>
          <a:blip r:embed="rId3"/>
          <a:stretch/>
        </p:blipFill>
        <p:spPr>
          <a:xfrm>
            <a:off x="457200" y="950400"/>
            <a:ext cx="6600240" cy="3711600"/>
          </a:xfrm>
          <a:prstGeom prst="rect">
            <a:avLst/>
          </a:prstGeom>
          <a:ln>
            <a:noFill/>
          </a:ln>
        </p:spPr>
      </p:pic>
      <p:sp>
        <p:nvSpPr>
          <p:cNvPr id="401" name="CustomShape 2"/>
          <p:cNvSpPr/>
          <p:nvPr/>
        </p:nvSpPr>
        <p:spPr>
          <a:xfrm>
            <a:off x="6392880" y="2623320"/>
            <a:ext cx="2110320" cy="1014209"/>
          </a:xfrm>
          <a:prstGeom prst="rect">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buClrTx/>
            </a:pPr>
            <a:r>
              <a:rPr lang="en-GB" sz="2000" kern="1200" spc="-1" dirty="0">
                <a:solidFill>
                  <a:srgbClr val="E7E6E6"/>
                </a:solidFill>
                <a:latin typeface="Equity Text A" pitchFamily="2" charset="77"/>
              </a:rPr>
              <a:t>Maven excludes </a:t>
            </a:r>
          </a:p>
          <a:p>
            <a:pPr>
              <a:buClrTx/>
            </a:pPr>
            <a:r>
              <a:rPr lang="en-GB" sz="2000" kern="1200" spc="-1" dirty="0">
                <a:solidFill>
                  <a:srgbClr val="FFD966"/>
                </a:solidFill>
                <a:latin typeface="Equity Text A" pitchFamily="2" charset="77"/>
              </a:rPr>
              <a:t>31</a:t>
            </a:r>
            <a:r>
              <a:rPr lang="en-GB" sz="2000" kern="1200" spc="-1" dirty="0">
                <a:solidFill>
                  <a:srgbClr val="E7E6E6"/>
                </a:solidFill>
                <a:latin typeface="Equity Text A" pitchFamily="2" charset="77"/>
              </a:rPr>
              <a:t> redundant dependencies</a:t>
            </a:r>
            <a:endParaRPr lang="en-US" sz="2000" kern="1200" spc="-1" dirty="0">
              <a:solidFill>
                <a:srgbClr val="E7E6E6"/>
              </a:solidFill>
              <a:latin typeface="Equity Text A" pitchFamily="2" charset="77"/>
            </a:endParaRPr>
          </a:p>
        </p:txBody>
      </p:sp>
      <p:sp>
        <p:nvSpPr>
          <p:cNvPr id="2" name="CustomShape 3">
            <a:extLst>
              <a:ext uri="{FF2B5EF4-FFF2-40B4-BE49-F238E27FC236}">
                <a16:creationId xmlns:a16="http://schemas.microsoft.com/office/drawing/2014/main" id="{8CE5DF51-CFBE-8878-C946-3D30481A0E64}"/>
              </a:ext>
            </a:extLst>
          </p:cNvPr>
          <p:cNvSpPr/>
          <p:nvPr/>
        </p:nvSpPr>
        <p:spPr>
          <a:xfrm>
            <a:off x="876060" y="4711035"/>
            <a:ext cx="5761440" cy="384690"/>
          </a:xfrm>
          <a:prstGeom prst="rect">
            <a:avLst/>
          </a:prstGeom>
          <a:noFill/>
          <a:ln>
            <a:noFill/>
          </a:ln>
        </p:spPr>
        <p:txBody>
          <a:bodyPr spcFirstLastPara="1" wrap="square" lIns="91425" tIns="91425" rIns="91425" bIns="91425" anchor="t" anchorCtr="0">
            <a:spAutoFit/>
          </a:bodyPr>
          <a:lstStyle/>
          <a:p>
            <a:pPr algn="ctr">
              <a:buSzPts val="1300"/>
            </a:pPr>
            <a:r>
              <a:rPr lang="en-GB" sz="1300" dirty="0">
                <a:solidFill>
                  <a:srgbClr val="FFD966"/>
                </a:solidFill>
                <a:latin typeface="Roboto Light" panose="02000000000000000000" pitchFamily="2" charset="0"/>
                <a:ea typeface="Roboto Light" panose="02000000000000000000" pitchFamily="2" charset="0"/>
              </a:rPr>
              <a:t>https://</a:t>
            </a:r>
            <a:r>
              <a:rPr lang="en-GB" sz="1300" dirty="0" err="1">
                <a:solidFill>
                  <a:srgbClr val="FFD966"/>
                </a:solidFill>
                <a:latin typeface="Roboto Light" panose="02000000000000000000" pitchFamily="2" charset="0"/>
                <a:ea typeface="Roboto Light" panose="02000000000000000000" pitchFamily="2" charset="0"/>
              </a:rPr>
              <a:t>github.com</a:t>
            </a:r>
            <a:r>
              <a:rPr lang="en-GB" sz="1300" dirty="0">
                <a:solidFill>
                  <a:srgbClr val="FFD966"/>
                </a:solidFill>
                <a:latin typeface="Roboto Light" panose="02000000000000000000" pitchFamily="2" charset="0"/>
                <a:ea typeface="Roboto Light" panose="02000000000000000000" pitchFamily="2" charset="0"/>
              </a:rPr>
              <a:t>/INRIA/spoon</a:t>
            </a:r>
            <a:endParaRPr lang="en-US" sz="1300" dirty="0">
              <a:solidFill>
                <a:srgbClr val="FFD966"/>
              </a:solidFill>
              <a:latin typeface="Roboto Light" panose="02000000000000000000" pitchFamily="2" charset="0"/>
              <a:ea typeface="Roboto Light" panose="02000000000000000000" pitchFamily="2" charset="0"/>
            </a:endParaRPr>
          </a:p>
        </p:txBody>
      </p:sp>
      <p:sp>
        <p:nvSpPr>
          <p:cNvPr id="3" name="Google Shape;99;g10f0a995c24_0_21">
            <a:extLst>
              <a:ext uri="{FF2B5EF4-FFF2-40B4-BE49-F238E27FC236}">
                <a16:creationId xmlns:a16="http://schemas.microsoft.com/office/drawing/2014/main" id="{44A4D562-D37F-FDDE-72BD-9E8D3456003D}"/>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a:solidFill>
                  <a:schemeClr val="dk1"/>
                </a:solidFill>
                <a:highlight>
                  <a:srgbClr val="FFD966"/>
                </a:highlight>
                <a:latin typeface="Roboto Medium"/>
                <a:ea typeface="Roboto Medium"/>
                <a:cs typeface="Roboto Medium"/>
                <a:sym typeface="Roboto Medium"/>
              </a:rPr>
              <a:t>Regular Maven analysis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4" name="CustomShape 1"/>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AF2E8-CC94-4E5A-9C1F-B78FFCC523CF}"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1" normalizeH="0" baseline="0" noProof="0">
              <a:ln>
                <a:noFill/>
              </a:ln>
              <a:solidFill>
                <a:prstClr val="black"/>
              </a:solidFill>
              <a:effectLst/>
              <a:uLnTx/>
              <a:uFillTx/>
              <a:latin typeface="Arial"/>
            </a:endParaRPr>
          </a:p>
        </p:txBody>
      </p:sp>
      <p:pic>
        <p:nvPicPr>
          <p:cNvPr id="405" name="Picture 7"/>
          <p:cNvPicPr/>
          <p:nvPr/>
        </p:nvPicPr>
        <p:blipFill>
          <a:blip r:embed="rId3"/>
          <a:stretch/>
        </p:blipFill>
        <p:spPr>
          <a:xfrm>
            <a:off x="457200" y="945360"/>
            <a:ext cx="6600240" cy="3711600"/>
          </a:xfrm>
          <a:prstGeom prst="rect">
            <a:avLst/>
          </a:prstGeom>
          <a:ln>
            <a:noFill/>
          </a:ln>
        </p:spPr>
      </p:pic>
      <p:sp>
        <p:nvSpPr>
          <p:cNvPr id="406" name="CustomShape 2"/>
          <p:cNvSpPr/>
          <p:nvPr/>
        </p:nvSpPr>
        <p:spPr>
          <a:xfrm>
            <a:off x="6309360" y="2560320"/>
            <a:ext cx="2274840" cy="1014209"/>
          </a:xfrm>
          <a:prstGeom prst="rect">
            <a:avLst/>
          </a:prstGeom>
          <a:solidFill>
            <a:srgbClr val="1954A6"/>
          </a:solidFill>
          <a:ln w="6350">
            <a:solidFill>
              <a:schemeClr val="bg2"/>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buClrTx/>
            </a:pPr>
            <a:r>
              <a:rPr lang="en-GB" sz="2000" kern="1200" spc="-1" dirty="0" err="1">
                <a:solidFill>
                  <a:srgbClr val="E7E6E6"/>
                </a:solidFill>
                <a:latin typeface="Equity Text A" pitchFamily="2" charset="77"/>
              </a:rPr>
              <a:t>DepClean</a:t>
            </a:r>
            <a:r>
              <a:rPr lang="en-GB" sz="2000" kern="1200" spc="-1" dirty="0">
                <a:solidFill>
                  <a:srgbClr val="E7E6E6"/>
                </a:solidFill>
                <a:latin typeface="Equity Text A" pitchFamily="2" charset="77"/>
              </a:rPr>
              <a:t> detects </a:t>
            </a:r>
          </a:p>
          <a:p>
            <a:pPr>
              <a:buClrTx/>
            </a:pPr>
            <a:r>
              <a:rPr lang="en-GB" sz="2000" kern="1200" spc="-1" dirty="0">
                <a:solidFill>
                  <a:srgbClr val="FFD966"/>
                </a:solidFill>
                <a:latin typeface="Equity Text A" pitchFamily="2" charset="77"/>
              </a:rPr>
              <a:t>13</a:t>
            </a:r>
            <a:r>
              <a:rPr lang="en-GB" sz="2000" kern="1200" spc="-1" dirty="0">
                <a:solidFill>
                  <a:srgbClr val="E7E6E6"/>
                </a:solidFill>
                <a:latin typeface="Equity Text A" pitchFamily="2" charset="77"/>
              </a:rPr>
              <a:t> bloated dependencies</a:t>
            </a:r>
            <a:endParaRPr lang="en-US" sz="2000" kern="1200" spc="-1" dirty="0">
              <a:solidFill>
                <a:srgbClr val="E7E6E6"/>
              </a:solidFill>
              <a:latin typeface="Equity Text A" pitchFamily="2" charset="77"/>
            </a:endParaRPr>
          </a:p>
        </p:txBody>
      </p:sp>
      <p:sp>
        <p:nvSpPr>
          <p:cNvPr id="2" name="CustomShape 3">
            <a:extLst>
              <a:ext uri="{FF2B5EF4-FFF2-40B4-BE49-F238E27FC236}">
                <a16:creationId xmlns:a16="http://schemas.microsoft.com/office/drawing/2014/main" id="{E331A33A-69FC-BA36-C1DB-3901453E982D}"/>
              </a:ext>
            </a:extLst>
          </p:cNvPr>
          <p:cNvSpPr/>
          <p:nvPr/>
        </p:nvSpPr>
        <p:spPr>
          <a:xfrm>
            <a:off x="876060" y="4711035"/>
            <a:ext cx="5761440" cy="384690"/>
          </a:xfrm>
          <a:prstGeom prst="rect">
            <a:avLst/>
          </a:prstGeom>
          <a:noFill/>
          <a:ln>
            <a:noFill/>
          </a:ln>
        </p:spPr>
        <p:txBody>
          <a:bodyPr spcFirstLastPara="1" wrap="square" lIns="91425" tIns="91425" rIns="91425" bIns="91425" anchor="t" anchorCtr="0">
            <a:spAutoFit/>
          </a:bodyPr>
          <a:lstStyle/>
          <a:p>
            <a:pPr algn="ctr">
              <a:buSzPts val="1300"/>
            </a:pPr>
            <a:r>
              <a:rPr lang="en-GB" sz="1300" dirty="0">
                <a:solidFill>
                  <a:srgbClr val="FFD966"/>
                </a:solidFill>
                <a:latin typeface="Roboto Light" panose="02000000000000000000" pitchFamily="2" charset="0"/>
                <a:ea typeface="Roboto Light" panose="02000000000000000000" pitchFamily="2" charset="0"/>
              </a:rPr>
              <a:t>https://</a:t>
            </a:r>
            <a:r>
              <a:rPr lang="en-GB" sz="1300" dirty="0" err="1">
                <a:solidFill>
                  <a:srgbClr val="FFD966"/>
                </a:solidFill>
                <a:latin typeface="Roboto Light" panose="02000000000000000000" pitchFamily="2" charset="0"/>
                <a:ea typeface="Roboto Light" panose="02000000000000000000" pitchFamily="2" charset="0"/>
              </a:rPr>
              <a:t>github.com</a:t>
            </a:r>
            <a:r>
              <a:rPr lang="en-GB" sz="1300" dirty="0">
                <a:solidFill>
                  <a:srgbClr val="FFD966"/>
                </a:solidFill>
                <a:latin typeface="Roboto Light" panose="02000000000000000000" pitchFamily="2" charset="0"/>
                <a:ea typeface="Roboto Light" panose="02000000000000000000" pitchFamily="2" charset="0"/>
              </a:rPr>
              <a:t>/INRIA/spoon</a:t>
            </a:r>
            <a:endParaRPr lang="en-US" sz="1300" dirty="0">
              <a:solidFill>
                <a:srgbClr val="FFD966"/>
              </a:solidFill>
              <a:latin typeface="Roboto Light" panose="02000000000000000000" pitchFamily="2" charset="0"/>
              <a:ea typeface="Roboto Light" panose="02000000000000000000" pitchFamily="2" charset="0"/>
            </a:endParaRPr>
          </a:p>
        </p:txBody>
      </p:sp>
      <p:sp>
        <p:nvSpPr>
          <p:cNvPr id="3" name="Google Shape;99;g10f0a995c24_0_21">
            <a:extLst>
              <a:ext uri="{FF2B5EF4-FFF2-40B4-BE49-F238E27FC236}">
                <a16:creationId xmlns:a16="http://schemas.microsoft.com/office/drawing/2014/main" id="{8B57978C-E5E8-BB21-1250-46D7CC750115}"/>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800"/>
              <a:buFont typeface="Arial" panose="020B0604020202020204" pitchFamily="34" charset="0"/>
              <a:buNone/>
            </a:pPr>
            <a:r>
              <a:rPr lang="en-GB" sz="3000" dirty="0" err="1">
                <a:solidFill>
                  <a:schemeClr val="dk1"/>
                </a:solidFill>
                <a:highlight>
                  <a:srgbClr val="FFD966"/>
                </a:highlight>
                <a:latin typeface="Roboto Medium"/>
                <a:ea typeface="Roboto Medium"/>
                <a:cs typeface="Roboto Medium"/>
                <a:sym typeface="Roboto Medium"/>
              </a:rPr>
              <a:t>DepClean</a:t>
            </a:r>
            <a:r>
              <a:rPr lang="en-GB" sz="3000" dirty="0">
                <a:solidFill>
                  <a:schemeClr val="dk1"/>
                </a:solidFill>
                <a:highlight>
                  <a:srgbClr val="FFD966"/>
                </a:highlight>
                <a:latin typeface="Roboto Medium"/>
                <a:ea typeface="Roboto Medium"/>
                <a:cs typeface="Roboto Medium"/>
                <a:sym typeface="Roboto Medium"/>
              </a:rPr>
              <a:t> novel analysis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5"/>
          <p:cNvSpPr/>
          <p:nvPr/>
        </p:nvSpPr>
        <p:spPr>
          <a:xfrm>
            <a:off x="6926760" y="4767120"/>
            <a:ext cx="20559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6A983-F573-4ABB-BD98-DE01E9CDC155}" type="slidenum">
              <a:rPr kumimoji="0" lang="en-SE" sz="900" b="0" i="0" u="none" strike="noStrike" kern="1200" cap="none" spc="-1" normalizeH="0" baseline="0" noProof="0">
                <a:ln>
                  <a:noFill/>
                </a:ln>
                <a:solidFill>
                  <a:srgbClr val="847F7F"/>
                </a:solidFill>
                <a:effectLst/>
                <a:uLnTx/>
                <a:uFillTx/>
                <a:latin typeface="BITSTREAM VERA SANS MONO"/>
                <a:ea typeface="Palatino"/>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1" normalizeH="0" baseline="0" noProof="0">
              <a:ln>
                <a:noFill/>
              </a:ln>
              <a:solidFill>
                <a:prstClr val="black"/>
              </a:solidFill>
              <a:effectLst/>
              <a:uLnTx/>
              <a:uFillTx/>
              <a:latin typeface="Arial"/>
            </a:endParaRPr>
          </a:p>
        </p:txBody>
      </p:sp>
      <p:sp>
        <p:nvSpPr>
          <p:cNvPr id="5" name="Google Shape;117;g15a319e5189_0_0">
            <a:extLst>
              <a:ext uri="{FF2B5EF4-FFF2-40B4-BE49-F238E27FC236}">
                <a16:creationId xmlns:a16="http://schemas.microsoft.com/office/drawing/2014/main" id="{0EACF9AA-2F2D-EC3F-C9F5-4499AAE90458}"/>
              </a:ext>
            </a:extLst>
          </p:cNvPr>
          <p:cNvSpPr txBox="1">
            <a:spLocks/>
          </p:cNvSpPr>
          <p:nvPr/>
        </p:nvSpPr>
        <p:spPr>
          <a:xfrm>
            <a:off x="277650" y="355600"/>
            <a:ext cx="6686700" cy="49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2800"/>
            </a:pPr>
            <a:r>
              <a:rPr lang="en-GB" sz="3000" dirty="0">
                <a:solidFill>
                  <a:schemeClr val="dk1"/>
                </a:solidFill>
                <a:highlight>
                  <a:srgbClr val="FFD966"/>
                </a:highlight>
                <a:latin typeface="Roboto Medium"/>
                <a:ea typeface="Roboto Medium"/>
                <a:cs typeface="Roboto Medium"/>
                <a:sym typeface="Roboto Medium"/>
              </a:rPr>
              <a:t>Three papers that I love</a:t>
            </a:r>
          </a:p>
        </p:txBody>
      </p:sp>
      <p:sp>
        <p:nvSpPr>
          <p:cNvPr id="7" name="TextBox 6">
            <a:extLst>
              <a:ext uri="{FF2B5EF4-FFF2-40B4-BE49-F238E27FC236}">
                <a16:creationId xmlns:a16="http://schemas.microsoft.com/office/drawing/2014/main" id="{77837E90-B18B-1E4A-A4F6-A470D7AC28F6}"/>
              </a:ext>
            </a:extLst>
          </p:cNvPr>
          <p:cNvSpPr txBox="1"/>
          <p:nvPr/>
        </p:nvSpPr>
        <p:spPr>
          <a:xfrm>
            <a:off x="479524" y="1423083"/>
            <a:ext cx="7115286" cy="379591"/>
          </a:xfrm>
          <a:prstGeom prst="rect">
            <a:avLst/>
          </a:prstGeom>
          <a:noFill/>
        </p:spPr>
        <p:txBody>
          <a:bodyPr wrap="square">
            <a:spAutoFit/>
          </a:bodyPr>
          <a:lstStyle/>
          <a:p>
            <a:pPr marL="342900" indent="-342900">
              <a:lnSpc>
                <a:spcPct val="150000"/>
              </a:lnSpc>
              <a:buClr>
                <a:schemeClr val="bg1"/>
              </a:buClr>
              <a:buFont typeface="+mj-lt"/>
              <a:buAutoNum type="arabicPeriod"/>
            </a:pPr>
            <a:r>
              <a:rPr lang="en-GB" b="1" dirty="0">
                <a:solidFill>
                  <a:srgbClr val="FFC000"/>
                </a:solidFill>
                <a:latin typeface="Roboto" panose="02000000000000000000" pitchFamily="2" charset="0"/>
                <a:ea typeface="Roboto" panose="02000000000000000000" pitchFamily="2" charset="0"/>
              </a:rPr>
              <a:t>[USENIX 2019] </a:t>
            </a:r>
            <a:r>
              <a:rPr lang="en-GB" b="1" dirty="0">
                <a:solidFill>
                  <a:schemeClr val="bg1"/>
                </a:solidFill>
                <a:latin typeface="Roboto" panose="02000000000000000000" pitchFamily="2" charset="0"/>
                <a:ea typeface="Roboto" panose="02000000000000000000" pitchFamily="2" charset="0"/>
              </a:rPr>
              <a:t>RAZOR: A Framework for Post-deployment Software Debloating</a:t>
            </a:r>
            <a:endParaRPr lang="en-SE" sz="1100" b="1" dirty="0">
              <a:solidFill>
                <a:schemeClr val="bg1"/>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0F149802-5C6C-9F9D-CC50-1BA56CF48103}"/>
              </a:ext>
            </a:extLst>
          </p:cNvPr>
          <p:cNvSpPr txBox="1"/>
          <p:nvPr/>
        </p:nvSpPr>
        <p:spPr>
          <a:xfrm>
            <a:off x="479522" y="1898974"/>
            <a:ext cx="7228643" cy="584775"/>
          </a:xfrm>
          <a:prstGeom prst="rect">
            <a:avLst/>
          </a:prstGeom>
          <a:noFill/>
        </p:spPr>
        <p:txBody>
          <a:bodyPr wrap="square">
            <a:spAutoFit/>
          </a:bodyPr>
          <a:lstStyle/>
          <a:p>
            <a:pPr marL="342900" indent="-342900">
              <a:lnSpc>
                <a:spcPct val="150000"/>
              </a:lnSpc>
              <a:buClr>
                <a:schemeClr val="bg1"/>
              </a:buClr>
              <a:buFont typeface="+mj-lt"/>
              <a:buAutoNum type="arabicPeriod" startAt="2"/>
            </a:pPr>
            <a:r>
              <a:rPr lang="en-GB" b="1" dirty="0">
                <a:solidFill>
                  <a:srgbClr val="FFC000"/>
                </a:solidFill>
                <a:latin typeface="Roboto" panose="02000000000000000000" pitchFamily="2" charset="0"/>
                <a:ea typeface="Roboto" panose="02000000000000000000" pitchFamily="2" charset="0"/>
              </a:rPr>
              <a:t>[CCS 2020] </a:t>
            </a:r>
            <a:r>
              <a:rPr lang="en-GB" b="1" dirty="0" err="1">
                <a:solidFill>
                  <a:schemeClr val="bg1"/>
                </a:solidFill>
                <a:latin typeface="Roboto" panose="02000000000000000000" pitchFamily="2" charset="0"/>
                <a:ea typeface="Roboto" panose="02000000000000000000" pitchFamily="2" charset="0"/>
              </a:rPr>
              <a:t>Slimium</a:t>
            </a:r>
            <a:r>
              <a:rPr lang="en-GB" b="1" dirty="0">
                <a:solidFill>
                  <a:schemeClr val="bg1"/>
                </a:solidFill>
                <a:latin typeface="Roboto" panose="02000000000000000000" pitchFamily="2" charset="0"/>
                <a:ea typeface="Roboto" panose="02000000000000000000" pitchFamily="2" charset="0"/>
              </a:rPr>
              <a:t>: Debloating the Chromium Browser with Feature </a:t>
            </a:r>
            <a:r>
              <a:rPr lang="en-GB" b="1" dirty="0" err="1">
                <a:solidFill>
                  <a:schemeClr val="bg1"/>
                </a:solidFill>
                <a:latin typeface="Roboto" panose="02000000000000000000" pitchFamily="2" charset="0"/>
                <a:ea typeface="Roboto" panose="02000000000000000000" pitchFamily="2" charset="0"/>
              </a:rPr>
              <a:t>Subsetting</a:t>
            </a:r>
            <a:endParaRPr lang="en-GB" b="1" dirty="0">
              <a:solidFill>
                <a:schemeClr val="bg1"/>
              </a:solidFill>
              <a:latin typeface="Roboto" panose="02000000000000000000" pitchFamily="2" charset="0"/>
              <a:ea typeface="Roboto" panose="02000000000000000000" pitchFamily="2" charset="0"/>
            </a:endParaRPr>
          </a:p>
          <a:p>
            <a:pPr>
              <a:buClr>
                <a:schemeClr val="bg1"/>
              </a:buClr>
            </a:pPr>
            <a:endParaRPr lang="en-SE" sz="1100" b="1" dirty="0">
              <a:solidFill>
                <a:schemeClr val="bg1"/>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56176731-B651-C567-19B7-D64BFD0F4A8B}"/>
              </a:ext>
            </a:extLst>
          </p:cNvPr>
          <p:cNvSpPr txBox="1"/>
          <p:nvPr/>
        </p:nvSpPr>
        <p:spPr>
          <a:xfrm>
            <a:off x="479522" y="2353716"/>
            <a:ext cx="7913843" cy="379591"/>
          </a:xfrm>
          <a:prstGeom prst="rect">
            <a:avLst/>
          </a:prstGeom>
          <a:noFill/>
        </p:spPr>
        <p:txBody>
          <a:bodyPr wrap="square">
            <a:spAutoFit/>
          </a:bodyPr>
          <a:lstStyle/>
          <a:p>
            <a:pPr marL="342900" indent="-342900">
              <a:lnSpc>
                <a:spcPct val="150000"/>
              </a:lnSpc>
              <a:buClr>
                <a:schemeClr val="bg1"/>
              </a:buClr>
              <a:buFont typeface="+mj-lt"/>
              <a:buAutoNum type="arabicPeriod" startAt="3"/>
            </a:pPr>
            <a:r>
              <a:rPr lang="en-GB" b="1" dirty="0">
                <a:solidFill>
                  <a:srgbClr val="FFC000"/>
                </a:solidFill>
                <a:latin typeface="Roboto" panose="02000000000000000000" pitchFamily="2" charset="0"/>
                <a:ea typeface="Roboto" panose="02000000000000000000" pitchFamily="2" charset="0"/>
              </a:rPr>
              <a:t>[TSE 2021] </a:t>
            </a:r>
            <a:r>
              <a:rPr lang="en-GB" b="1" dirty="0">
                <a:solidFill>
                  <a:schemeClr val="bg1"/>
                </a:solidFill>
                <a:latin typeface="Roboto" panose="02000000000000000000" pitchFamily="2" charset="0"/>
                <a:ea typeface="Roboto" panose="02000000000000000000" pitchFamily="2" charset="0"/>
              </a:rPr>
              <a:t>TRIMMER: An Automated System for Configuration-based Software Debloating</a:t>
            </a:r>
            <a:endParaRPr lang="en-SE" sz="11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2375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E15C795-DF0C-EF4F-BE2A-6F374763C53E}">
  <we:reference id="wa104381411" version="2.4.1.0" store="en-GB" storeType="OMEX"/>
  <we:alternateReferences>
    <we:reference id="WA104381411" version="2.4.1.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18479</TotalTime>
  <Words>8422</Words>
  <Application>Microsoft Macintosh PowerPoint</Application>
  <PresentationFormat>On-screen Show (16:9)</PresentationFormat>
  <Paragraphs>1037</Paragraphs>
  <Slides>89</Slides>
  <Notes>89</Notes>
  <HiddenSlides>30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89</vt:i4>
      </vt:variant>
    </vt:vector>
  </HeadingPairs>
  <TitlesOfParts>
    <vt:vector size="114" baseType="lpstr">
      <vt:lpstr>Roboto</vt:lpstr>
      <vt:lpstr>BITSTREAM VERA SANS MONO</vt:lpstr>
      <vt:lpstr>Roboto Black</vt:lpstr>
      <vt:lpstr>Times New Roman</vt:lpstr>
      <vt:lpstr>StarSymbol</vt:lpstr>
      <vt:lpstr>JetBrains Mono Light</vt:lpstr>
      <vt:lpstr>Arial</vt:lpstr>
      <vt:lpstr>Equity Text A</vt:lpstr>
      <vt:lpstr>Barlow</vt:lpstr>
      <vt:lpstr>Roboto Light</vt:lpstr>
      <vt:lpstr>Courier New</vt:lpstr>
      <vt:lpstr>Linux Biolinum</vt:lpstr>
      <vt:lpstr>Symbol</vt:lpstr>
      <vt:lpstr>Calibri</vt:lpstr>
      <vt:lpstr>Fira Code Light</vt:lpstr>
      <vt:lpstr>Rasa</vt:lpstr>
      <vt:lpstr>Wingdings</vt:lpstr>
      <vt:lpstr>Roboto Medium</vt:lpstr>
      <vt:lpstr>JetBrains Mono</vt:lpstr>
      <vt:lpstr>Roboto Thin</vt:lpstr>
      <vt:lpstr>Office Theme</vt:lpstr>
      <vt:lpstr>1_Office Theme</vt:lpstr>
      <vt:lpstr>2_Office Theme</vt:lpstr>
      <vt:lpstr>3_Office Theme</vt:lpstr>
      <vt:lpstr>4_Office Theme</vt:lpstr>
      <vt:lpstr>Debloating Java Dependencies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Bloated Software Dependencies in the Java Ecosystem</dc:title>
  <dc:creator>César Soto Valero</dc:creator>
  <cp:lastModifiedBy>César Soto Valero</cp:lastModifiedBy>
  <cp:revision>34</cp:revision>
  <dcterms:created xsi:type="dcterms:W3CDTF">2020-12-25T21:47:44Z</dcterms:created>
  <dcterms:modified xsi:type="dcterms:W3CDTF">2023-06-02T07:07:48Z</dcterms:modified>
</cp:coreProperties>
</file>